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28" r:id="rId3"/>
    <p:sldMasterId id="2147483840" r:id="rId4"/>
    <p:sldMasterId id="2147483876" r:id="rId5"/>
    <p:sldMasterId id="2147483888" r:id="rId6"/>
    <p:sldMasterId id="2147483900" r:id="rId7"/>
    <p:sldMasterId id="2147483912" r:id="rId8"/>
    <p:sldMasterId id="2147483924" r:id="rId9"/>
  </p:sldMasterIdLst>
  <p:sldIdLst>
    <p:sldId id="260" r:id="rId10"/>
    <p:sldId id="263" r:id="rId11"/>
    <p:sldId id="266" r:id="rId12"/>
    <p:sldId id="271" r:id="rId13"/>
    <p:sldId id="280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336"/>
            <a:ext cx="9180512" cy="68675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675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6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DC1D-CC77-4D60-8016-EB520FFAFB1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DD50-4921-454A-8F91-8F854843A9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0"/>
            <a:ext cx="5529808" cy="12160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u="sng" dirty="0" smtClean="0">
                <a:solidFill>
                  <a:srgbClr val="FFFF00"/>
                </a:solidFill>
                <a:latin typeface="Tahoma" pitchFamily="34" charset="0"/>
              </a:rPr>
              <a:t>1. Строение дерева</a:t>
            </a:r>
          </a:p>
        </p:txBody>
      </p:sp>
      <p:pic>
        <p:nvPicPr>
          <p:cNvPr id="3075" name="Picture 3" descr="P1090019"/>
          <p:cNvPicPr>
            <a:picLocks noChangeAspect="1" noChangeArrowheads="1"/>
          </p:cNvPicPr>
          <p:nvPr/>
        </p:nvPicPr>
        <p:blipFill>
          <a:blip r:embed="rId2" cstate="print">
            <a:lum bright="10000" contrast="32000"/>
          </a:blip>
          <a:srcRect/>
          <a:stretch>
            <a:fillRect/>
          </a:stretch>
        </p:blipFill>
        <p:spPr bwMode="auto">
          <a:xfrm>
            <a:off x="304800" y="1447800"/>
            <a:ext cx="1973263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828800" y="1981200"/>
            <a:ext cx="381000" cy="2286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1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8800" y="2514600"/>
            <a:ext cx="381000" cy="2286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2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1828800" y="2819400"/>
            <a:ext cx="381000" cy="2286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3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2438400" y="1295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ru-RU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Назовите основные части дерева?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2514600" y="1828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1.             2.             3.              .</a:t>
            </a:r>
          </a:p>
        </p:txBody>
      </p:sp>
      <p:pic>
        <p:nvPicPr>
          <p:cNvPr id="3081" name="Picture 9" descr="12"/>
          <p:cNvPicPr>
            <a:picLocks noChangeAspect="1" noChangeArrowheads="1"/>
          </p:cNvPicPr>
          <p:nvPr/>
        </p:nvPicPr>
        <p:blipFill>
          <a:blip r:embed="rId3" cstate="print">
            <a:lum bright="8000" contrast="28000"/>
          </a:blip>
          <a:srcRect/>
          <a:stretch>
            <a:fillRect/>
          </a:stretch>
        </p:blipFill>
        <p:spPr bwMode="auto">
          <a:xfrm>
            <a:off x="304800" y="4191000"/>
            <a:ext cx="19812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838200" y="4267200"/>
            <a:ext cx="381000" cy="2286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1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381000" y="4724400"/>
            <a:ext cx="381000" cy="2286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2</a:t>
            </a: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381000" y="5334000"/>
            <a:ext cx="381000" cy="2286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3</a:t>
            </a: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1828800" y="5486400"/>
            <a:ext cx="381000" cy="22860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4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2438400" y="3657600"/>
            <a:ext cx="624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2. Назовите элементы обрезной доски?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2743200" y="4953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1.            .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2819400" y="5638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2.            .</a:t>
            </a: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4800600" y="4953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3.          .</a:t>
            </a: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4876800" y="5638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4.          .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52400" y="1066800"/>
            <a:ext cx="1981200" cy="2819400"/>
          </a:xfrm>
          <a:prstGeom prst="rect">
            <a:avLst/>
          </a:prstGeom>
          <a:solidFill>
            <a:srgbClr val="66FF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>
              <a:latin typeface="Georgia" pitchFamily="18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934200" y="990600"/>
            <a:ext cx="1981200" cy="2819400"/>
          </a:xfrm>
          <a:prstGeom prst="rect">
            <a:avLst/>
          </a:prstGeom>
          <a:solidFill>
            <a:srgbClr val="66FF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>
              <a:latin typeface="Georgia" pitchFamily="18" charset="0"/>
            </a:endParaRPr>
          </a:p>
        </p:txBody>
      </p:sp>
      <p:pic>
        <p:nvPicPr>
          <p:cNvPr id="7172" name="Picture 8" descr="кед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0668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ду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18208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2743200" y="2743200"/>
            <a:ext cx="1600200" cy="5334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1600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4724400" y="2743200"/>
            <a:ext cx="1600200" cy="5334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1600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7176" name="AutoShape 12"/>
          <p:cNvSpPr>
            <a:spLocks noChangeArrowheads="1"/>
          </p:cNvSpPr>
          <p:nvPr/>
        </p:nvSpPr>
        <p:spPr bwMode="auto">
          <a:xfrm rot="10800000">
            <a:off x="2133600" y="29718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b="0">
              <a:latin typeface="Georgia" pitchFamily="18" charset="0"/>
            </a:endParaRPr>
          </a:p>
        </p:txBody>
      </p:sp>
      <p:sp>
        <p:nvSpPr>
          <p:cNvPr id="7177" name="AutoShape 13"/>
          <p:cNvSpPr>
            <a:spLocks noChangeArrowheads="1"/>
          </p:cNvSpPr>
          <p:nvPr/>
        </p:nvSpPr>
        <p:spPr bwMode="auto">
          <a:xfrm>
            <a:off x="6324600" y="29718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>
              <a:latin typeface="Georgia" pitchFamily="18" charset="0"/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04800" y="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Породы деревьев и </a:t>
            </a:r>
            <a:r>
              <a:rPr lang="ru-RU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названия</a:t>
            </a:r>
            <a:endParaRPr lang="ru-RU" sz="3600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3124200" y="838200"/>
            <a:ext cx="2743200" cy="1676400"/>
          </a:xfrm>
          <a:prstGeom prst="ellipse">
            <a:avLst/>
          </a:prstGeom>
          <a:solidFill>
            <a:srgbClr val="CCFF66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81" name="AutoShape 12"/>
          <p:cNvSpPr>
            <a:spLocks noChangeArrowheads="1"/>
          </p:cNvSpPr>
          <p:nvPr/>
        </p:nvSpPr>
        <p:spPr bwMode="auto">
          <a:xfrm rot="3102590">
            <a:off x="5143500" y="24765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b="0">
              <a:latin typeface="Georgia" pitchFamily="18" charset="0"/>
            </a:endParaRPr>
          </a:p>
        </p:txBody>
      </p:sp>
      <p:sp>
        <p:nvSpPr>
          <p:cNvPr id="7182" name="AutoShape 12"/>
          <p:cNvSpPr>
            <a:spLocks noChangeArrowheads="1"/>
          </p:cNvSpPr>
          <p:nvPr/>
        </p:nvSpPr>
        <p:spPr bwMode="auto">
          <a:xfrm rot="7583061">
            <a:off x="3543300" y="24765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b="0">
              <a:latin typeface="Georgia" pitchFamily="18" charset="0"/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2133600" y="3352800"/>
            <a:ext cx="487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Древесина каждой породы имеет свои характерные (только ей присущие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признаки</a:t>
            </a: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2743200" y="4038600"/>
            <a:ext cx="3505200" cy="3810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86" name="Oval 27"/>
          <p:cNvSpPr>
            <a:spLocks noChangeArrowheads="1"/>
          </p:cNvSpPr>
          <p:nvPr/>
        </p:nvSpPr>
        <p:spPr bwMode="auto">
          <a:xfrm>
            <a:off x="2438400" y="4724400"/>
            <a:ext cx="1197496" cy="685800"/>
          </a:xfrm>
          <a:prstGeom prst="ellipse">
            <a:avLst/>
          </a:prstGeom>
          <a:solidFill>
            <a:srgbClr val="66FF66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7187" name="Oval 28"/>
          <p:cNvSpPr>
            <a:spLocks noChangeArrowheads="1"/>
          </p:cNvSpPr>
          <p:nvPr/>
        </p:nvSpPr>
        <p:spPr bwMode="auto">
          <a:xfrm>
            <a:off x="3962400" y="4724400"/>
            <a:ext cx="1257672" cy="685800"/>
          </a:xfrm>
          <a:prstGeom prst="ellipse">
            <a:avLst/>
          </a:prstGeom>
          <a:solidFill>
            <a:srgbClr val="66FF66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7188" name="Oval 29"/>
          <p:cNvSpPr>
            <a:spLocks noChangeArrowheads="1"/>
          </p:cNvSpPr>
          <p:nvPr/>
        </p:nvSpPr>
        <p:spPr bwMode="auto">
          <a:xfrm>
            <a:off x="5486400" y="4724400"/>
            <a:ext cx="1245840" cy="685800"/>
          </a:xfrm>
          <a:prstGeom prst="ellipse">
            <a:avLst/>
          </a:prstGeom>
          <a:solidFill>
            <a:srgbClr val="66FF66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 dirty="0">
              <a:solidFill>
                <a:srgbClr val="0033CC"/>
              </a:solidFill>
            </a:endParaRPr>
          </a:p>
        </p:txBody>
      </p:sp>
      <p:sp>
        <p:nvSpPr>
          <p:cNvPr id="7189" name="Oval 30"/>
          <p:cNvSpPr>
            <a:spLocks noChangeArrowheads="1"/>
          </p:cNvSpPr>
          <p:nvPr/>
        </p:nvSpPr>
        <p:spPr bwMode="auto">
          <a:xfrm>
            <a:off x="6858000" y="4724400"/>
            <a:ext cx="1386408" cy="685800"/>
          </a:xfrm>
          <a:prstGeom prst="ellipse">
            <a:avLst/>
          </a:prstGeom>
          <a:solidFill>
            <a:srgbClr val="66FF66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7190" name="Oval 31"/>
          <p:cNvSpPr>
            <a:spLocks noChangeArrowheads="1"/>
          </p:cNvSpPr>
          <p:nvPr/>
        </p:nvSpPr>
        <p:spPr bwMode="auto">
          <a:xfrm>
            <a:off x="914400" y="4724400"/>
            <a:ext cx="1295400" cy="685800"/>
          </a:xfrm>
          <a:prstGeom prst="ellipse">
            <a:avLst/>
          </a:prstGeom>
          <a:solidFill>
            <a:srgbClr val="66FF66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 flipH="1">
            <a:off x="1905000" y="4419600"/>
            <a:ext cx="838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 flipH="1">
            <a:off x="2971800" y="4419600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4495800" y="4419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5715000" y="441960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6248400" y="4419600"/>
            <a:ext cx="914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381000" y="56388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Хороший столяр</a:t>
            </a:r>
            <a:r>
              <a:rPr lang="ru-RU" sz="2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безошибочно определит, из какой породы древесины изготовлено то или другое изделие.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86" grpId="0" animBg="1"/>
      <p:bldP spid="7187" grpId="0" animBg="1"/>
      <p:bldP spid="7188" grpId="0" animBg="1"/>
      <p:bldP spid="7189" grpId="0" animBg="1"/>
      <p:bldP spid="71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4"/>
          <p:cNvSpPr>
            <a:spLocks noChangeArrowheads="1"/>
          </p:cNvSpPr>
          <p:nvPr/>
        </p:nvSpPr>
        <p:spPr bwMode="auto">
          <a:xfrm>
            <a:off x="1981200" y="59436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66FF33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AutoShape 33"/>
          <p:cNvSpPr>
            <a:spLocks noChangeArrowheads="1"/>
          </p:cNvSpPr>
          <p:nvPr/>
        </p:nvSpPr>
        <p:spPr bwMode="auto">
          <a:xfrm>
            <a:off x="1905000" y="45720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66FF33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AutoShape 32"/>
          <p:cNvSpPr>
            <a:spLocks noChangeArrowheads="1"/>
          </p:cNvSpPr>
          <p:nvPr/>
        </p:nvSpPr>
        <p:spPr bwMode="auto">
          <a:xfrm>
            <a:off x="1905000" y="32004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66FF33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AutoShape 31"/>
          <p:cNvSpPr>
            <a:spLocks noChangeArrowheads="1"/>
          </p:cNvSpPr>
          <p:nvPr/>
        </p:nvSpPr>
        <p:spPr bwMode="auto">
          <a:xfrm>
            <a:off x="1905000" y="22098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66FF33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2667000" y="838200"/>
            <a:ext cx="6324600" cy="914400"/>
          </a:xfrm>
          <a:prstGeom prst="rect">
            <a:avLst/>
          </a:prstGeom>
          <a:solidFill>
            <a:srgbClr val="00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>
              <a:solidFill>
                <a:srgbClr val="0033CC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2667000" y="1905000"/>
            <a:ext cx="6324600" cy="762000"/>
          </a:xfrm>
          <a:prstGeom prst="rect">
            <a:avLst/>
          </a:prstGeom>
          <a:solidFill>
            <a:srgbClr val="00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2667000" y="2819400"/>
            <a:ext cx="6324600" cy="914400"/>
          </a:xfrm>
          <a:prstGeom prst="rect">
            <a:avLst/>
          </a:prstGeom>
          <a:solidFill>
            <a:srgbClr val="00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667000" y="5486400"/>
            <a:ext cx="6324600" cy="1143000"/>
          </a:xfrm>
          <a:prstGeom prst="rect">
            <a:avLst/>
          </a:prstGeom>
          <a:solidFill>
            <a:srgbClr val="00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667000" y="3886200"/>
            <a:ext cx="6324600" cy="1447800"/>
          </a:xfrm>
          <a:prstGeom prst="rect">
            <a:avLst/>
          </a:prstGeom>
          <a:solidFill>
            <a:srgbClr val="00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819400" y="838200"/>
            <a:ext cx="601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– </a:t>
            </a:r>
            <a:r>
              <a:rPr lang="ru-RU" sz="2000" dirty="0">
                <a:solidFill>
                  <a:srgbClr val="000000"/>
                </a:solidFill>
              </a:rPr>
              <a:t>называют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рисунок на поверхности древесины, образованный в результате перерезания годичных колец и волокон.</a:t>
            </a:r>
            <a:endParaRPr lang="ru-RU" sz="2000" i="1" u="sng" dirty="0">
              <a:solidFill>
                <a:srgbClr val="000000"/>
              </a:solidFill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2743200" y="198120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– </a:t>
            </a:r>
            <a:r>
              <a:rPr lang="ru-RU" sz="2000" dirty="0">
                <a:solidFill>
                  <a:srgbClr val="000000"/>
                </a:solidFill>
              </a:rPr>
              <a:t>это способность древесины выдерживать большие нагрузки без разрушения.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2667000" y="2819400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ru-RU" sz="2000" dirty="0">
                <a:solidFill>
                  <a:srgbClr val="000000"/>
                </a:solidFill>
              </a:rPr>
              <a:t>это способность древесины сопротивляться проникновению в неё других, более твёрдых тел.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2667000" y="5486400"/>
            <a:ext cx="609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очень разнообразен, он изменяется от почти белого (осина, пихта) до чёрного (чёрное дерево) и зависит от климата, возраста и условий его произрастания.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743200" y="3962400"/>
            <a:ext cx="601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зависит</a:t>
            </a:r>
            <a:r>
              <a:rPr lang="ru-RU" sz="2000" dirty="0">
                <a:solidFill>
                  <a:srgbClr val="000000"/>
                </a:solidFill>
              </a:rPr>
              <a:t>, главным образом, от присутствия в ней смол, дубильных веществ. У свежесрубленной древесины </a:t>
            </a:r>
            <a:r>
              <a:rPr lang="ru-RU" sz="2000" dirty="0" smtClean="0">
                <a:solidFill>
                  <a:srgbClr val="000000"/>
                </a:solidFill>
              </a:rPr>
              <a:t>он </a:t>
            </a:r>
            <a:r>
              <a:rPr lang="ru-RU" sz="2000" dirty="0">
                <a:solidFill>
                  <a:srgbClr val="000000"/>
                </a:solidFill>
              </a:rPr>
              <a:t>сильнее; при высыхании он ослабевает. При гниении 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древесины </a:t>
            </a:r>
            <a:r>
              <a:rPr lang="ru-RU" sz="2000" dirty="0" smtClean="0">
                <a:solidFill>
                  <a:srgbClr val="000000"/>
                </a:solidFill>
              </a:rPr>
              <a:t> он меняется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232" name="Text Box 22"/>
          <p:cNvSpPr txBox="1">
            <a:spLocks noChangeArrowheads="1"/>
          </p:cNvSpPr>
          <p:nvPr/>
        </p:nvSpPr>
        <p:spPr bwMode="auto">
          <a:xfrm>
            <a:off x="381000" y="3048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815" name="Rectangle 25"/>
          <p:cNvSpPr>
            <a:spLocks noChangeArrowheads="1"/>
          </p:cNvSpPr>
          <p:nvPr/>
        </p:nvSpPr>
        <p:spPr bwMode="auto">
          <a:xfrm>
            <a:off x="304800" y="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</a:t>
            </a:r>
            <a:r>
              <a:rPr lang="ru-RU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Свойства и признаки древесины</a:t>
            </a:r>
          </a:p>
        </p:txBody>
      </p:sp>
      <p:sp>
        <p:nvSpPr>
          <p:cNvPr id="9234" name="AutoShape 24"/>
          <p:cNvSpPr>
            <a:spLocks noChangeArrowheads="1"/>
          </p:cNvSpPr>
          <p:nvPr/>
        </p:nvSpPr>
        <p:spPr bwMode="auto">
          <a:xfrm>
            <a:off x="1905000" y="1143000"/>
            <a:ext cx="7620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66FF33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152400" y="914400"/>
            <a:ext cx="1752600" cy="762000"/>
          </a:xfrm>
          <a:prstGeom prst="rect">
            <a:avLst/>
          </a:prstGeom>
          <a:solidFill>
            <a:srgbClr val="66FF3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52400" y="1981200"/>
            <a:ext cx="1752600" cy="762000"/>
          </a:xfrm>
          <a:prstGeom prst="rect">
            <a:avLst/>
          </a:prstGeom>
          <a:solidFill>
            <a:srgbClr val="66FF3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228600" y="5638800"/>
            <a:ext cx="1752600" cy="762000"/>
          </a:xfrm>
          <a:prstGeom prst="rect">
            <a:avLst/>
          </a:prstGeom>
          <a:solidFill>
            <a:srgbClr val="66FF3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152400" y="2971800"/>
            <a:ext cx="1752600" cy="762000"/>
          </a:xfrm>
          <a:prstGeom prst="rect">
            <a:avLst/>
          </a:prstGeom>
          <a:solidFill>
            <a:srgbClr val="66FF3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152400" y="4343400"/>
            <a:ext cx="1752600" cy="762000"/>
          </a:xfrm>
          <a:prstGeom prst="rect">
            <a:avLst/>
          </a:prstGeom>
          <a:solidFill>
            <a:srgbClr val="66FF3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 animBg="1"/>
      <p:bldP spid="33804" grpId="0" animBg="1"/>
      <p:bldP spid="33805" grpId="0" animBg="1"/>
      <p:bldP spid="33806" grpId="0" animBg="1"/>
      <p:bldP spid="33807" grpId="0" animBg="1"/>
      <p:bldP spid="45063" grpId="0"/>
      <p:bldP spid="107531" grpId="0"/>
      <p:bldP spid="32793" grpId="0"/>
      <p:bldP spid="33812" grpId="0"/>
      <p:bldP spid="338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539552" y="1340768"/>
            <a:ext cx="77048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1.Кручу-верчу, кручу-верчу! Любой шуруп я закручу!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Бьют Ермилку, что есть по затылку! А он не плачет, только ножку глубже прячет. </a:t>
            </a:r>
            <a:endParaRPr lang="ru-RU" sz="24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3. Я скрепляю и скрепляю без шурупов и винтов.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.Он с рубанком и пилой, пахнет от него  смолой. Он не слесарь, не маляр. Кто же он такой?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cs typeface="Arial" pitchFamily="34" charset="0"/>
              </a:rPr>
              <a:t>5. </a:t>
            </a:r>
            <a:r>
              <a:rPr lang="ru-RU" sz="2400" dirty="0" smtClean="0"/>
              <a:t>Доску грызла и кусала, На пол крошек набросала, Но не съела ни куска, — Знать, невкусная доска.</a:t>
            </a:r>
          </a:p>
          <a:p>
            <a:r>
              <a:rPr lang="ru-RU" sz="2400" dirty="0" smtClean="0"/>
              <a:t>6. Толстый тонкого побьет, Тонкий что-нибудь пробьет. Самый бойкий я рабочий В мастерской. Колочу я, что есть мочи - День-деньской.</a:t>
            </a:r>
          </a:p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7. </a:t>
            </a:r>
            <a:r>
              <a:rPr lang="ru-RU" sz="2400" dirty="0" smtClean="0"/>
              <a:t>У конька у горбунка Деревянные бока. У него из-под копыт Стружка белая бежит.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187624" y="332656"/>
            <a:ext cx="7272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Загадки на тему  «Инструменты»</a:t>
            </a:r>
            <a:endParaRPr lang="ru-RU" sz="3600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28650" y="233844"/>
            <a:ext cx="7886700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 Назовите инструменты для ручной обработки древесины и операции с ними</a:t>
            </a:r>
            <a:endParaRPr lang="ru-RU" sz="3600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060848"/>
            <a:ext cx="50847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CC00"/>
                </a:solidFill>
              </a:rPr>
              <a:t>1. </a:t>
            </a:r>
          </a:p>
          <a:p>
            <a:r>
              <a:rPr lang="ru-RU" sz="2000" dirty="0" smtClean="0">
                <a:solidFill>
                  <a:srgbClr val="FFCC00"/>
                </a:solidFill>
              </a:rPr>
              <a:t>2.</a:t>
            </a:r>
          </a:p>
          <a:p>
            <a:r>
              <a:rPr lang="ru-RU" sz="2000" dirty="0" smtClean="0">
                <a:solidFill>
                  <a:srgbClr val="FFCC00"/>
                </a:solidFill>
              </a:rPr>
              <a:t>3.</a:t>
            </a:r>
          </a:p>
          <a:p>
            <a:r>
              <a:rPr lang="ru-RU" sz="2000" dirty="0" smtClean="0">
                <a:solidFill>
                  <a:srgbClr val="FFCC00"/>
                </a:solidFill>
              </a:rPr>
              <a:t>4.</a:t>
            </a:r>
          </a:p>
          <a:p>
            <a:r>
              <a:rPr lang="ru-RU" sz="2000" dirty="0" smtClean="0">
                <a:solidFill>
                  <a:srgbClr val="FFCC00"/>
                </a:solidFill>
              </a:rPr>
              <a:t>5.</a:t>
            </a:r>
          </a:p>
          <a:p>
            <a:r>
              <a:rPr lang="ru-RU" sz="2000" dirty="0" smtClean="0">
                <a:solidFill>
                  <a:srgbClr val="FFCC00"/>
                </a:solidFill>
              </a:rPr>
              <a:t>6.</a:t>
            </a:r>
          </a:p>
          <a:p>
            <a:r>
              <a:rPr lang="ru-RU" sz="2000" dirty="0" smtClean="0">
                <a:solidFill>
                  <a:srgbClr val="FFCC00"/>
                </a:solidFill>
              </a:rPr>
              <a:t>7.</a:t>
            </a:r>
          </a:p>
          <a:p>
            <a:r>
              <a:rPr lang="ru-RU" sz="2000" dirty="0" smtClean="0">
                <a:solidFill>
                  <a:srgbClr val="FFCC00"/>
                </a:solidFill>
              </a:rPr>
              <a:t>8.</a:t>
            </a:r>
          </a:p>
          <a:p>
            <a:r>
              <a:rPr lang="ru-RU" sz="2000" dirty="0" smtClean="0">
                <a:solidFill>
                  <a:srgbClr val="FFCC00"/>
                </a:solidFill>
              </a:rPr>
              <a:t>9.</a:t>
            </a:r>
          </a:p>
          <a:p>
            <a:r>
              <a:rPr lang="ru-RU" sz="2000" dirty="0" smtClean="0">
                <a:solidFill>
                  <a:srgbClr val="FFCC00"/>
                </a:solidFill>
              </a:rPr>
              <a:t>10.</a:t>
            </a:r>
          </a:p>
          <a:p>
            <a:r>
              <a:rPr lang="ru-RU" sz="2000" dirty="0" smtClean="0">
                <a:solidFill>
                  <a:srgbClr val="FFCC00"/>
                </a:solidFill>
              </a:rPr>
              <a:t>11.</a:t>
            </a:r>
          </a:p>
          <a:p>
            <a:r>
              <a:rPr lang="ru-RU" sz="2000" dirty="0" smtClean="0">
                <a:solidFill>
                  <a:srgbClr val="FFCC00"/>
                </a:solidFill>
              </a:rPr>
              <a:t>12.</a:t>
            </a:r>
          </a:p>
          <a:p>
            <a:r>
              <a:rPr lang="ru-RU" sz="2000" dirty="0" smtClean="0">
                <a:solidFill>
                  <a:srgbClr val="FFCC00"/>
                </a:solidFill>
              </a:rPr>
              <a:t>13.</a:t>
            </a:r>
          </a:p>
          <a:p>
            <a:r>
              <a:rPr lang="ru-RU" sz="2000" dirty="0" smtClean="0">
                <a:solidFill>
                  <a:srgbClr val="FFCC00"/>
                </a:solidFill>
              </a:rPr>
              <a:t>14.</a:t>
            </a:r>
            <a:endParaRPr lang="ru-RU" sz="2000" dirty="0">
              <a:solidFill>
                <a:srgbClr val="FFCC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95736" y="1916832"/>
            <a:ext cx="3406042" cy="3672408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52120" y="1916832"/>
            <a:ext cx="170835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187624" y="332656"/>
            <a:ext cx="7272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 Назовите правила безопасной работы в мастерской</a:t>
            </a:r>
            <a:endParaRPr lang="ru-RU" sz="3600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1844824"/>
            <a:ext cx="576064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C00"/>
                </a:solidFill>
              </a:rPr>
              <a:t>1.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CC00"/>
                </a:solidFill>
              </a:rPr>
              <a:t>2.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CC00"/>
                </a:solidFill>
              </a:rPr>
              <a:t>3.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CC00"/>
                </a:solidFill>
              </a:rPr>
              <a:t>4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CC00"/>
                </a:solidFill>
              </a:rPr>
              <a:t>5.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CC00"/>
                </a:solidFill>
              </a:rPr>
              <a:t>6.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CC00"/>
                </a:solidFill>
              </a:rPr>
              <a:t>7.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CC00"/>
                </a:solidFill>
              </a:rPr>
              <a:t>8.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CC00"/>
                </a:solidFill>
              </a:rPr>
              <a:t>9.</a:t>
            </a:r>
          </a:p>
          <a:p>
            <a:pPr>
              <a:buNone/>
            </a:pPr>
            <a:endParaRPr lang="ru-RU" sz="2800" b="1" dirty="0">
              <a:solidFill>
                <a:srgbClr val="FFCC00"/>
              </a:solidFill>
            </a:endParaRPr>
          </a:p>
        </p:txBody>
      </p:sp>
      <p:pic>
        <p:nvPicPr>
          <p:cNvPr id="7" name="Picture 6" descr="тб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2304380" cy="159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тб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44824"/>
            <a:ext cx="2448272" cy="112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тб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284984"/>
            <a:ext cx="2303934" cy="167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тб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4583" y="2924944"/>
            <a:ext cx="2499417" cy="110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тб1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293096"/>
            <a:ext cx="2401913" cy="131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тб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8098" y="4005064"/>
            <a:ext cx="2015902" cy="15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тб1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5445224"/>
            <a:ext cx="2461989" cy="103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тб9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9361" y="5589240"/>
            <a:ext cx="187709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nanio.ru.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есплатный_шаблон_презентаций_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есплатный_шаблон_презентаций_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Бесплатный_шаблон_презентаций_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znanio.ru.1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znanio.ru.1</Template>
  <TotalTime>303</TotalTime>
  <Words>387</Words>
  <Application>Microsoft Office PowerPoint</Application>
  <PresentationFormat>Экран (4:3)</PresentationFormat>
  <Paragraphs>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6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Tahoma</vt:lpstr>
      <vt:lpstr>Times New Roman</vt:lpstr>
      <vt:lpstr>Verdana</vt:lpstr>
      <vt:lpstr>znanio.ru.1</vt:lpstr>
      <vt:lpstr>Специальное оформление</vt:lpstr>
      <vt:lpstr>Бесплатный_шаблон_презентаций_2</vt:lpstr>
      <vt:lpstr>1_Специальное оформление</vt:lpstr>
      <vt:lpstr>Бесплатный_шаблон_презентаций_4</vt:lpstr>
      <vt:lpstr>2_Специальное оформление</vt:lpstr>
      <vt:lpstr>Бесплатный_шаблон_презентаций_8</vt:lpstr>
      <vt:lpstr>3_Специальное оформление</vt:lpstr>
      <vt:lpstr>znanio.ru.14</vt:lpstr>
      <vt:lpstr>1. Строение дерева</vt:lpstr>
      <vt:lpstr>Презентация PowerPoint</vt:lpstr>
      <vt:lpstr>Презентация PowerPoint</vt:lpstr>
      <vt:lpstr>Презентация PowerPoint</vt:lpstr>
      <vt:lpstr>9. Назовите инструменты для ручной обработки древесины и операции с ними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к кроссворду  «Породы древесины»</dc:title>
  <dc:creator>МА</dc:creator>
  <cp:lastModifiedBy>Пользователь Windows</cp:lastModifiedBy>
  <cp:revision>54</cp:revision>
  <dcterms:created xsi:type="dcterms:W3CDTF">2017-01-16T11:43:39Z</dcterms:created>
  <dcterms:modified xsi:type="dcterms:W3CDTF">2019-10-17T08:15:01Z</dcterms:modified>
</cp:coreProperties>
</file>