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2018-03-23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6319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33CC"/>
                </a:solidFill>
              </a:rPr>
              <a:t>Портфолио (языковой портфель) как средство формирования метапредметных универсальных учебных действий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33CC"/>
                </a:solidFill>
              </a:rPr>
              <a:t>и достижений познавательной деятельности.</a:t>
            </a:r>
          </a:p>
          <a:p>
            <a:pPr algn="ctr">
              <a:buNone/>
            </a:pPr>
            <a:r>
              <a:rPr lang="ru-RU" sz="3200" b="1" dirty="0" smtClean="0"/>
              <a:t>    </a:t>
            </a:r>
          </a:p>
          <a:p>
            <a:pPr algn="ctr">
              <a:buNone/>
            </a:pPr>
            <a:r>
              <a:rPr lang="ru-RU" sz="3200" b="1" dirty="0" smtClean="0"/>
              <a:t>    </a:t>
            </a:r>
          </a:p>
          <a:p>
            <a:pPr algn="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учитель   Соколова Е.В.</a:t>
            </a:r>
          </a:p>
          <a:p>
            <a:pPr algn="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МКОУ СОШ №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  <a:p>
            <a:pPr algn="ctr">
              <a:buNone/>
            </a:pP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User\Desktop\МО 26.03.18\язык. портф\20170227_142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4464496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МО 26.03.18\язык. портф\20170301_124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МО 26.03.18\язык. портф\20170301_124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7999"/>
          </a:xfrm>
          <a:prstGeom prst="rect">
            <a:avLst/>
          </a:prstGeom>
          <a:noFill/>
        </p:spPr>
      </p:pic>
      <p:pic>
        <p:nvPicPr>
          <p:cNvPr id="6147" name="Picture 3" descr="C:\Users\User\Desktop\МО 26.03.18\язык. портф\20170117_133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О 26.03.18\язык. портф\20170118_111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59" cy="6857999"/>
          </a:xfrm>
          <a:prstGeom prst="rect">
            <a:avLst/>
          </a:prstGeom>
          <a:noFill/>
        </p:spPr>
      </p:pic>
      <p:pic>
        <p:nvPicPr>
          <p:cNvPr id="4099" name="Picture 3" descr="C:\Users\User\Desktop\МО 26.03.18\язык. портф\20170118_111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User\Desktop\МО 26.03.18\язык. портф\20170117_190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5" cy="6857999"/>
          </a:xfrm>
          <a:prstGeom prst="rect">
            <a:avLst/>
          </a:prstGeom>
          <a:noFill/>
        </p:spPr>
      </p:pic>
      <p:pic>
        <p:nvPicPr>
          <p:cNvPr id="7173" name="Picture 5" descr="C:\Users\User\Desktop\МО 26.03.18\язык. портф\20170118_11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5598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Основной задачей современной  школы  является создание таких условий, которые бы способствовали развитию личности учащегося как активного субъекта учебной деятельности и всесторонней подготовке его к непрерывному процессу образования, саморазвития и самосовершенствования в течение всей жизни.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Современные тенденции обучения иностранным языкам предусматривают поиск новых возможностей языкового образования. Сегодня в </a:t>
            </a:r>
            <a:r>
              <a:rPr lang="ru-RU" dirty="0" smtClean="0">
                <a:solidFill>
                  <a:srgbClr val="002060"/>
                </a:solidFill>
              </a:rPr>
              <a:t>ряду инновационных технологий обучения  иностранным языкам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способствующих решению этих задач, выделяется технология языкового портфолио (Language Portfolio), которая получает все большее распространение в системе языкового образования раннего обучения до высшей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Языковой портфель – это:</a:t>
            </a:r>
          </a:p>
          <a:p>
            <a:pPr algn="just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- пакет  рабочих  материалов,  которые  представляют  тот  или  иной  результат  учебной деятельности  учащегося  по  овладению  иностранным  языком, </a:t>
            </a:r>
          </a:p>
          <a:p>
            <a:pPr algn="just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- способ  фиксирования,  накопления и оценки индивидуальных достижений школьника в определенный период его  обучения;</a:t>
            </a:r>
          </a:p>
          <a:p>
            <a:pPr algn="just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-  инструмент  самооценки  и  собственного  познавательно-творческого  труда  ученика,  рефлексии его собственной деятельности.</a:t>
            </a:r>
          </a:p>
          <a:p>
            <a:pPr algn="just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       Цель языкового портфеля —  способствовать развитию автономии обучаемого, обогащать его </a:t>
            </a:r>
          </a:p>
          <a:p>
            <a:pPr algn="just"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межкультурные  знания,  повышать  языковую  компетенцию  и предоставлять  возможность  записывать свои достижения и опыт в изучении и использовании иностранных языков.</a:t>
            </a:r>
            <a:endParaRPr lang="ru-RU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404664"/>
            <a:ext cx="8229600" cy="2994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Языковой портфолио выполняет три функции: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  образовательную —  позволяет  ученику  стать  активным  участником  образовательного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процесса,  а именно,  повышает  его  мотивацию  к изучению  иностранного  языка,  учит  организовать  самостоятельную  работу,  определять  рациональные  способы  совершенствования своих умений, а также развивает навык рефлексии;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  социальную —  демонстрирует  способности  и достижения  его  владельца  в сфере  иностранного языка;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  педагогическую —  помогает  учащимся  развивать  свои  мыслительные  способности  и навыки самооценки и самопознания.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Портфолио позволяет: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поддерживать высокую учебную мотивацию школьников;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усилить ситуацию успеха в учебной деятельности;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расширять возможности обучения и самообучения;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развивать навыки рефлексивной и оценочной деятельности учащихся;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формировать умение учиться  –  ставить цели, планировать и организовывать собственную  учебную деятельность;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содействовать индивидуализации образования школьников;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создать  условия  для  проявления  творческой  самореализации  учащегося  в  языковой, информационной и образовательной среде.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fontScale="85000" lnSpcReduction="20000"/>
          </a:bodyPr>
          <a:lstStyle/>
          <a:p>
            <a:pPr algn="just" eaLnBrk="0" hangingPunct="0"/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Метапредметные результаты обучения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достигаются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через:</a:t>
            </a:r>
          </a:p>
          <a:p>
            <a:pPr algn="just" eaLnBrk="0" hangingPunct="0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содержание обучения (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межпредметные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связи, умение учиться, контроль и самоконтроль);</a:t>
            </a:r>
          </a:p>
          <a:p>
            <a:pPr algn="just" eaLnBrk="0" hangingPunct="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использование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мультимедиаприложений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algn="just" eaLnBrk="0" hangingPunct="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наличие текстов разных жанров и обилие заданий на разные типы чтения;</a:t>
            </a:r>
          </a:p>
          <a:p>
            <a:pPr algn="just" eaLnBrk="0" hangingPunct="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сопоставление явлений родного и изучаемого языков с помощью грамматического справочника и упражнений;</a:t>
            </a:r>
          </a:p>
          <a:p>
            <a:pPr algn="just" eaLnBrk="0" hangingPunct="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анализ английского языка на основе моделей-опор;</a:t>
            </a:r>
          </a:p>
          <a:p>
            <a:pPr algn="just" eaLnBrk="0" hangingPunct="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знакомство с явлениями окружающего мира, фактами его истории, географии на английском языке;</a:t>
            </a:r>
          </a:p>
          <a:p>
            <a:pPr algn="just" eaLnBrk="0" hangingPunct="0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интеграции полученных на уроках по другим предметам знаний в ходе дискуссий, проектных работ и других видов деятельности на английском языке.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229600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30824"/>
              </a:tblGrid>
              <a:tr h="2736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363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Desktop\МО 26.03.18\язык. портф\20170227_142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МО 26.03.18\язык. портф\20170117_133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МО 26.03.18\язык. портф\20170117_133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МО 26.03.18\язык. портф\20170117_133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МО 26.03.18\язык. портф\20170118_110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355976" cy="6857999"/>
          </a:xfrm>
          <a:prstGeom prst="rect">
            <a:avLst/>
          </a:prstGeom>
          <a:noFill/>
        </p:spPr>
      </p:pic>
      <p:pic>
        <p:nvPicPr>
          <p:cNvPr id="3075" name="Picture 3" descr="C:\Users\User\Desktop\МО 26.03.18\язык. портф\20170118_11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358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    </vt:lpstr>
      <vt:lpstr>Слайд 2</vt:lpstr>
      <vt:lpstr>Слайд 3</vt:lpstr>
      <vt:lpstr>Слайд 4</vt:lpstr>
      <vt:lpstr>Слайд 5</vt:lpstr>
      <vt:lpstr>Слайд 6</vt:lpstr>
      <vt:lpstr>ё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</dc:title>
  <dc:creator>User</dc:creator>
  <cp:lastModifiedBy>User</cp:lastModifiedBy>
  <cp:revision>26</cp:revision>
  <dcterms:created xsi:type="dcterms:W3CDTF">2017-01-11T09:03:00Z</dcterms:created>
  <dcterms:modified xsi:type="dcterms:W3CDTF">2018-03-23T09:11:24Z</dcterms:modified>
</cp:coreProperties>
</file>