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1E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AEAE8-87CD-4DA1-AAD9-7663AA828B03}" type="datetimeFigureOut">
              <a:rPr lang="ru-RU" smtClean="0"/>
              <a:t>02.08.2019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1A3B-C372-400C-A4CA-21E29C526E5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AEAE8-87CD-4DA1-AAD9-7663AA828B03}" type="datetimeFigureOut">
              <a:rPr lang="ru-RU" smtClean="0"/>
              <a:t>02.08.2019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1A3B-C372-400C-A4CA-21E29C526E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AEAE8-87CD-4DA1-AAD9-7663AA828B03}" type="datetimeFigureOut">
              <a:rPr lang="ru-RU" smtClean="0"/>
              <a:t>02.08.2019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1A3B-C372-400C-A4CA-21E29C526E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AEAE8-87CD-4DA1-AAD9-7663AA828B03}" type="datetimeFigureOut">
              <a:rPr lang="ru-RU" smtClean="0"/>
              <a:t>02.08.2019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1A3B-C372-400C-A4CA-21E29C526E5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AEAE8-87CD-4DA1-AAD9-7663AA828B03}" type="datetimeFigureOut">
              <a:rPr lang="ru-RU" smtClean="0"/>
              <a:t>02.08.2019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1A3B-C372-400C-A4CA-21E29C526E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AEAE8-87CD-4DA1-AAD9-7663AA828B03}" type="datetimeFigureOut">
              <a:rPr lang="ru-RU" smtClean="0"/>
              <a:t>02.08.2019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1A3B-C372-400C-A4CA-21E29C526E5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AEAE8-87CD-4DA1-AAD9-7663AA828B03}" type="datetimeFigureOut">
              <a:rPr lang="ru-RU" smtClean="0"/>
              <a:t>02.08.2019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1A3B-C372-400C-A4CA-21E29C526E5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AEAE8-87CD-4DA1-AAD9-7663AA828B03}" type="datetimeFigureOut">
              <a:rPr lang="ru-RU" smtClean="0"/>
              <a:t>02.08.2019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1A3B-C372-400C-A4CA-21E29C526E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AEAE8-87CD-4DA1-AAD9-7663AA828B03}" type="datetimeFigureOut">
              <a:rPr lang="ru-RU" smtClean="0"/>
              <a:t>02.08.2019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1A3B-C372-400C-A4CA-21E29C526E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AEAE8-87CD-4DA1-AAD9-7663AA828B03}" type="datetimeFigureOut">
              <a:rPr lang="ru-RU" smtClean="0"/>
              <a:t>02.08.2019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1A3B-C372-400C-A4CA-21E29C526E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AEAE8-87CD-4DA1-AAD9-7663AA828B03}" type="datetimeFigureOut">
              <a:rPr lang="ru-RU" smtClean="0"/>
              <a:t>02.08.2019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1A3B-C372-400C-A4CA-21E29C526E5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50000"/>
              </a:schemeClr>
            </a:gs>
            <a:gs pos="62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92AEAE8-87CD-4DA1-AAD9-7663AA828B03}" type="datetimeFigureOut">
              <a:rPr lang="ru-RU" smtClean="0"/>
              <a:t>02.08.2019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E9C1A3B-C372-400C-A4CA-21E29C526E5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4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2" Type="http://schemas.openxmlformats.org/officeDocument/2006/relationships/image" Target="../media/image1.jpg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3.xml"/><Relationship Id="rId22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33872"/>
          <a:stretch/>
        </p:blipFill>
        <p:spPr>
          <a:xfrm>
            <a:off x="0" y="-13997"/>
            <a:ext cx="9195896" cy="6871997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Сосновоборская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СОШ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>ИНТЕРАКТИВНАЯ ИГРА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959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33872"/>
          <a:stretch/>
        </p:blipFill>
        <p:spPr>
          <a:xfrm>
            <a:off x="0" y="-13997"/>
            <a:ext cx="9195896" cy="6871997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6696744" cy="41743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Целесообразно применение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таких форм, как учебное групповое сотрудничество, проектно-исследовательская деятельность, ролевая игра, дискуссии, тренинги, практики, конференции с постепенным расширением возможностей обучающихся осуществлять выбор характера самостоятельной работы.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789040"/>
            <a:ext cx="7175351" cy="1793167"/>
          </a:xfrm>
        </p:spPr>
        <p:txBody>
          <a:bodyPr/>
          <a:lstStyle/>
          <a:p>
            <a:pPr marL="182880" indent="0">
              <a:buNone/>
            </a:pPr>
            <a: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ПРИМЕНЕНИЕ КАКИХ ФОРМ ЦЕЛЕСООБРАЗНО  НА УРОВНЕ СРЕДНЕГО ОБЩЕГО ОБРАЗОВАНИЯ?</a:t>
            </a: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7956376" y="6165304"/>
            <a:ext cx="576064" cy="43204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3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33872"/>
          <a:stretch/>
        </p:blipFill>
        <p:spPr>
          <a:xfrm>
            <a:off x="25422" y="27586"/>
            <a:ext cx="9195896" cy="6871997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6696744" cy="882119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Работа с родителями (законными представителями) осуществляется через тематические родительские собрания, консультации педагогов и специалистов, психолого-педагогические консилиумы, круглые столы, презентации классов, посещение уроков и внеурочных мероприятий. Психологическая компетентность родителей (законных представителей) формируется также в дистанционной форме через Интернет.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0902" y="4365104"/>
            <a:ext cx="8424936" cy="1793167"/>
          </a:xfrm>
        </p:spPr>
        <p:txBody>
          <a:bodyPr/>
          <a:lstStyle/>
          <a:p>
            <a:pPr marL="182880" indent="0">
              <a:buNone/>
            </a:pPr>
            <a:r>
              <a:rPr lang="ru-RU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ОСУЩЕСТВЛЯЕТСЯ РАБОТА С РОДИТЕЛЯМИ? </a:t>
            </a: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7956376" y="6165304"/>
            <a:ext cx="576064" cy="43204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90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33872"/>
          <a:stretch/>
        </p:blipFill>
        <p:spPr>
          <a:xfrm>
            <a:off x="0" y="-13997"/>
            <a:ext cx="9195896" cy="6871997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6696744" cy="882119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Материально-технические условия реализации основной образовательной программы формируются с учетом: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–	требований ФГОС СОО;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–	положения о лицензировании образовательной деятельности, утвержденного постановлением Правительства Российской Федерации от 28 октября 2013 г. № 966;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–	Санитарно-эпидемиологических правил и нормативов СанПиН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132290"/>
            <a:ext cx="8136903" cy="1793167"/>
          </a:xfrm>
        </p:spPr>
        <p:txBody>
          <a:bodyPr/>
          <a:lstStyle/>
          <a:p>
            <a:pPr marL="182880" indent="0">
              <a:buNone/>
            </a:pP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УЧИТЫВАЕТСЯ ПРИ ФОРМИРОВАНИИ  МАТЕРИАЛЬНО-ТЕХНИЧЕСКИХ УСЛОВИЙ РЕАЛИЗАЦИИ ОСНОВНОЙ ОБРАЗОВАТЕЛЬНОЙ ПРОГРАММЫ? </a:t>
            </a: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8028384" y="6225123"/>
            <a:ext cx="576064" cy="43204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96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33872"/>
          <a:stretch/>
        </p:blipFill>
        <p:spPr>
          <a:xfrm>
            <a:off x="0" y="15687"/>
            <a:ext cx="9195896" cy="6871997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776864" cy="882119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14400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4400" b="1" dirty="0" smtClean="0">
                <a:latin typeface="Times New Roman" pitchFamily="18" charset="0"/>
                <a:cs typeface="Times New Roman" pitchFamily="18" charset="0"/>
              </a:rPr>
              <a:t>беспечивают </a:t>
            </a:r>
            <a:r>
              <a:rPr lang="ru-RU" sz="14400" b="1" dirty="0">
                <a:latin typeface="Times New Roman" pitchFamily="18" charset="0"/>
                <a:cs typeface="Times New Roman" pitchFamily="18" charset="0"/>
              </a:rPr>
              <a:t>формирование единой мотивирующей интерактивной среды как совокупности имитационных и исследовательских практик</a:t>
            </a:r>
            <a:r>
              <a:rPr lang="ru-RU" sz="14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400" b="1" dirty="0">
                <a:latin typeface="Times New Roman" pitchFamily="18" charset="0"/>
                <a:cs typeface="Times New Roman" pitchFamily="18" charset="0"/>
              </a:rPr>
              <a:t>развитие мотивации обучающихся к познанию и творчеству</a:t>
            </a:r>
            <a:r>
              <a:rPr lang="ru-RU" sz="1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400" b="1" dirty="0">
                <a:latin typeface="Times New Roman" pitchFamily="18" charset="0"/>
                <a:cs typeface="Times New Roman" pitchFamily="18" charset="0"/>
              </a:rPr>
              <a:t>включение познания в значимые виды деятельности, а также развитие различных компетентностей;</a:t>
            </a:r>
            <a:endParaRPr lang="ru-RU" sz="14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140968"/>
            <a:ext cx="8136904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ОБЕСПЕЧИВАЮТ  МАТЕРИАЛЬНО-ТЕХНИЧЕСКИЕ УСЛОВИЯ РЕАЛИЗАЦИИ ОСНОВНОЙ ОБРАЗОВАТЕЛЬНОЙ ПРОГРАММЫ?</a:t>
            </a: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7956376" y="6165304"/>
            <a:ext cx="576064" cy="43204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53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33872"/>
          <a:stretch/>
        </p:blipFill>
        <p:spPr>
          <a:xfrm>
            <a:off x="0" y="-13997"/>
            <a:ext cx="9195896" cy="6871997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488" y="1700808"/>
            <a:ext cx="8280920" cy="1314167"/>
          </a:xfrm>
        </p:spPr>
        <p:txBody>
          <a:bodyPr>
            <a:noAutofit/>
          </a:bodyPr>
          <a:lstStyle/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читывают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специальные потребности различных категорий обучающихся (с повышенными образовательными потребностями, с ограниченными возможностями здоровья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пр.);</a:t>
            </a: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специфику основной образовательной программы среднего общего образования (профили обучения, уровни изучения, обязательные и элективные предметы/курсы, индивидуальная проектно-исследовательская деятельность, урочная и внеурочная деятельность, ресурсы открытого неформального образования, подготовка к продолжению обучения в высших учебных заведениях);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актуальные потребности развития образования (открытость, вариативность, мобильность, доступность, непрерывность, интегрируемость с дополнительным и неформальным образованием);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7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5480" y="3573016"/>
            <a:ext cx="8424935" cy="2457713"/>
          </a:xfrm>
        </p:spPr>
        <p:txBody>
          <a:bodyPr/>
          <a:lstStyle/>
          <a:p>
            <a:pPr marL="182880" lvl="0" indent="0">
              <a:buNone/>
            </a:pPr>
            <a:r>
              <a:rPr lang="ru-RU" sz="36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ЧТО УЧИТЫВАЮТ  МАТЕРИАЛЬНО-ТЕХНИЧЕСКИЕ УСЛОВИЯ РЕАЛИЗАЦИИ ОСНОВНОЙ ОБРАЗОВАТЕЛЬНОЙ ПРОГРАММЫ?</a:t>
            </a:r>
            <a:r>
              <a:rPr lang="ru-RU" sz="48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7956376" y="6165304"/>
            <a:ext cx="576064" cy="43204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34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33872"/>
          <a:stretch/>
        </p:blipFill>
        <p:spPr>
          <a:xfrm>
            <a:off x="0" y="0"/>
            <a:ext cx="9195896" cy="6871997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5637010" cy="882119"/>
          </a:xfrm>
        </p:spPr>
        <p:txBody>
          <a:bodyPr>
            <a:normAutofit fontScale="25000" lnSpcReduction="20000"/>
          </a:bodyPr>
          <a:lstStyle/>
          <a:p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Материально-техническое оснащение образовательной деятельности обеспечивает следующие ключевые возможности: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1. базовое 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и углубленное изучение предметов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2. научно-техническое 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творчество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/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художественное творчество,</a:t>
            </a:r>
          </a:p>
          <a:p>
            <a:pPr lvl="0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4. проектную 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и исследовательскую деятельность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обучающихся,</a:t>
            </a:r>
          </a:p>
          <a:p>
            <a:pPr lvl="0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5. реализацию 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индивидуальных учебных планов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обучающихся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427883"/>
            <a:ext cx="8640959" cy="1793167"/>
          </a:xfrm>
        </p:spPr>
        <p:txBody>
          <a:bodyPr/>
          <a:lstStyle/>
          <a:p>
            <a:pPr marL="182880" indent="0">
              <a:buNone/>
            </a:pPr>
            <a:r>
              <a:rPr lang="ru-RU" sz="32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НАЗОВИТЕ КЛЮЧЕВЫЕ ВОЗМОЖНОСТИ, КОТОРЫЕ ПРИЗВАНО ОБЕСПЕЧИТЬ МАТЕРИАЛЬНО- ТЕХНИЧЕСКОЕ ОСНАЩЕНИЕ</a:t>
            </a:r>
            <a:br>
              <a:rPr lang="ru-RU" sz="32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7956376" y="6165304"/>
            <a:ext cx="576064" cy="43204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641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33872"/>
          <a:stretch/>
        </p:blipFill>
        <p:spPr>
          <a:xfrm>
            <a:off x="0" y="-13997"/>
            <a:ext cx="9195896" cy="6871997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7920880" cy="882119"/>
          </a:xfrm>
        </p:spPr>
        <p:txBody>
          <a:bodyPr>
            <a:normAutofit fontScale="25000" lnSpcReduction="20000"/>
          </a:bodyPr>
          <a:lstStyle/>
          <a:p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Важно, чтобы инфраструктура образовательной организации обеспечивала дополнительные возможности: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зоны (помещения) для </a:t>
            </a:r>
            <a:r>
              <a:rPr lang="ru-RU" sz="9600" b="1" dirty="0" err="1">
                <a:latin typeface="Times New Roman" pitchFamily="18" charset="0"/>
                <a:cs typeface="Times New Roman" pitchFamily="18" charset="0"/>
              </a:rPr>
              <a:t>коворкинга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 (свободной совместной деятельности) обучающихся, педагогических и административных работников;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зоны уединения и психологической разгрузки;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зоны индивидуальной работы обучающихся (информационный поиск, формирование контента, подготовка к занятиям и пр.);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беспроводной безопасный доступ к сети Интернет;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использование личных электронных устройств с учетом политики информационной безопасности.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3472" y="3212976"/>
            <a:ext cx="8568951" cy="1793167"/>
          </a:xfrm>
        </p:spPr>
        <p:txBody>
          <a:bodyPr/>
          <a:lstStyle/>
          <a:p>
            <a:pPr marL="182880" indent="0">
              <a:buNone/>
            </a:pPr>
            <a:r>
              <a:rPr lang="ru-RU" sz="32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ПРИВЕДИТЕ ПРИМЕРЫ ДОПОЛНИТЕЛЬНЫХ ВОЗМОЖНОСТЕЙ, КОТОРЫЕ ПРИЗВАНА ОБЕСПЕЧИВАТЬ ИНФРАСТРУКТУРА ОБРАЗОВАТЕЛЬНОЙ ОРГАНИЗАЦИИ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7956376" y="6165304"/>
            <a:ext cx="576064" cy="43204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92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33872"/>
          <a:stretch/>
        </p:blipFill>
        <p:spPr>
          <a:xfrm>
            <a:off x="0" y="-13997"/>
            <a:ext cx="9195896" cy="6871997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539882"/>
            <a:ext cx="7776864" cy="882119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Функциональный модуль — это совокупность аппаратно-программных комплексов, образовательного контента, методического и организационного обеспечения, предназначенных для выполнения конкретных функциональных задач.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ru-RU" sz="44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ЧТО ТАКОЕ ФУНКЦИОНАЛЬНЫЙ МОДУЛЬ? </a:t>
            </a:r>
            <a:br>
              <a:rPr lang="ru-RU" sz="44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7956376" y="6165304"/>
            <a:ext cx="576064" cy="43204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3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33872"/>
          <a:stretch/>
        </p:blipFill>
        <p:spPr>
          <a:xfrm>
            <a:off x="0" y="-13997"/>
            <a:ext cx="9195896" cy="6871997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276872"/>
            <a:ext cx="7200800" cy="882119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Набор и состав функциональных модулей подбирается с учетом особенностей образовательной программы, перспектив (планов) развития, а также необходимости интеграции с академическими и иными партнерами (колледжи, высшие учебные заведения и др.), выполнения функций социокультурного центра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8510" y="4005064"/>
            <a:ext cx="7858875" cy="1793167"/>
          </a:xfrm>
        </p:spPr>
        <p:txBody>
          <a:bodyPr/>
          <a:lstStyle/>
          <a:p>
            <a:pPr marL="182880" indent="0">
              <a:buNone/>
            </a:pPr>
            <a:r>
              <a:rPr lang="ru-RU" sz="36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КАК ПОДБИРАЕТСЯ ФУНКЦИОНАЛЬНЫЙ МОДУЛЬ? </a:t>
            </a:r>
            <a:br>
              <a:rPr lang="ru-RU" sz="36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8028384" y="6225123"/>
            <a:ext cx="576064" cy="43204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99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33872"/>
          <a:stretch/>
        </p:blipFill>
        <p:spPr>
          <a:xfrm>
            <a:off x="0" y="-13997"/>
            <a:ext cx="9195896" cy="6871997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4" y="2980941"/>
            <a:ext cx="8352928" cy="882119"/>
          </a:xfrm>
        </p:spPr>
        <p:txBody>
          <a:bodyPr>
            <a:normAutofit fontScale="25000" lnSpcReduction="20000"/>
          </a:bodyPr>
          <a:lstStyle/>
          <a:p>
            <a:r>
              <a:rPr lang="ru-RU" sz="112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овременная </a:t>
            </a:r>
            <a:r>
              <a:rPr lang="ru-RU" sz="11200" b="1" dirty="0">
                <a:latin typeface="Times New Roman" pitchFamily="18" charset="0"/>
                <a:cs typeface="Times New Roman" pitchFamily="18" charset="0"/>
              </a:rPr>
              <a:t>информационно-образовательная среда включает:</a:t>
            </a:r>
          </a:p>
          <a:p>
            <a:pPr lvl="0"/>
            <a:r>
              <a:rPr lang="ru-RU" sz="11200" b="1" dirty="0">
                <a:latin typeface="Times New Roman" pitchFamily="18" charset="0"/>
                <a:cs typeface="Times New Roman" pitchFamily="18" charset="0"/>
              </a:rPr>
              <a:t>комплекс информационных образовательных ресурсов; совокупность технологических средств ИКТ: компьютеры, иное информационное оборудование, коммуникационные каналы;</a:t>
            </a:r>
          </a:p>
          <a:p>
            <a:pPr lvl="0"/>
            <a:r>
              <a:rPr lang="ru-RU" sz="11200" b="1" dirty="0">
                <a:latin typeface="Times New Roman" pitchFamily="18" charset="0"/>
                <a:cs typeface="Times New Roman" pitchFamily="18" charset="0"/>
              </a:rPr>
              <a:t>систему современных педагогических технологий, обеспечивающих обучение в современной информационно-образовательной среде.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132290"/>
            <a:ext cx="8496943" cy="1793167"/>
          </a:xfrm>
        </p:spPr>
        <p:txBody>
          <a:bodyPr/>
          <a:lstStyle/>
          <a:p>
            <a:pPr marL="182880" indent="0">
              <a:buNone/>
            </a:pPr>
            <a:r>
              <a:rPr lang="ru-RU" sz="32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ЧТО ВКЛЮЧАЕТ СОВРЕМЕННАЯ ИНФОРМАЦИОННО-ОБРАЗОВАТЕЛЬНАЯ СРЕДА? 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7956376" y="6165304"/>
            <a:ext cx="576064" cy="43204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56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573399" y="1339067"/>
            <a:ext cx="6078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33872"/>
          <a:stretch/>
        </p:blipFill>
        <p:spPr>
          <a:xfrm>
            <a:off x="0" y="37657"/>
            <a:ext cx="9195896" cy="6871997"/>
          </a:xfrm>
          <a:prstGeom prst="rect">
            <a:avLst/>
          </a:prstGeom>
        </p:spPr>
      </p:pic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517289" y="1461858"/>
            <a:ext cx="720080" cy="648072"/>
          </a:xfrm>
          <a:prstGeom prst="roundRect">
            <a:avLst/>
          </a:prstGeom>
          <a:solidFill>
            <a:srgbClr val="E71E0F"/>
          </a:solidFill>
          <a:scene3d>
            <a:camera prst="orthographicFront"/>
            <a:lightRig rig="brightRoom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  <a:endParaRPr lang="ru-RU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Скругленный прямоугольник 5">
            <a:hlinkClick r:id="rId4" action="ppaction://hlinksldjump"/>
          </p:cNvPr>
          <p:cNvSpPr/>
          <p:nvPr/>
        </p:nvSpPr>
        <p:spPr>
          <a:xfrm>
            <a:off x="1428719" y="1459087"/>
            <a:ext cx="720080" cy="648072"/>
          </a:xfrm>
          <a:prstGeom prst="roundRect">
            <a:avLst/>
          </a:prstGeom>
          <a:solidFill>
            <a:srgbClr val="E71E0F"/>
          </a:solidFill>
          <a:scene3d>
            <a:camera prst="orthographicFront"/>
            <a:lightRig rig="brightRoom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</a:t>
            </a:r>
            <a:endParaRPr lang="ru-RU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Скругленный прямоугольник 6">
            <a:hlinkClick r:id="rId5" action="ppaction://hlinksldjump"/>
          </p:cNvPr>
          <p:cNvSpPr/>
          <p:nvPr/>
        </p:nvSpPr>
        <p:spPr>
          <a:xfrm>
            <a:off x="2326365" y="1459087"/>
            <a:ext cx="720080" cy="648072"/>
          </a:xfrm>
          <a:prstGeom prst="roundRect">
            <a:avLst/>
          </a:prstGeom>
          <a:solidFill>
            <a:srgbClr val="E71E0F"/>
          </a:solidFill>
          <a:scene3d>
            <a:camera prst="orthographicFront"/>
            <a:lightRig rig="brightRoom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</a:t>
            </a:r>
            <a:endParaRPr lang="ru-RU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Скругленный прямоугольник 7">
            <a:hlinkClick r:id="rId6" action="ppaction://hlinksldjump"/>
          </p:cNvPr>
          <p:cNvSpPr/>
          <p:nvPr/>
        </p:nvSpPr>
        <p:spPr>
          <a:xfrm>
            <a:off x="3202304" y="1459087"/>
            <a:ext cx="720080" cy="648072"/>
          </a:xfrm>
          <a:prstGeom prst="roundRect">
            <a:avLst/>
          </a:prstGeom>
          <a:solidFill>
            <a:srgbClr val="E71E0F"/>
          </a:solidFill>
          <a:scene3d>
            <a:camera prst="orthographicFront"/>
            <a:lightRig rig="brightRoom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</a:t>
            </a:r>
            <a:endParaRPr lang="ru-RU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Скругленный прямоугольник 8">
            <a:hlinkClick r:id="rId7" action="ppaction://hlinksldjump"/>
          </p:cNvPr>
          <p:cNvSpPr/>
          <p:nvPr/>
        </p:nvSpPr>
        <p:spPr>
          <a:xfrm>
            <a:off x="4106514" y="1459087"/>
            <a:ext cx="720080" cy="648072"/>
          </a:xfrm>
          <a:prstGeom prst="roundRect">
            <a:avLst/>
          </a:prstGeom>
          <a:solidFill>
            <a:srgbClr val="E71E0F"/>
          </a:solidFill>
          <a:scene3d>
            <a:camera prst="orthographicFront"/>
            <a:lightRig rig="brightRoom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5</a:t>
            </a:r>
            <a:endParaRPr lang="ru-RU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" name="Скругленный прямоугольник 9">
            <a:hlinkClick r:id="rId8" action="ppaction://hlinksldjump"/>
          </p:cNvPr>
          <p:cNvSpPr/>
          <p:nvPr/>
        </p:nvSpPr>
        <p:spPr>
          <a:xfrm>
            <a:off x="4981098" y="1459087"/>
            <a:ext cx="720080" cy="648072"/>
          </a:xfrm>
          <a:prstGeom prst="roundRect">
            <a:avLst/>
          </a:prstGeom>
          <a:solidFill>
            <a:srgbClr val="E71E0F"/>
          </a:solidFill>
          <a:scene3d>
            <a:camera prst="orthographicFront"/>
            <a:lightRig rig="brightRoom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endParaRPr lang="ru-RU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1" name="Скругленный прямоугольник 10">
            <a:hlinkClick r:id="rId9" action="ppaction://hlinksldjump"/>
          </p:cNvPr>
          <p:cNvSpPr/>
          <p:nvPr/>
        </p:nvSpPr>
        <p:spPr>
          <a:xfrm>
            <a:off x="5859768" y="1459087"/>
            <a:ext cx="720080" cy="648072"/>
          </a:xfrm>
          <a:prstGeom prst="roundRect">
            <a:avLst/>
          </a:prstGeom>
          <a:solidFill>
            <a:srgbClr val="E71E0F"/>
          </a:solidFill>
          <a:scene3d>
            <a:camera prst="orthographicFront"/>
            <a:lightRig rig="brightRoom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7</a:t>
            </a:r>
            <a:endParaRPr lang="ru-RU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2" name="Скругленный прямоугольник 11">
            <a:hlinkClick r:id="rId10" action="ppaction://hlinksldjump"/>
          </p:cNvPr>
          <p:cNvSpPr/>
          <p:nvPr/>
        </p:nvSpPr>
        <p:spPr>
          <a:xfrm>
            <a:off x="1210140" y="2765787"/>
            <a:ext cx="720080" cy="648072"/>
          </a:xfrm>
          <a:prstGeom prst="roundRect">
            <a:avLst/>
          </a:prstGeom>
          <a:solidFill>
            <a:srgbClr val="E71E0F"/>
          </a:solidFill>
          <a:scene3d>
            <a:camera prst="orthographicFront"/>
            <a:lightRig rig="brightRoom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8</a:t>
            </a:r>
            <a:endParaRPr lang="ru-RU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3" name="Скругленный прямоугольник 12">
            <a:hlinkClick r:id="rId11" action="ppaction://hlinksldjump"/>
          </p:cNvPr>
          <p:cNvSpPr/>
          <p:nvPr/>
        </p:nvSpPr>
        <p:spPr>
          <a:xfrm>
            <a:off x="2249151" y="2732150"/>
            <a:ext cx="720080" cy="648072"/>
          </a:xfrm>
          <a:prstGeom prst="roundRect">
            <a:avLst/>
          </a:prstGeom>
          <a:solidFill>
            <a:srgbClr val="E71E0F"/>
          </a:solidFill>
          <a:scene3d>
            <a:camera prst="orthographicFront"/>
            <a:lightRig rig="brightRoom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9</a:t>
            </a:r>
            <a:endParaRPr lang="ru-RU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4" name="Скругленный прямоугольник 13">
            <a:hlinkClick r:id="rId12" action="ppaction://hlinksldjump"/>
          </p:cNvPr>
          <p:cNvSpPr/>
          <p:nvPr/>
        </p:nvSpPr>
        <p:spPr>
          <a:xfrm>
            <a:off x="3242418" y="2730430"/>
            <a:ext cx="864096" cy="648072"/>
          </a:xfrm>
          <a:prstGeom prst="roundRect">
            <a:avLst/>
          </a:prstGeom>
          <a:solidFill>
            <a:srgbClr val="E71E0F"/>
          </a:solidFill>
          <a:scene3d>
            <a:camera prst="orthographicFront"/>
            <a:lightRig rig="brightRoom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10</a:t>
            </a:r>
            <a:endParaRPr lang="ru-RU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Скругленный прямоугольник 14">
            <a:hlinkClick r:id="rId13" action="ppaction://hlinksldjump"/>
          </p:cNvPr>
          <p:cNvSpPr/>
          <p:nvPr/>
        </p:nvSpPr>
        <p:spPr>
          <a:xfrm>
            <a:off x="5427720" y="2689724"/>
            <a:ext cx="864096" cy="648072"/>
          </a:xfrm>
          <a:prstGeom prst="roundRect">
            <a:avLst/>
          </a:prstGeom>
          <a:solidFill>
            <a:srgbClr val="E71E0F"/>
          </a:solidFill>
          <a:scene3d>
            <a:camera prst="orthographicFront"/>
            <a:lightRig rig="brightRoom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12</a:t>
            </a:r>
            <a:endParaRPr lang="ru-RU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6" name="Скругленный прямоугольник 15">
            <a:hlinkClick r:id="rId14" action="ppaction://hlinksldjump"/>
          </p:cNvPr>
          <p:cNvSpPr/>
          <p:nvPr/>
        </p:nvSpPr>
        <p:spPr>
          <a:xfrm>
            <a:off x="4333491" y="2730430"/>
            <a:ext cx="864096" cy="648072"/>
          </a:xfrm>
          <a:prstGeom prst="roundRect">
            <a:avLst/>
          </a:prstGeom>
          <a:solidFill>
            <a:srgbClr val="E71E0F"/>
          </a:solidFill>
          <a:scene3d>
            <a:camera prst="orthographicFront"/>
            <a:lightRig rig="brightRoom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11</a:t>
            </a:r>
            <a:endParaRPr lang="ru-RU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7" name="Скругленный прямоугольник 16">
            <a:hlinkClick r:id="rId15" action="ppaction://hlinksldjump"/>
          </p:cNvPr>
          <p:cNvSpPr/>
          <p:nvPr/>
        </p:nvSpPr>
        <p:spPr>
          <a:xfrm>
            <a:off x="415990" y="4114342"/>
            <a:ext cx="778396" cy="648072"/>
          </a:xfrm>
          <a:prstGeom prst="roundRect">
            <a:avLst/>
          </a:prstGeom>
          <a:solidFill>
            <a:srgbClr val="E71E0F"/>
          </a:solidFill>
          <a:scene3d>
            <a:camera prst="orthographicFront"/>
            <a:lightRig rig="brightRoom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13</a:t>
            </a:r>
            <a:endParaRPr lang="ru-RU" sz="3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8" name="Скругленный прямоугольник 17">
            <a:hlinkClick r:id="rId16" action="ppaction://hlinksldjump"/>
          </p:cNvPr>
          <p:cNvSpPr/>
          <p:nvPr/>
        </p:nvSpPr>
        <p:spPr>
          <a:xfrm>
            <a:off x="1256844" y="4121071"/>
            <a:ext cx="747390" cy="648072"/>
          </a:xfrm>
          <a:prstGeom prst="roundRect">
            <a:avLst/>
          </a:prstGeom>
          <a:solidFill>
            <a:srgbClr val="E71E0F"/>
          </a:solidFill>
          <a:scene3d>
            <a:camera prst="orthographicFront"/>
            <a:lightRig rig="brightRoom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14</a:t>
            </a:r>
            <a:endParaRPr lang="ru-RU" sz="3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9" name="Скругленный прямоугольник 18">
            <a:hlinkClick r:id="rId17" action="ppaction://hlinksldjump"/>
          </p:cNvPr>
          <p:cNvSpPr/>
          <p:nvPr/>
        </p:nvSpPr>
        <p:spPr>
          <a:xfrm>
            <a:off x="2055243" y="4123470"/>
            <a:ext cx="744406" cy="648072"/>
          </a:xfrm>
          <a:prstGeom prst="roundRect">
            <a:avLst/>
          </a:prstGeom>
          <a:solidFill>
            <a:srgbClr val="E71E0F"/>
          </a:solidFill>
          <a:scene3d>
            <a:camera prst="orthographicFront"/>
            <a:lightRig rig="brightRoom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15</a:t>
            </a:r>
            <a:endParaRPr lang="ru-RU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0" name="Скругленный прямоугольник 19">
            <a:hlinkClick r:id="rId18" action="ppaction://hlinksldjump"/>
          </p:cNvPr>
          <p:cNvSpPr/>
          <p:nvPr/>
        </p:nvSpPr>
        <p:spPr>
          <a:xfrm>
            <a:off x="2848769" y="4125822"/>
            <a:ext cx="787298" cy="648072"/>
          </a:xfrm>
          <a:prstGeom prst="roundRect">
            <a:avLst/>
          </a:prstGeom>
          <a:solidFill>
            <a:srgbClr val="E71E0F"/>
          </a:solidFill>
          <a:scene3d>
            <a:camera prst="orthographicFront"/>
            <a:lightRig rig="brightRoom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16</a:t>
            </a:r>
            <a:endParaRPr lang="ru-RU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1" name="Скругленный прямоугольник 20">
            <a:hlinkClick r:id="rId19" action="ppaction://hlinksldjump"/>
          </p:cNvPr>
          <p:cNvSpPr/>
          <p:nvPr/>
        </p:nvSpPr>
        <p:spPr>
          <a:xfrm>
            <a:off x="3674466" y="4125822"/>
            <a:ext cx="743363" cy="648072"/>
          </a:xfrm>
          <a:prstGeom prst="roundRect">
            <a:avLst/>
          </a:prstGeom>
          <a:solidFill>
            <a:srgbClr val="E71E0F"/>
          </a:solidFill>
          <a:scene3d>
            <a:camera prst="orthographicFront"/>
            <a:lightRig rig="brightRoom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17</a:t>
            </a:r>
            <a:endParaRPr lang="ru-RU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2" name="Скругленный прямоугольник 21">
            <a:hlinkClick r:id="rId20" action="ppaction://hlinksldjump"/>
          </p:cNvPr>
          <p:cNvSpPr/>
          <p:nvPr/>
        </p:nvSpPr>
        <p:spPr>
          <a:xfrm>
            <a:off x="4457747" y="4101699"/>
            <a:ext cx="739840" cy="648072"/>
          </a:xfrm>
          <a:prstGeom prst="roundRect">
            <a:avLst/>
          </a:prstGeom>
          <a:solidFill>
            <a:srgbClr val="E71E0F"/>
          </a:solidFill>
          <a:scene3d>
            <a:camera prst="orthographicFront"/>
            <a:lightRig rig="brightRoom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18</a:t>
            </a:r>
            <a:endParaRPr lang="ru-RU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3" name="Скругленный прямоугольник 22">
            <a:hlinkClick r:id="rId21" action="ppaction://hlinksldjump"/>
          </p:cNvPr>
          <p:cNvSpPr/>
          <p:nvPr/>
        </p:nvSpPr>
        <p:spPr>
          <a:xfrm>
            <a:off x="5247568" y="4123470"/>
            <a:ext cx="770953" cy="648072"/>
          </a:xfrm>
          <a:prstGeom prst="roundRect">
            <a:avLst/>
          </a:prstGeom>
          <a:solidFill>
            <a:srgbClr val="E71E0F"/>
          </a:solidFill>
          <a:scene3d>
            <a:camera prst="orthographicFront"/>
            <a:lightRig rig="brightRoom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19</a:t>
            </a:r>
            <a:endParaRPr lang="ru-RU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4" name="Скругленный прямоугольник 23">
            <a:hlinkClick r:id="rId22" action="ppaction://hlinksldjump"/>
          </p:cNvPr>
          <p:cNvSpPr/>
          <p:nvPr/>
        </p:nvSpPr>
        <p:spPr>
          <a:xfrm>
            <a:off x="6080289" y="4125822"/>
            <a:ext cx="755440" cy="648072"/>
          </a:xfrm>
          <a:prstGeom prst="roundRect">
            <a:avLst/>
          </a:prstGeom>
          <a:solidFill>
            <a:srgbClr val="E71E0F"/>
          </a:solidFill>
          <a:scene3d>
            <a:camera prst="orthographicFront"/>
            <a:lightRig rig="brightRoom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20</a:t>
            </a:r>
            <a:endParaRPr lang="ru-RU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5" name="Скругленный прямоугольник 24">
            <a:hlinkClick r:id="rId23" action="ppaction://hlinksldjump"/>
          </p:cNvPr>
          <p:cNvSpPr/>
          <p:nvPr/>
        </p:nvSpPr>
        <p:spPr>
          <a:xfrm>
            <a:off x="6884573" y="4112585"/>
            <a:ext cx="778969" cy="648072"/>
          </a:xfrm>
          <a:prstGeom prst="roundRect">
            <a:avLst/>
          </a:prstGeom>
          <a:solidFill>
            <a:srgbClr val="E71E0F"/>
          </a:solidFill>
          <a:scene3d>
            <a:camera prst="orthographicFront"/>
            <a:lightRig rig="brightRoom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21</a:t>
            </a:r>
            <a:endParaRPr lang="ru-RU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6" name="Скругленный прямоугольник 25">
            <a:hlinkClick r:id="rId24" action="ppaction://hlinksldjump"/>
          </p:cNvPr>
          <p:cNvSpPr/>
          <p:nvPr/>
        </p:nvSpPr>
        <p:spPr>
          <a:xfrm>
            <a:off x="7691690" y="4111871"/>
            <a:ext cx="755626" cy="648072"/>
          </a:xfrm>
          <a:prstGeom prst="roundRect">
            <a:avLst/>
          </a:prstGeom>
          <a:solidFill>
            <a:srgbClr val="E71E0F"/>
          </a:solidFill>
          <a:scene3d>
            <a:camera prst="orthographicFront"/>
            <a:lightRig rig="brightRoom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22</a:t>
            </a:r>
            <a:endParaRPr lang="ru-RU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7" name="Скругленный прямоугольник 26">
            <a:hlinkClick r:id="rId25" action="ppaction://hlinksldjump"/>
          </p:cNvPr>
          <p:cNvSpPr/>
          <p:nvPr/>
        </p:nvSpPr>
        <p:spPr>
          <a:xfrm>
            <a:off x="8490588" y="4075382"/>
            <a:ext cx="827584" cy="648072"/>
          </a:xfrm>
          <a:prstGeom prst="roundRect">
            <a:avLst/>
          </a:prstGeom>
          <a:solidFill>
            <a:srgbClr val="E71E0F"/>
          </a:solidFill>
          <a:scene3d>
            <a:camera prst="orthographicFront"/>
            <a:lightRig rig="brightRoom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23</a:t>
            </a:r>
            <a:endParaRPr lang="ru-RU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538047" y="944932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427446" y="944932"/>
            <a:ext cx="5838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232772" y="948996"/>
            <a:ext cx="6896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135999" y="944932"/>
            <a:ext cx="6591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049231" y="948996"/>
            <a:ext cx="5838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252358" y="2168346"/>
            <a:ext cx="6719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310070" y="2168346"/>
            <a:ext cx="5982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250311" y="2168346"/>
            <a:ext cx="8483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Щ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465577" y="2166493"/>
            <a:ext cx="5838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609010" y="2166493"/>
            <a:ext cx="5838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22407" y="3526528"/>
            <a:ext cx="6719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271059" y="3510242"/>
            <a:ext cx="5982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091398" y="3510242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936852" y="3539084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А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760652" y="3535062"/>
            <a:ext cx="5709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525608" y="3535062"/>
            <a:ext cx="6719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344392" y="3535062"/>
            <a:ext cx="5982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171791" y="3539084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А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944479" y="3535062"/>
            <a:ext cx="6591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734315" y="3510242"/>
            <a:ext cx="6703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8612473" y="3539084"/>
            <a:ext cx="5838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73102" y="948996"/>
            <a:ext cx="6078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927901" y="944932"/>
            <a:ext cx="5838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7" name="Стрелка вправо 56">
            <a:hlinkClick r:id="rId26" action="ppaction://hlinksldjump"/>
          </p:cNvPr>
          <p:cNvSpPr/>
          <p:nvPr/>
        </p:nvSpPr>
        <p:spPr>
          <a:xfrm>
            <a:off x="8028384" y="6225123"/>
            <a:ext cx="576064" cy="432048"/>
          </a:xfrm>
          <a:prstGeom prst="right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95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8" grpId="0"/>
      <p:bldP spid="49" grpId="0"/>
      <p:bldP spid="50" grpId="0"/>
      <p:bldP spid="51" grpId="0"/>
      <p:bldP spid="55" grpId="0"/>
      <p:bldP spid="5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33872"/>
          <a:stretch/>
        </p:blipFill>
        <p:spPr>
          <a:xfrm>
            <a:off x="0" y="-13997"/>
            <a:ext cx="9195896" cy="6871997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7704856" cy="882119"/>
          </a:xfrm>
        </p:spPr>
        <p:txBody>
          <a:bodyPr>
            <a:normAutofit fontScale="25000" lnSpcReduction="20000"/>
          </a:bodyPr>
          <a:lstStyle/>
          <a:p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Основными структурными элементами ИОС являются:</a:t>
            </a:r>
          </a:p>
          <a:p>
            <a:pPr lvl="0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-информационно-образовательные 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ресурсы в виде печатной продукции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-информационно-образовательные 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ресурсы на сменных оптических носителях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информационно-образовательные 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ресурсы сети Интернет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-вычислительная 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и информационно-телекоммуникационная инфраструктура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-прикладные 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программы, в том числе поддерживающие административную и финансово-хозяйственную деятельность образовательной организации (бухгалтерский учет, делопроизводство, кадры и т. д.).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132290"/>
            <a:ext cx="8424935" cy="1793167"/>
          </a:xfrm>
        </p:spPr>
        <p:txBody>
          <a:bodyPr/>
          <a:lstStyle/>
          <a:p>
            <a:pPr marL="182880" indent="0">
              <a:buNone/>
            </a:pPr>
            <a:r>
              <a:rPr lang="ru-RU" sz="40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НАЗОВИТЕ СТРУКТУРНЫЕ ЭЛЕМЕНТЫ ИОС (информационной образовательной среды) </a:t>
            </a:r>
            <a:br>
              <a:rPr lang="ru-RU" sz="40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8028384" y="6225123"/>
            <a:ext cx="576064" cy="43204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52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33872"/>
          <a:stretch/>
        </p:blipFill>
        <p:spPr>
          <a:xfrm>
            <a:off x="0" y="-13997"/>
            <a:ext cx="9195896" cy="6871997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6768752" cy="882119"/>
          </a:xfrm>
        </p:spPr>
        <p:txBody>
          <a:bodyPr>
            <a:normAutofit fontScale="25000" lnSpcReduction="20000"/>
          </a:bodyPr>
          <a:lstStyle/>
          <a:p>
            <a:r>
              <a:rPr lang="ru-RU" sz="11200" b="1" dirty="0">
                <a:latin typeface="Times New Roman" pitchFamily="18" charset="0"/>
                <a:cs typeface="Times New Roman" pitchFamily="18" charset="0"/>
              </a:rPr>
              <a:t>Интегративным результатом выполнения требований к условиям реализации основной образовательной программы образовательной организации является создание и поддержание комфортной развивающей образовательной среды, позволяющей формировать успешную, интеллектуально развитую, творческую личность, способную свободно адаптироваться к социальным условиям, ответственную за свое здоровье и жизнь.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7468" y="4005064"/>
            <a:ext cx="8640959" cy="1793167"/>
          </a:xfrm>
        </p:spPr>
        <p:txBody>
          <a:bodyPr/>
          <a:lstStyle/>
          <a:p>
            <a:pPr marL="182880" indent="0">
              <a:buNone/>
            </a:pPr>
            <a:r>
              <a:rPr lang="ru-RU" sz="32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ЧТО ЯВЛЯЕТСЯ РЕЗУЛЬТАТОМ ВЫПОЛНЕНИЯ ТРЕБОВАНИЙ К УСЛОВИЯМ РЕАЛИЗАЦИИ ОСНОВНОЙ ОБРАЗОВАТЕЛЬНОЙ ПРОГРАММЫ? </a:t>
            </a:r>
            <a:br>
              <a:rPr lang="ru-RU" sz="32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7956376" y="6165304"/>
            <a:ext cx="576064" cy="43204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01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33872"/>
          <a:stretch/>
        </p:blipFill>
        <p:spPr>
          <a:xfrm>
            <a:off x="0" y="-13997"/>
            <a:ext cx="9195896" cy="6871997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6912768" cy="882119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еханизмы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достижения целевых ориентиров в системе условий учитывают организационную структуру образовательной организации, взаимодействие с другими субъектами образовательных отношений, иерархию целевых ориентиров, обозначенную в ФГОС СОО и выстроенную в ООП образовательной организации.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5480" y="4005064"/>
            <a:ext cx="8424935" cy="1793167"/>
          </a:xfrm>
        </p:spPr>
        <p:txBody>
          <a:bodyPr/>
          <a:lstStyle/>
          <a:p>
            <a:pPr marL="182880" indent="0">
              <a:buNone/>
            </a:pPr>
            <a:r>
              <a:rPr lang="ru-RU" sz="36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ЧТО УЧИТЫВАЮТ МЕХАНИЗМЫ ДОСТИЖЕНИЯ ЦЕЛЕВЫХ ОРИЕНТИРОВ?</a:t>
            </a:r>
            <a:br>
              <a:rPr lang="ru-RU" sz="36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7956376" y="6165304"/>
            <a:ext cx="576064" cy="43204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49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33872"/>
          <a:stretch/>
        </p:blipFill>
        <p:spPr>
          <a:xfrm>
            <a:off x="0" y="-13997"/>
            <a:ext cx="9195896" cy="6871997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056784" cy="882119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Оценке обязательно подлежат: кадровые, психолого-педагогические, финансовые, материально-технические условия, учебно-методическое и информационное обеспечение; деятельность педагогов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149080"/>
            <a:ext cx="8496944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6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КАКИЕ УСЛОВИЯ ПОДЛЕЖАТ ОБЯЗАТЕЛЬНОЙ ОЦЕНКЕ? </a:t>
            </a:r>
            <a:br>
              <a:rPr lang="ru-RU" sz="36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7956376" y="6165304"/>
            <a:ext cx="576064" cy="43204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01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33872"/>
          <a:stretch/>
        </p:blipFill>
        <p:spPr>
          <a:xfrm>
            <a:off x="0" y="-13997"/>
            <a:ext cx="9195896" cy="6871997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6552728" cy="882119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14400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400" dirty="0">
                <a:latin typeface="Times New Roman" pitchFamily="18" charset="0"/>
                <a:cs typeface="Times New Roman" pitchFamily="18" charset="0"/>
              </a:rPr>
              <a:t>оценки используется определенный набор показателей и индикаторов, а также экспертиза образовательных и учебных программ, проектов, пособий, образовательной среды, профессиональной деятельности специалистов образовательной организации.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3246" y="4149080"/>
            <a:ext cx="7669404" cy="1793167"/>
          </a:xfrm>
        </p:spPr>
        <p:txBody>
          <a:bodyPr/>
          <a:lstStyle/>
          <a:p>
            <a:pPr marL="182880" indent="0">
              <a:buNone/>
            </a:pPr>
            <a:r>
              <a:rPr lang="ru-RU" sz="44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ЧТО ИСПОЛЬЗУЕТСЯ ДЛЯ ОЦЕНКИ УСЛОВИЙ? 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7956376" y="6165304"/>
            <a:ext cx="576064" cy="43204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36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33872"/>
          <a:stretch/>
        </p:blipFill>
        <p:spPr>
          <a:xfrm>
            <a:off x="0" y="-13997"/>
            <a:ext cx="9195896" cy="6871997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412776"/>
            <a:ext cx="6840760" cy="882119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1. Материально-техническое 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обеспечение введения ФГОС среднего общего образования</a:t>
            </a:r>
          </a:p>
          <a:p>
            <a:pPr lvl="0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2. Информационное 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обеспечение введения ФГОС среднего общего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lvl="0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3. Кадровое 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обеспечение введения ФГОС среднего общего образования</a:t>
            </a:r>
          </a:p>
          <a:p>
            <a:pPr lvl="0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4. Организационное 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обеспечение введения ФГОС среднего общего образования</a:t>
            </a:r>
          </a:p>
          <a:p>
            <a:pPr lvl="0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5. Финансовое 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обеспечение введения ФГОС среднего общего образования</a:t>
            </a:r>
          </a:p>
          <a:p>
            <a:pPr lvl="0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6. Нормативное 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обеспечение введения ФГОС СОО</a:t>
            </a:r>
          </a:p>
          <a:p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77072"/>
            <a:ext cx="8424936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2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КАКИЕ РАЗДЕЛЫ СОДЕРЖИТ СЕТЕВОЙ ГРАФИК (ДОРОЖНАЯ КАРТА) ПО ВВЕДЕНИЮ ФГОС СОО? </a:t>
            </a:r>
            <a:br>
              <a:rPr lang="ru-RU" sz="32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7956376" y="6165304"/>
            <a:ext cx="576064" cy="43204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35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33872"/>
          <a:stretch/>
        </p:blipFill>
        <p:spPr>
          <a:xfrm>
            <a:off x="0" y="-13997"/>
            <a:ext cx="9195896" cy="687199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 algn="ctr">
              <a:buNone/>
            </a:pPr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участие!</a:t>
            </a:r>
            <a:endParaRPr lang="ru-RU" sz="8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26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33872"/>
          <a:stretch/>
        </p:blipFill>
        <p:spPr>
          <a:xfrm>
            <a:off x="-9737" y="30967"/>
            <a:ext cx="9195896" cy="6871997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60" y="3717032"/>
            <a:ext cx="7920880" cy="18002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ТАКОЕ УЧЕБНЫЙ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r>
              <a:rPr lang="ru-RU" dirty="0" smtClean="0">
                <a:solidFill>
                  <a:srgbClr val="FF0000"/>
                </a:solidFill>
              </a:rPr>
              <a:t>?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2132856"/>
            <a:ext cx="59766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Учебный план – документ, который определяет перечень, трудоемкость, последовательность и распределение по периодам обучения учебных предметов, курсов, дисциплин (модулей), практики, иных видов учебной деятельности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>
            <a:hlinkClick r:id="rId3" action="ppaction://hlinksldjump"/>
          </p:cNvPr>
          <p:cNvSpPr/>
          <p:nvPr/>
        </p:nvSpPr>
        <p:spPr>
          <a:xfrm>
            <a:off x="8028384" y="6225123"/>
            <a:ext cx="576064" cy="43204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17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33872"/>
          <a:stretch/>
        </p:blipFill>
        <p:spPr>
          <a:xfrm>
            <a:off x="0" y="-13997"/>
            <a:ext cx="9195896" cy="6871997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484784"/>
            <a:ext cx="5976664" cy="882119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Индивидуальный учебный план – учебный план, обеспечивающий освоение образовательной программы на основе индивидуализации ее содержания с учетом особенностей и образовательных потребностей конкретного обучающегося (п. 23 ст. 2 Федерального закона от 29.12.2012 г. № 273-ФЗ «Об образовании в Российской Федерации»).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498835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ТАКОЕ ИНДИВИДУАЛЬНЫЙ УЧЕБНЫЙ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ПЛАН?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8028384" y="6225123"/>
            <a:ext cx="576064" cy="43204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17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33872"/>
          <a:stretch/>
        </p:blipFill>
        <p:spPr>
          <a:xfrm>
            <a:off x="0" y="-13997"/>
            <a:ext cx="9195896" cy="6871997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6336704" cy="882119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Универсальный профиль ориентирован, в первую очередь, на обучающихся, чей выбор «не вписывается» в рамки заданных выше профилей. Он позволяет ограничиться базовым уровнем изучения учебных предметов, однако ученик также может выбрать учебные предметы на углубленном уровне.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3" y="3132290"/>
            <a:ext cx="8136904" cy="1793167"/>
          </a:xfrm>
        </p:spPr>
        <p:txBody>
          <a:bodyPr/>
          <a:lstStyle/>
          <a:p>
            <a:pPr marL="182880" indent="0">
              <a:buNone/>
            </a:pPr>
            <a:r>
              <a:rPr lang="ru-RU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ЧТО ОРИЕНТИРОВАН УНИВЕРСАЛЬНЫЙ ПРОФИЛЬ УЧЕБНОГО ПЛАНА ?</a:t>
            </a: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7956376" y="6165304"/>
            <a:ext cx="576064" cy="43204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276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33872"/>
          <a:stretch/>
        </p:blipFill>
        <p:spPr>
          <a:xfrm>
            <a:off x="0" y="-13997"/>
            <a:ext cx="9195896" cy="6871997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6480720" cy="882119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Внеурочная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деятельность представляет собой описание целостной системы функционирования образовательной организации в сфере внеурочной деятельности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9496" y="3645024"/>
            <a:ext cx="8136904" cy="1793167"/>
          </a:xfrm>
        </p:spPr>
        <p:txBody>
          <a:bodyPr/>
          <a:lstStyle/>
          <a:p>
            <a:pPr marL="182880" indent="0">
              <a:buNone/>
            </a:pPr>
            <a: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ПРЕДСТАВЛЯЕТ СОБОЙ ПЛАН ВНЕУРОЧНОЙ ДЕЯТЕЛЬНОСТИ ФГОС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СОО? 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8028384" y="6225123"/>
            <a:ext cx="576064" cy="43204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13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33872"/>
          <a:stretch/>
        </p:blipFill>
        <p:spPr>
          <a:xfrm>
            <a:off x="0" y="0"/>
            <a:ext cx="9195896" cy="6871997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6624736" cy="4464496"/>
          </a:xfrm>
        </p:spPr>
        <p:txBody>
          <a:bodyPr>
            <a:normAutofit lnSpcReduction="10000"/>
          </a:bodyPr>
          <a:lstStyle/>
          <a:p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План внеурочной деятельности включает:</a:t>
            </a:r>
          </a:p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-план 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организации деятельности ученических сообществ</a:t>
            </a:r>
          </a:p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-план 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реализации курсов внеурочной деятельности по выбору обучающихся</a:t>
            </a:r>
          </a:p>
          <a:p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-план 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воспитательных мероприятий.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5480" y="3789040"/>
            <a:ext cx="8424935" cy="2088232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ВКЛЮЧАЕТСЯ В ПЛАН ВНЕУРОЧНОЙ ДЕЯТЕЛЬНОСТИ ФГОС СОО?</a:t>
            </a: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7956376" y="6165304"/>
            <a:ext cx="576064" cy="43204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65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33872"/>
          <a:stretch/>
        </p:blipFill>
        <p:spPr>
          <a:xfrm>
            <a:off x="0" y="-13997"/>
            <a:ext cx="9195896" cy="6871997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340768"/>
            <a:ext cx="6120680" cy="882119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жизни ученических сообществ может осуществляться в рамках трех форматов: «Фестиваль фестивалей», «Клубный путь», «Демократический проект»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77072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НАЗОВИТЕ ФОРМАТЫ ОРГАНИЗАЦИИ ЖИЗНИ УЧЕНИЧЕСКИХ СООБЩЕСТВ </a:t>
            </a: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7956376" y="6165304"/>
            <a:ext cx="576064" cy="43204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59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33872"/>
          <a:stretch/>
        </p:blipFill>
        <p:spPr>
          <a:xfrm>
            <a:off x="0" y="0"/>
            <a:ext cx="9195896" cy="6871997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6192688" cy="882119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Требования к кадровым условиям включают: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–	укомплектованность образовательной организации педагогическими, руководящими и иными работниками;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–	уровень квалификации педагогических и иных работников образовательной организации;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–	непрерывность профессионального развития педагогических работников образовательной организации, реализующей образовательную программу среднего общего образования.</a:t>
            </a:r>
          </a:p>
          <a:p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10272" y="4293096"/>
            <a:ext cx="7175351" cy="1793167"/>
          </a:xfrm>
        </p:spPr>
        <p:txBody>
          <a:bodyPr/>
          <a:lstStyle/>
          <a:p>
            <a:pPr marL="182880" indent="0">
              <a:buNone/>
            </a:pPr>
            <a: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НАЗОВИТЕ ТРЕБОВАНИЯ К КАДРОВЫМ УСЛОВИЯМ</a:t>
            </a: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7956376" y="6165304"/>
            <a:ext cx="576064" cy="43204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61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389</TotalTime>
  <Words>1096</Words>
  <Application>Microsoft Office PowerPoint</Application>
  <PresentationFormat>Экран (4:3)</PresentationFormat>
  <Paragraphs>131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Воздушный поток</vt:lpstr>
      <vt:lpstr>ИНТЕРАКТИВНАЯ ИГРА</vt:lpstr>
      <vt:lpstr>Презентация PowerPoint</vt:lpstr>
      <vt:lpstr>ЧТО ТАКОЕ УЧЕБНЫЙ ПЛАН? </vt:lpstr>
      <vt:lpstr>ЧТО ТАКОЕ ИНДИВИДУАЛЬНЫЙ УЧЕБНЫЙ ПЛАН? </vt:lpstr>
      <vt:lpstr>НА ЧТО ОРИЕНТИРОВАН УНИВЕРСАЛЬНЫЙ ПРОФИЛЬ УЧЕБНОГО ПЛАНА ?</vt:lpstr>
      <vt:lpstr>ЧТО ПРЕДСТАВЛЯЕТ СОБОЙ ПЛАН ВНЕУРОЧНОЙ ДЕЯТЕЛЬНОСТИ ФГОС СОО? </vt:lpstr>
      <vt:lpstr>ЧТО ВКЛЮЧАЕТСЯ В ПЛАН ВНЕУРОЧНОЙ ДЕЯТЕЛЬНОСТИ ФГОС СОО?</vt:lpstr>
      <vt:lpstr>НАЗОВИТЕ ФОРМАТЫ ОРГАНИЗАЦИИ ЖИЗНИ УЧЕНИЧЕСКИХ СООБЩЕСТВ </vt:lpstr>
      <vt:lpstr>НАЗОВИТЕ ТРЕБОВАНИЯ К КАДРОВЫМ УСЛОВИЯМ</vt:lpstr>
      <vt:lpstr>ПРИМЕНЕНИЕ КАКИХ ФОРМ ЦЕЛЕСООБРАЗНО  НА УРОВНЕ СРЕДНЕГО ОБЩЕГО ОБРАЗОВАНИЯ?</vt:lpstr>
      <vt:lpstr>КАК ОСУЩЕСТВЛЯЕТСЯ РАБОТА С РОДИТЕЛЯМИ? </vt:lpstr>
      <vt:lpstr>ЧТО УЧИТЫВАЕТСЯ ПРИ ФОРМИРОВАНИИ  МАТЕРИАЛЬНО-ТЕХНИЧЕСКИХ УСЛОВИЙ РЕАЛИЗАЦИИ ОСНОВНОЙ ОБРАЗОВАТЕЛЬНОЙ ПРОГРАММЫ? </vt:lpstr>
      <vt:lpstr>ЧТО ОБЕСПЕЧИВАЮТ  МАТЕРИАЛЬНО-ТЕХНИЧЕСКИЕ УСЛОВИЯ РЕАЛИЗАЦИИ ОСНОВНОЙ ОБРАЗОВАТЕЛЬНОЙ ПРОГРАММЫ?</vt:lpstr>
      <vt:lpstr>ЧТО УЧИТЫВАЮТ  МАТЕРИАЛЬНО-ТЕХНИЧЕСКИЕ УСЛОВИЯ РЕАЛИЗАЦИИ ОСНОВНОЙ ОБРАЗОВАТЕЛЬНОЙ ПРОГРАММЫ? </vt:lpstr>
      <vt:lpstr>НАЗОВИТЕ КЛЮЧЕВЫЕ ВОЗМОЖНОСТИ, КОТОРЫЕ ПРИЗВАНО ОБЕСПЕЧИТЬ МАТЕРИАЛЬНО- ТЕХНИЧЕСКОЕ ОСНАЩЕНИЕ </vt:lpstr>
      <vt:lpstr>ПРИВЕДИТЕ ПРИМЕРЫ ДОПОЛНИТЕЛЬНЫХ ВОЗМОЖНОСТЕЙ, КОТОРЫЕ ПРИЗВАНА ОБЕСПЕЧИВАТЬ ИНФРАСТРУКТУРА ОБРАЗОВАТЕЛЬНОЙ ОРГАНИЗАЦИИ</vt:lpstr>
      <vt:lpstr>ЧТО ТАКОЕ ФУНКЦИОНАЛЬНЫЙ МОДУЛЬ?  </vt:lpstr>
      <vt:lpstr>КАК ПОДБИРАЕТСЯ ФУНКЦИОНАЛЬНЫЙ МОДУЛЬ?  </vt:lpstr>
      <vt:lpstr>ЧТО ВКЛЮЧАЕТ СОВРЕМЕННАЯ ИНФОРМАЦИОННО-ОБРАЗОВАТЕЛЬНАЯ СРЕДА? </vt:lpstr>
      <vt:lpstr>НАЗОВИТЕ СТРУКТУРНЫЕ ЭЛЕМЕНТЫ ИОС (информационной образовательной среды)  </vt:lpstr>
      <vt:lpstr>ЧТО ЯВЛЯЕТСЯ РЕЗУЛЬТАТОМ ВЫПОЛНЕНИЯ ТРЕБОВАНИЙ К УСЛОВИЯМ РЕАЛИЗАЦИИ ОСНОВНОЙ ОБРАЗОВАТЕЛЬНОЙ ПРОГРАММЫ?  </vt:lpstr>
      <vt:lpstr>ЧТО УЧИТЫВАЮТ МЕХАНИЗМЫ ДОСТИЖЕНИЯ ЦЕЛЕВЫХ ОРИЕНТИРОВ? </vt:lpstr>
      <vt:lpstr>КАКИЕ УСЛОВИЯ ПОДЛЕЖАТ ОБЯЗАТЕЛЬНОЙ ОЦЕНКЕ?  </vt:lpstr>
      <vt:lpstr>ЧТО ИСПОЛЬЗУЕТСЯ ДЛЯ ОЦЕНКИ УСЛОВИЙ? </vt:lpstr>
      <vt:lpstr>КАКИЕ РАЗДЕЛЫ СОДЕРЖИТ СЕТЕВОЙ ГРАФИК (ДОРОЖНАЯ КАРТА) ПО ВВЕДЕНИЮ ФГОС СОО?  </vt:lpstr>
      <vt:lpstr>Спасибо за участие!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36</cp:revision>
  <dcterms:created xsi:type="dcterms:W3CDTF">2018-12-14T13:50:16Z</dcterms:created>
  <dcterms:modified xsi:type="dcterms:W3CDTF">2019-08-02T10:10:19Z</dcterms:modified>
  <cp:contentStatus/>
</cp:coreProperties>
</file>