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5"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1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5B106E36-FD25-4E2D-B0AA-010F637433A0}" type="datetimeFigureOut">
              <a:rPr lang="ru-RU" smtClean="0"/>
              <a:pPr/>
              <a:t>04.04.2021</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04.04.2021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04.04.2021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04.04.2021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04.04.2021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04.04.2021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5B106E36-FD25-4E2D-B0AA-010F637433A0}" type="datetimeFigureOut">
              <a:rPr lang="ru-RU" smtClean="0"/>
              <a:pPr/>
              <a:t>04.04.2021</a:t>
            </a:fld>
            <a:endParaRPr lang="ru-RU"/>
          </a:p>
        </p:txBody>
      </p:sp>
      <p:sp>
        <p:nvSpPr>
          <p:cNvPr id="27" name="Номер слайда 26"/>
          <p:cNvSpPr>
            <a:spLocks noGrp="1"/>
          </p:cNvSpPr>
          <p:nvPr>
            <p:ph type="sldNum" sz="quarter" idx="11"/>
          </p:nvPr>
        </p:nvSpPr>
        <p:spPr/>
        <p:txBody>
          <a:bodyPr rtlCol="0"/>
          <a:lstStyle/>
          <a:p>
            <a:fld id="{725C68B6-61C2-468F-89AB-4B9F7531AA68}"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5B106E36-FD25-4E2D-B0AA-010F637433A0}" type="datetimeFigureOut">
              <a:rPr lang="ru-RU" smtClean="0"/>
              <a:pPr/>
              <a:t>04.04.2021</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04.04.2021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04.04.2021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04.04.2021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B106E36-FD25-4E2D-B0AA-010F637433A0}" type="datetimeFigureOut">
              <a:rPr lang="ru-RU" smtClean="0"/>
              <a:pPr/>
              <a:t>04.04.2021</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ЗАДАЧИ ПО ТЕОРИИ ВЕРОЯТНОСТЕЙ</a:t>
            </a:r>
            <a:endParaRPr lang="ru-RU" dirty="0"/>
          </a:p>
        </p:txBody>
      </p:sp>
      <p:sp>
        <p:nvSpPr>
          <p:cNvPr id="3" name="Подзаголовок 2"/>
          <p:cNvSpPr>
            <a:spLocks noGrp="1"/>
          </p:cNvSpPr>
          <p:nvPr>
            <p:ph type="subTitle" idx="1"/>
          </p:nvPr>
        </p:nvSpPr>
        <p:spPr/>
        <p:txBody>
          <a:bodyPr/>
          <a:lstStyle/>
          <a:p>
            <a:r>
              <a:rPr lang="ru-RU" dirty="0" smtClean="0"/>
              <a:t>Подготовка к ЕГЭ</a:t>
            </a:r>
          </a:p>
          <a:p>
            <a:endParaRPr lang="ru-RU" dirty="0" smtClean="0"/>
          </a:p>
          <a:p>
            <a:r>
              <a:rPr lang="ru-RU" dirty="0" smtClean="0"/>
              <a:t>ГБОУ ШКОЛА 763</a:t>
            </a:r>
          </a:p>
          <a:p>
            <a:r>
              <a:rPr lang="ru-RU" dirty="0" smtClean="0"/>
              <a:t>Шипунова Л.Г.</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620688"/>
            <a:ext cx="2376264" cy="584775"/>
          </a:xfrm>
          <a:prstGeom prst="rect">
            <a:avLst/>
          </a:prstGeom>
          <a:noFill/>
        </p:spPr>
        <p:txBody>
          <a:bodyPr wrap="square" rtlCol="0">
            <a:spAutoFit/>
          </a:bodyPr>
          <a:lstStyle/>
          <a:p>
            <a:r>
              <a:rPr lang="ru-RU" sz="3200" b="1" dirty="0" smtClean="0">
                <a:latin typeface="Times New Roman" pitchFamily="18" charset="0"/>
                <a:cs typeface="Times New Roman" pitchFamily="18" charset="0"/>
              </a:rPr>
              <a:t>Задача № 5</a:t>
            </a:r>
            <a:endParaRPr lang="ru-RU" sz="3200" b="1" dirty="0">
              <a:latin typeface="Times New Roman" pitchFamily="18" charset="0"/>
              <a:cs typeface="Times New Roman" pitchFamily="18" charset="0"/>
            </a:endParaRPr>
          </a:p>
        </p:txBody>
      </p:sp>
      <p:sp>
        <p:nvSpPr>
          <p:cNvPr id="3" name="TextBox 2"/>
          <p:cNvSpPr txBox="1"/>
          <p:nvPr/>
        </p:nvSpPr>
        <p:spPr>
          <a:xfrm>
            <a:off x="539552" y="1412776"/>
            <a:ext cx="8064896" cy="3323987"/>
          </a:xfrm>
          <a:prstGeom prst="rect">
            <a:avLst/>
          </a:prstGeom>
          <a:noFill/>
        </p:spPr>
        <p:txBody>
          <a:bodyPr wrap="square" rtlCol="0">
            <a:spAutoFit/>
          </a:bodyPr>
          <a:lstStyle/>
          <a:p>
            <a:r>
              <a:rPr lang="ru-RU" sz="3200" dirty="0" smtClean="0">
                <a:latin typeface="Times New Roman" pitchFamily="18" charset="0"/>
                <a:cs typeface="Times New Roman" pitchFamily="18" charset="0"/>
              </a:rPr>
              <a:t>В сборнике билетов по истории всего 50 билетов, в 13 из них встречается вопрос про Александра Второго. Найдите вероятность того, что в случайно выбранном на экзамене билете школьнику </a:t>
            </a:r>
            <a:r>
              <a:rPr lang="ru-RU" sz="3200" b="1" dirty="0" smtClean="0">
                <a:latin typeface="Times New Roman" pitchFamily="18" charset="0"/>
                <a:cs typeface="Times New Roman" pitchFamily="18" charset="0"/>
              </a:rPr>
              <a:t>не достанется</a:t>
            </a:r>
            <a:r>
              <a:rPr lang="ru-RU" sz="3200" dirty="0" smtClean="0">
                <a:latin typeface="Times New Roman" pitchFamily="18" charset="0"/>
                <a:cs typeface="Times New Roman" pitchFamily="18" charset="0"/>
              </a:rPr>
              <a:t> вопрос про Александра Второго.</a:t>
            </a:r>
          </a:p>
          <a:p>
            <a:endParaRPr lang="ru-RU" dirty="0"/>
          </a:p>
        </p:txBody>
      </p:sp>
      <p:sp>
        <p:nvSpPr>
          <p:cNvPr id="4" name="TextBox 3"/>
          <p:cNvSpPr txBox="1"/>
          <p:nvPr/>
        </p:nvSpPr>
        <p:spPr>
          <a:xfrm>
            <a:off x="5796136" y="5229200"/>
            <a:ext cx="1872208" cy="646331"/>
          </a:xfrm>
          <a:prstGeom prst="rect">
            <a:avLst/>
          </a:prstGeom>
          <a:noFill/>
        </p:spPr>
        <p:txBody>
          <a:bodyPr wrap="square" rtlCol="0">
            <a:spAutoFit/>
          </a:bodyPr>
          <a:lstStyle/>
          <a:p>
            <a:r>
              <a:rPr lang="ru-RU" sz="3600" dirty="0" smtClean="0"/>
              <a:t>0,74</a:t>
            </a:r>
            <a:endParaRPr lang="ru-RU"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620688"/>
            <a:ext cx="2880320" cy="584775"/>
          </a:xfrm>
          <a:prstGeom prst="rect">
            <a:avLst/>
          </a:prstGeom>
          <a:noFill/>
        </p:spPr>
        <p:txBody>
          <a:bodyPr wrap="square" rtlCol="0">
            <a:spAutoFit/>
          </a:bodyPr>
          <a:lstStyle/>
          <a:p>
            <a:r>
              <a:rPr lang="ru-RU" sz="3200" b="1" dirty="0" smtClean="0">
                <a:latin typeface="Times New Roman" pitchFamily="18" charset="0"/>
                <a:cs typeface="Times New Roman" pitchFamily="18" charset="0"/>
              </a:rPr>
              <a:t>Задача № 6</a:t>
            </a:r>
            <a:endParaRPr lang="ru-RU" sz="3200" b="1" dirty="0">
              <a:latin typeface="Times New Roman" pitchFamily="18" charset="0"/>
              <a:cs typeface="Times New Roman" pitchFamily="18" charset="0"/>
            </a:endParaRPr>
          </a:p>
        </p:txBody>
      </p:sp>
      <p:sp>
        <p:nvSpPr>
          <p:cNvPr id="3" name="TextBox 2"/>
          <p:cNvSpPr txBox="1"/>
          <p:nvPr/>
        </p:nvSpPr>
        <p:spPr>
          <a:xfrm>
            <a:off x="395536" y="1268760"/>
            <a:ext cx="8424936" cy="5016758"/>
          </a:xfrm>
          <a:prstGeom prst="rect">
            <a:avLst/>
          </a:prstGeom>
          <a:noFill/>
        </p:spPr>
        <p:txBody>
          <a:bodyPr wrap="square" rtlCol="0">
            <a:spAutoFit/>
          </a:bodyPr>
          <a:lstStyle/>
          <a:p>
            <a:r>
              <a:rPr lang="ru-RU" sz="3200" dirty="0" smtClean="0">
                <a:latin typeface="Times New Roman" pitchFamily="18" charset="0"/>
                <a:cs typeface="Times New Roman" pitchFamily="18" charset="0"/>
              </a:rPr>
              <a:t>На экзамене по геометрии школьник отвечает на один вопрос из списка экзаменационных вопросов. Вероятность того, что это вопрос по теме «Вписанная окружность», равна 0,2. Вероятность того, что это вопрос по теме «Внешние углы», равна 0,35. Вопросов, которые одновременно относятся к этим двум темам, нет. Найдите вероятность того, что на экзамене школьнику достанется вопрос по одной из этих двух тем.</a:t>
            </a:r>
            <a:endParaRPr lang="ru-RU" sz="3200" dirty="0">
              <a:latin typeface="Times New Roman" pitchFamily="18" charset="0"/>
              <a:cs typeface="Times New Roman" pitchFamily="18" charset="0"/>
            </a:endParaRPr>
          </a:p>
        </p:txBody>
      </p:sp>
      <p:sp>
        <p:nvSpPr>
          <p:cNvPr id="4" name="TextBox 3"/>
          <p:cNvSpPr txBox="1"/>
          <p:nvPr/>
        </p:nvSpPr>
        <p:spPr>
          <a:xfrm>
            <a:off x="6732240" y="5949280"/>
            <a:ext cx="1656184" cy="646331"/>
          </a:xfrm>
          <a:prstGeom prst="rect">
            <a:avLst/>
          </a:prstGeom>
          <a:noFill/>
        </p:spPr>
        <p:txBody>
          <a:bodyPr wrap="square" rtlCol="0">
            <a:spAutoFit/>
          </a:bodyPr>
          <a:lstStyle/>
          <a:p>
            <a:r>
              <a:rPr lang="ru-RU" sz="3600" dirty="0" smtClean="0"/>
              <a:t>0,55</a:t>
            </a:r>
            <a:endParaRPr lang="ru-RU"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260648"/>
            <a:ext cx="3096344" cy="584775"/>
          </a:xfrm>
          <a:prstGeom prst="rect">
            <a:avLst/>
          </a:prstGeom>
          <a:noFill/>
        </p:spPr>
        <p:txBody>
          <a:bodyPr wrap="square" rtlCol="0">
            <a:spAutoFit/>
          </a:bodyPr>
          <a:lstStyle/>
          <a:p>
            <a:r>
              <a:rPr lang="ru-RU" sz="3200" b="1" dirty="0" smtClean="0">
                <a:latin typeface="Times New Roman" pitchFamily="18" charset="0"/>
                <a:cs typeface="Times New Roman" pitchFamily="18" charset="0"/>
              </a:rPr>
              <a:t>Задача № 7</a:t>
            </a:r>
            <a:endParaRPr lang="ru-RU" sz="3200" b="1" dirty="0">
              <a:latin typeface="Times New Roman" pitchFamily="18" charset="0"/>
              <a:cs typeface="Times New Roman" pitchFamily="18" charset="0"/>
            </a:endParaRPr>
          </a:p>
        </p:txBody>
      </p:sp>
      <p:sp>
        <p:nvSpPr>
          <p:cNvPr id="3" name="TextBox 2"/>
          <p:cNvSpPr txBox="1"/>
          <p:nvPr/>
        </p:nvSpPr>
        <p:spPr>
          <a:xfrm>
            <a:off x="467544" y="1124744"/>
            <a:ext cx="7776864" cy="3046988"/>
          </a:xfrm>
          <a:prstGeom prst="rect">
            <a:avLst/>
          </a:prstGeom>
          <a:noFill/>
        </p:spPr>
        <p:txBody>
          <a:bodyPr wrap="square" rtlCol="0">
            <a:spAutoFit/>
          </a:bodyPr>
          <a:lstStyle/>
          <a:p>
            <a:r>
              <a:rPr lang="ru-RU" sz="3200" dirty="0" smtClean="0">
                <a:latin typeface="Times New Roman" pitchFamily="18" charset="0"/>
                <a:cs typeface="Times New Roman" pitchFamily="18" charset="0"/>
              </a:rPr>
              <a:t>Вероятность того, что на тестировании по физике учащийся А. верно решит больше 6 задач, равна 0,61. Вероятность того, что А. верно решит больше 5 задач, равна 0,66. Найдите вероятность того, что А. верно решит ровно 6 задач.</a:t>
            </a:r>
            <a:endParaRPr lang="ru-RU" sz="3200" dirty="0">
              <a:latin typeface="Times New Roman" pitchFamily="18" charset="0"/>
              <a:cs typeface="Times New Roman" pitchFamily="18" charset="0"/>
            </a:endParaRPr>
          </a:p>
        </p:txBody>
      </p:sp>
      <p:sp>
        <p:nvSpPr>
          <p:cNvPr id="4" name="TextBox 3"/>
          <p:cNvSpPr txBox="1"/>
          <p:nvPr/>
        </p:nvSpPr>
        <p:spPr>
          <a:xfrm>
            <a:off x="5868144" y="4653136"/>
            <a:ext cx="1440160" cy="646331"/>
          </a:xfrm>
          <a:prstGeom prst="rect">
            <a:avLst/>
          </a:prstGeom>
          <a:noFill/>
        </p:spPr>
        <p:txBody>
          <a:bodyPr wrap="square" rtlCol="0">
            <a:spAutoFit/>
          </a:bodyPr>
          <a:lstStyle/>
          <a:p>
            <a:r>
              <a:rPr lang="ru-RU" sz="3600" dirty="0" smtClean="0"/>
              <a:t>0,05</a:t>
            </a:r>
            <a:endParaRPr lang="ru-RU" sz="3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548680"/>
            <a:ext cx="3096344" cy="584775"/>
          </a:xfrm>
          <a:prstGeom prst="rect">
            <a:avLst/>
          </a:prstGeom>
          <a:noFill/>
        </p:spPr>
        <p:txBody>
          <a:bodyPr wrap="square" rtlCol="0">
            <a:spAutoFit/>
          </a:bodyPr>
          <a:lstStyle/>
          <a:p>
            <a:r>
              <a:rPr lang="ru-RU" sz="3200" b="1" dirty="0" smtClean="0">
                <a:latin typeface="Times New Roman" pitchFamily="18" charset="0"/>
                <a:cs typeface="Times New Roman" pitchFamily="18" charset="0"/>
              </a:rPr>
              <a:t>Задача № 8</a:t>
            </a:r>
            <a:endParaRPr lang="ru-RU" sz="3200" b="1" dirty="0">
              <a:latin typeface="Times New Roman" pitchFamily="18" charset="0"/>
              <a:cs typeface="Times New Roman" pitchFamily="18" charset="0"/>
            </a:endParaRPr>
          </a:p>
        </p:txBody>
      </p:sp>
      <p:sp>
        <p:nvSpPr>
          <p:cNvPr id="3" name="TextBox 2"/>
          <p:cNvSpPr txBox="1"/>
          <p:nvPr/>
        </p:nvSpPr>
        <p:spPr>
          <a:xfrm>
            <a:off x="683568" y="1484784"/>
            <a:ext cx="7776864" cy="3539430"/>
          </a:xfrm>
          <a:prstGeom prst="rect">
            <a:avLst/>
          </a:prstGeom>
          <a:noFill/>
        </p:spPr>
        <p:txBody>
          <a:bodyPr wrap="square" rtlCol="0">
            <a:spAutoFit/>
          </a:bodyPr>
          <a:lstStyle/>
          <a:p>
            <a:r>
              <a:rPr lang="ru-RU" sz="3200" dirty="0" smtClean="0">
                <a:latin typeface="Times New Roman" pitchFamily="18" charset="0"/>
                <a:cs typeface="Times New Roman" pitchFamily="18" charset="0"/>
              </a:rPr>
              <a:t>На чемпионате по прыжкам в воду выступают 25 спортсменов, среди них 4 прыгуна из Франции и 9 прыгунов из Колумбии. Порядок выступлений определяется жеребьёвкой. Найдите вероятность того, что шестнадцатым будет выступать прыгун из Колумбии.</a:t>
            </a:r>
            <a:endParaRPr lang="ru-RU" sz="3200" dirty="0">
              <a:latin typeface="Times New Roman" pitchFamily="18" charset="0"/>
              <a:cs typeface="Times New Roman" pitchFamily="18" charset="0"/>
            </a:endParaRPr>
          </a:p>
        </p:txBody>
      </p:sp>
      <p:sp>
        <p:nvSpPr>
          <p:cNvPr id="4" name="TextBox 3"/>
          <p:cNvSpPr txBox="1"/>
          <p:nvPr/>
        </p:nvSpPr>
        <p:spPr>
          <a:xfrm>
            <a:off x="6588224" y="5805264"/>
            <a:ext cx="2088232" cy="646331"/>
          </a:xfrm>
          <a:prstGeom prst="rect">
            <a:avLst/>
          </a:prstGeom>
          <a:noFill/>
        </p:spPr>
        <p:txBody>
          <a:bodyPr wrap="square" rtlCol="0">
            <a:spAutoFit/>
          </a:bodyPr>
          <a:lstStyle/>
          <a:p>
            <a:r>
              <a:rPr lang="ru-RU" sz="3600" dirty="0" smtClean="0"/>
              <a:t>0,36</a:t>
            </a:r>
            <a:endParaRPr lang="ru-RU" sz="3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548680"/>
            <a:ext cx="2952328" cy="584775"/>
          </a:xfrm>
          <a:prstGeom prst="rect">
            <a:avLst/>
          </a:prstGeom>
          <a:noFill/>
        </p:spPr>
        <p:txBody>
          <a:bodyPr wrap="square" rtlCol="0">
            <a:spAutoFit/>
          </a:bodyPr>
          <a:lstStyle/>
          <a:p>
            <a:r>
              <a:rPr lang="ru-RU" sz="3200" b="1" dirty="0" smtClean="0">
                <a:latin typeface="Times New Roman" pitchFamily="18" charset="0"/>
                <a:cs typeface="Times New Roman" pitchFamily="18" charset="0"/>
              </a:rPr>
              <a:t>Задача № 9</a:t>
            </a:r>
            <a:endParaRPr lang="ru-RU" sz="3200" b="1" dirty="0">
              <a:latin typeface="Times New Roman" pitchFamily="18" charset="0"/>
              <a:cs typeface="Times New Roman" pitchFamily="18" charset="0"/>
            </a:endParaRPr>
          </a:p>
        </p:txBody>
      </p:sp>
      <p:sp>
        <p:nvSpPr>
          <p:cNvPr id="3" name="TextBox 2"/>
          <p:cNvSpPr txBox="1"/>
          <p:nvPr/>
        </p:nvSpPr>
        <p:spPr>
          <a:xfrm>
            <a:off x="683568" y="1268760"/>
            <a:ext cx="8064896" cy="4801314"/>
          </a:xfrm>
          <a:prstGeom prst="rect">
            <a:avLst/>
          </a:prstGeom>
          <a:noFill/>
        </p:spPr>
        <p:txBody>
          <a:bodyPr wrap="square" rtlCol="0">
            <a:spAutoFit/>
          </a:bodyPr>
          <a:lstStyle/>
          <a:p>
            <a:r>
              <a:rPr lang="ru-RU" sz="3200" dirty="0" smtClean="0">
                <a:latin typeface="Times New Roman" pitchFamily="18" charset="0"/>
                <a:cs typeface="Times New Roman" pitchFamily="18" charset="0"/>
              </a:rPr>
              <a:t>Перед началом первого тура чемпионата по теннису участников разбивают на игровые пары случайным образом с помощью жребия. Всего в чемпионате участвует 76 теннисистов, среди которых 7 спортсменов из России, в том числе Анатолий Москвин. Найдите вероятность того, что в первом туре Анатолий Москвин будет играть с каким-либо теннисистом из России.</a:t>
            </a:r>
          </a:p>
          <a:p>
            <a:endParaRPr lang="ru-RU" dirty="0"/>
          </a:p>
        </p:txBody>
      </p:sp>
      <p:sp>
        <p:nvSpPr>
          <p:cNvPr id="5" name="TextBox 4"/>
          <p:cNvSpPr txBox="1"/>
          <p:nvPr/>
        </p:nvSpPr>
        <p:spPr>
          <a:xfrm>
            <a:off x="7164288" y="5445224"/>
            <a:ext cx="1584176" cy="646331"/>
          </a:xfrm>
          <a:prstGeom prst="rect">
            <a:avLst/>
          </a:prstGeom>
          <a:noFill/>
        </p:spPr>
        <p:txBody>
          <a:bodyPr wrap="square" rtlCol="0">
            <a:spAutoFit/>
          </a:bodyPr>
          <a:lstStyle/>
          <a:p>
            <a:r>
              <a:rPr lang="ru-RU" sz="3600" dirty="0" smtClean="0"/>
              <a:t>0,8</a:t>
            </a:r>
            <a:endParaRPr lang="ru-RU"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548680"/>
            <a:ext cx="3096344" cy="584775"/>
          </a:xfrm>
          <a:prstGeom prst="rect">
            <a:avLst/>
          </a:prstGeom>
          <a:noFill/>
        </p:spPr>
        <p:txBody>
          <a:bodyPr wrap="square" rtlCol="0">
            <a:spAutoFit/>
          </a:bodyPr>
          <a:lstStyle/>
          <a:p>
            <a:r>
              <a:rPr lang="ru-RU" sz="3200" b="1" dirty="0" smtClean="0">
                <a:latin typeface="Times New Roman" pitchFamily="18" charset="0"/>
                <a:cs typeface="Times New Roman" pitchFamily="18" charset="0"/>
              </a:rPr>
              <a:t>Задача № 10</a:t>
            </a:r>
            <a:endParaRPr lang="ru-RU" sz="3200" b="1" dirty="0">
              <a:latin typeface="Times New Roman" pitchFamily="18" charset="0"/>
              <a:cs typeface="Times New Roman" pitchFamily="18" charset="0"/>
            </a:endParaRPr>
          </a:p>
        </p:txBody>
      </p:sp>
      <p:sp>
        <p:nvSpPr>
          <p:cNvPr id="3" name="TextBox 2"/>
          <p:cNvSpPr txBox="1"/>
          <p:nvPr/>
        </p:nvSpPr>
        <p:spPr>
          <a:xfrm>
            <a:off x="323528" y="1124744"/>
            <a:ext cx="8424936" cy="4031873"/>
          </a:xfrm>
          <a:prstGeom prst="rect">
            <a:avLst/>
          </a:prstGeom>
          <a:noFill/>
        </p:spPr>
        <p:txBody>
          <a:bodyPr wrap="square" rtlCol="0">
            <a:spAutoFit/>
          </a:bodyPr>
          <a:lstStyle/>
          <a:p>
            <a:r>
              <a:rPr lang="ru-RU" sz="3200" dirty="0" smtClean="0">
                <a:latin typeface="Times New Roman" pitchFamily="18" charset="0"/>
                <a:cs typeface="Times New Roman" pitchFamily="18" charset="0"/>
              </a:rPr>
              <a:t>Если шахматист А. играет белыми фигурами, то он выигрывает у шахматиста Б. с вероятностью 0,5. Если А. играет чёрными, то А. выигрывает у Б. с вероятностью 0,32. Шахматисты А. и Б. играют две партии, причём во второй партии меняют цвет фигур. Найдите вероятность того, что А. выиграет оба раза.</a:t>
            </a:r>
            <a:endParaRPr lang="ru-RU" sz="3200" dirty="0">
              <a:latin typeface="Times New Roman" pitchFamily="18" charset="0"/>
              <a:cs typeface="Times New Roman" pitchFamily="18" charset="0"/>
            </a:endParaRPr>
          </a:p>
        </p:txBody>
      </p:sp>
      <p:sp>
        <p:nvSpPr>
          <p:cNvPr id="4" name="TextBox 3"/>
          <p:cNvSpPr txBox="1"/>
          <p:nvPr/>
        </p:nvSpPr>
        <p:spPr>
          <a:xfrm>
            <a:off x="5940152" y="5517232"/>
            <a:ext cx="1512168" cy="646331"/>
          </a:xfrm>
          <a:prstGeom prst="rect">
            <a:avLst/>
          </a:prstGeom>
          <a:noFill/>
        </p:spPr>
        <p:txBody>
          <a:bodyPr wrap="square" rtlCol="0">
            <a:spAutoFit/>
          </a:bodyPr>
          <a:lstStyle/>
          <a:p>
            <a:r>
              <a:rPr lang="ru-RU" sz="3600" dirty="0" smtClean="0"/>
              <a:t>0,16</a:t>
            </a:r>
            <a:endParaRPr lang="ru-RU"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332656"/>
            <a:ext cx="2592288" cy="584775"/>
          </a:xfrm>
          <a:prstGeom prst="rect">
            <a:avLst/>
          </a:prstGeom>
          <a:noFill/>
        </p:spPr>
        <p:txBody>
          <a:bodyPr wrap="square" rtlCol="0">
            <a:spAutoFit/>
          </a:bodyPr>
          <a:lstStyle/>
          <a:p>
            <a:r>
              <a:rPr lang="ru-RU" sz="3200" b="1" dirty="0" smtClean="0">
                <a:latin typeface="Times New Roman" pitchFamily="18" charset="0"/>
                <a:cs typeface="Times New Roman" pitchFamily="18" charset="0"/>
              </a:rPr>
              <a:t>Задача № 11</a:t>
            </a:r>
            <a:endParaRPr lang="ru-RU" sz="3200" b="1" dirty="0">
              <a:latin typeface="Times New Roman" pitchFamily="18" charset="0"/>
              <a:cs typeface="Times New Roman" pitchFamily="18" charset="0"/>
            </a:endParaRPr>
          </a:p>
        </p:txBody>
      </p:sp>
      <p:sp>
        <p:nvSpPr>
          <p:cNvPr id="3" name="TextBox 2"/>
          <p:cNvSpPr txBox="1"/>
          <p:nvPr/>
        </p:nvSpPr>
        <p:spPr>
          <a:xfrm>
            <a:off x="467544" y="1052736"/>
            <a:ext cx="8280920" cy="5016758"/>
          </a:xfrm>
          <a:prstGeom prst="rect">
            <a:avLst/>
          </a:prstGeom>
          <a:noFill/>
        </p:spPr>
        <p:txBody>
          <a:bodyPr wrap="square" rtlCol="0">
            <a:spAutoFit/>
          </a:bodyPr>
          <a:lstStyle/>
          <a:p>
            <a:r>
              <a:rPr lang="ru-RU" sz="3200" dirty="0" smtClean="0">
                <a:latin typeface="Times New Roman" pitchFamily="18" charset="0"/>
                <a:cs typeface="Times New Roman" pitchFamily="18" charset="0"/>
              </a:rPr>
              <a:t>Чтобы пройти в следующий круг соревнований, футбольной команде нужно набрать хотя бы 4 очка в двух играх. Если команда выигрывает, она получает 3 очка, в случае ничьей — 1 очко, если проигрывает — 0 очков. Найдите вероятность того, что команде удастся выйти в следующий круг соревнований. Считайте, что в каждой игре вероятности выигрыша и проигрыша одинаковы и равны 0,3.</a:t>
            </a:r>
            <a:endParaRPr lang="ru-RU" sz="3200" dirty="0">
              <a:latin typeface="Times New Roman" pitchFamily="18" charset="0"/>
              <a:cs typeface="Times New Roman" pitchFamily="18" charset="0"/>
            </a:endParaRPr>
          </a:p>
        </p:txBody>
      </p:sp>
      <p:sp>
        <p:nvSpPr>
          <p:cNvPr id="4" name="TextBox 3"/>
          <p:cNvSpPr txBox="1"/>
          <p:nvPr/>
        </p:nvSpPr>
        <p:spPr>
          <a:xfrm>
            <a:off x="7380312" y="6021288"/>
            <a:ext cx="1584176" cy="646331"/>
          </a:xfrm>
          <a:prstGeom prst="rect">
            <a:avLst/>
          </a:prstGeom>
          <a:noFill/>
        </p:spPr>
        <p:txBody>
          <a:bodyPr wrap="square" rtlCol="0">
            <a:spAutoFit/>
          </a:bodyPr>
          <a:lstStyle/>
          <a:p>
            <a:r>
              <a:rPr lang="ru-RU" sz="3600" dirty="0" smtClean="0"/>
              <a:t>0,27</a:t>
            </a:r>
            <a:endParaRPr lang="ru-RU"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332656"/>
            <a:ext cx="2952328" cy="584775"/>
          </a:xfrm>
          <a:prstGeom prst="rect">
            <a:avLst/>
          </a:prstGeom>
          <a:noFill/>
        </p:spPr>
        <p:txBody>
          <a:bodyPr wrap="square" rtlCol="0">
            <a:spAutoFit/>
          </a:bodyPr>
          <a:lstStyle/>
          <a:p>
            <a:r>
              <a:rPr lang="ru-RU" sz="3200" b="1" dirty="0" smtClean="0">
                <a:latin typeface="Times New Roman" pitchFamily="18" charset="0"/>
                <a:cs typeface="Times New Roman" pitchFamily="18" charset="0"/>
              </a:rPr>
              <a:t>Задача № 12</a:t>
            </a:r>
            <a:endParaRPr lang="ru-RU" sz="3200" b="1" dirty="0">
              <a:latin typeface="Times New Roman" pitchFamily="18" charset="0"/>
              <a:cs typeface="Times New Roman" pitchFamily="18" charset="0"/>
            </a:endParaRPr>
          </a:p>
        </p:txBody>
      </p:sp>
      <p:sp>
        <p:nvSpPr>
          <p:cNvPr id="3" name="TextBox 2"/>
          <p:cNvSpPr txBox="1"/>
          <p:nvPr/>
        </p:nvSpPr>
        <p:spPr>
          <a:xfrm>
            <a:off x="539552" y="1196752"/>
            <a:ext cx="8064896" cy="2831544"/>
          </a:xfrm>
          <a:prstGeom prst="rect">
            <a:avLst/>
          </a:prstGeom>
          <a:noFill/>
        </p:spPr>
        <p:txBody>
          <a:bodyPr wrap="square" rtlCol="0">
            <a:spAutoFit/>
          </a:bodyPr>
          <a:lstStyle/>
          <a:p>
            <a:r>
              <a:rPr lang="ru-RU" sz="3200" dirty="0" smtClean="0">
                <a:latin typeface="Times New Roman" pitchFamily="18" charset="0"/>
                <a:cs typeface="Times New Roman" pitchFamily="18" charset="0"/>
              </a:rPr>
              <a:t>В классе 16 учащихся, среди них два друга — Вадим и Сергей. Учащихся случайным образом разбивают на 4 равные группы. Найдите вероятность того, что Вадим и Сергей окажутся в одной группе.</a:t>
            </a:r>
          </a:p>
          <a:p>
            <a:endParaRPr lang="ru-RU" dirty="0"/>
          </a:p>
        </p:txBody>
      </p:sp>
      <p:sp>
        <p:nvSpPr>
          <p:cNvPr id="5" name="TextBox 4"/>
          <p:cNvSpPr txBox="1"/>
          <p:nvPr/>
        </p:nvSpPr>
        <p:spPr>
          <a:xfrm>
            <a:off x="6228184" y="4869160"/>
            <a:ext cx="1512168" cy="646331"/>
          </a:xfrm>
          <a:prstGeom prst="rect">
            <a:avLst/>
          </a:prstGeom>
          <a:noFill/>
        </p:spPr>
        <p:txBody>
          <a:bodyPr wrap="square" rtlCol="0">
            <a:spAutoFit/>
          </a:bodyPr>
          <a:lstStyle/>
          <a:p>
            <a:r>
              <a:rPr lang="ru-RU" sz="3600" dirty="0" smtClean="0"/>
              <a:t>0,2</a:t>
            </a:r>
            <a:endParaRPr lang="ru-RU"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764704"/>
            <a:ext cx="3240360" cy="584775"/>
          </a:xfrm>
          <a:prstGeom prst="rect">
            <a:avLst/>
          </a:prstGeom>
          <a:noFill/>
        </p:spPr>
        <p:txBody>
          <a:bodyPr wrap="square" rtlCol="0">
            <a:spAutoFit/>
          </a:bodyPr>
          <a:lstStyle/>
          <a:p>
            <a:r>
              <a:rPr lang="ru-RU" sz="3200" b="1" dirty="0" smtClean="0">
                <a:latin typeface="Times New Roman" pitchFamily="18" charset="0"/>
                <a:cs typeface="Times New Roman" pitchFamily="18" charset="0"/>
              </a:rPr>
              <a:t>Задача № 13</a:t>
            </a:r>
            <a:endParaRPr lang="ru-RU" sz="3200" b="1" dirty="0">
              <a:latin typeface="Times New Roman" pitchFamily="18" charset="0"/>
              <a:cs typeface="Times New Roman" pitchFamily="18" charset="0"/>
            </a:endParaRPr>
          </a:p>
        </p:txBody>
      </p:sp>
      <p:sp>
        <p:nvSpPr>
          <p:cNvPr id="3" name="TextBox 2"/>
          <p:cNvSpPr txBox="1"/>
          <p:nvPr/>
        </p:nvSpPr>
        <p:spPr>
          <a:xfrm>
            <a:off x="395536" y="1916832"/>
            <a:ext cx="8280920" cy="3539430"/>
          </a:xfrm>
          <a:prstGeom prst="rect">
            <a:avLst/>
          </a:prstGeom>
          <a:noFill/>
        </p:spPr>
        <p:txBody>
          <a:bodyPr wrap="square" rtlCol="0">
            <a:spAutoFit/>
          </a:bodyPr>
          <a:lstStyle/>
          <a:p>
            <a:r>
              <a:rPr lang="ru-RU" sz="3200" dirty="0" smtClean="0">
                <a:latin typeface="Times New Roman" pitchFamily="18" charset="0"/>
                <a:cs typeface="Times New Roman" pitchFamily="18" charset="0"/>
              </a:rPr>
              <a:t>В торговом центре два одинаковых автомата продают кофе. Вероятность того, что к концу дня в автомате закончится кофе, равна 0,3. Вероятность того, что кофе закончится в обоих автоматах, равна 0,12. Найдите вероятность того, что к концу дня кофе останется в обоих автоматах.</a:t>
            </a:r>
            <a:endParaRPr lang="ru-RU" sz="3200" dirty="0">
              <a:latin typeface="Times New Roman" pitchFamily="18" charset="0"/>
              <a:cs typeface="Times New Roman" pitchFamily="18" charset="0"/>
            </a:endParaRPr>
          </a:p>
        </p:txBody>
      </p:sp>
      <p:sp>
        <p:nvSpPr>
          <p:cNvPr id="4" name="TextBox 3"/>
          <p:cNvSpPr txBox="1"/>
          <p:nvPr/>
        </p:nvSpPr>
        <p:spPr>
          <a:xfrm>
            <a:off x="6300192" y="5805264"/>
            <a:ext cx="1656184" cy="646331"/>
          </a:xfrm>
          <a:prstGeom prst="rect">
            <a:avLst/>
          </a:prstGeom>
          <a:noFill/>
        </p:spPr>
        <p:txBody>
          <a:bodyPr wrap="square" rtlCol="0">
            <a:spAutoFit/>
          </a:bodyPr>
          <a:lstStyle/>
          <a:p>
            <a:r>
              <a:rPr lang="ru-RU" sz="3600" dirty="0" smtClean="0"/>
              <a:t>0,52</a:t>
            </a:r>
            <a:endParaRPr lang="ru-RU"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mathematichka.ru/ege/problems/b10_images/pauk.png"/>
          <p:cNvPicPr>
            <a:picLocks noChangeAspect="1" noChangeArrowheads="1"/>
          </p:cNvPicPr>
          <p:nvPr/>
        </p:nvPicPr>
        <p:blipFill>
          <a:blip r:embed="rId2" cstate="print"/>
          <a:srcRect/>
          <a:stretch>
            <a:fillRect/>
          </a:stretch>
        </p:blipFill>
        <p:spPr bwMode="auto">
          <a:xfrm>
            <a:off x="4971274" y="2132856"/>
            <a:ext cx="4172726" cy="3024336"/>
          </a:xfrm>
          <a:prstGeom prst="rect">
            <a:avLst/>
          </a:prstGeom>
          <a:noFill/>
        </p:spPr>
      </p:pic>
      <p:sp>
        <p:nvSpPr>
          <p:cNvPr id="3" name="TextBox 2"/>
          <p:cNvSpPr txBox="1"/>
          <p:nvPr/>
        </p:nvSpPr>
        <p:spPr>
          <a:xfrm>
            <a:off x="179512" y="1556792"/>
            <a:ext cx="5436096" cy="4832092"/>
          </a:xfrm>
          <a:prstGeom prst="rect">
            <a:avLst/>
          </a:prstGeom>
          <a:noFill/>
        </p:spPr>
        <p:txBody>
          <a:bodyPr wrap="square" rtlCol="0">
            <a:spAutoFit/>
          </a:bodyPr>
          <a:lstStyle/>
          <a:p>
            <a:r>
              <a:rPr lang="ru-RU" sz="2800" dirty="0" smtClean="0">
                <a:latin typeface="Times New Roman" pitchFamily="18" charset="0"/>
                <a:cs typeface="Times New Roman" pitchFamily="18" charset="0"/>
              </a:rPr>
              <a:t>На рисунке изображён лабиринт. Паук заползает в лабиринт в точке "</a:t>
            </a:r>
            <a:r>
              <a:rPr lang="ru-RU" sz="2800" i="1" dirty="0" smtClean="0">
                <a:latin typeface="Times New Roman" pitchFamily="18" charset="0"/>
                <a:cs typeface="Times New Roman" pitchFamily="18" charset="0"/>
              </a:rPr>
              <a:t>Вход</a:t>
            </a:r>
            <a:r>
              <a:rPr lang="ru-RU" sz="2800" dirty="0" smtClean="0">
                <a:latin typeface="Times New Roman" pitchFamily="18" charset="0"/>
                <a:cs typeface="Times New Roman" pitchFamily="18" charset="0"/>
              </a:rPr>
              <a:t>". Развернуться и ползти назад паук не может, поэтому на каждом разветвлении паук выбирает один из путей, по которому ещё не полз. Считая, что выбор дальнейшего пути чисто случайный, определите, с какой вероятностью паук придёт к выходу </a:t>
            </a:r>
            <a:r>
              <a:rPr lang="ru-RU" sz="2800" b="1" i="1" dirty="0" smtClean="0">
                <a:latin typeface="Times New Roman" pitchFamily="18" charset="0"/>
                <a:cs typeface="Times New Roman" pitchFamily="18" charset="0"/>
              </a:rPr>
              <a:t>D</a:t>
            </a:r>
            <a:r>
              <a:rPr lang="ru-RU" sz="2800"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p:txBody>
      </p:sp>
      <p:sp>
        <p:nvSpPr>
          <p:cNvPr id="4" name="TextBox 3"/>
          <p:cNvSpPr txBox="1"/>
          <p:nvPr/>
        </p:nvSpPr>
        <p:spPr>
          <a:xfrm>
            <a:off x="467544" y="836712"/>
            <a:ext cx="3024336" cy="584775"/>
          </a:xfrm>
          <a:prstGeom prst="rect">
            <a:avLst/>
          </a:prstGeom>
          <a:noFill/>
        </p:spPr>
        <p:txBody>
          <a:bodyPr wrap="square" rtlCol="0">
            <a:spAutoFit/>
          </a:bodyPr>
          <a:lstStyle/>
          <a:p>
            <a:r>
              <a:rPr lang="ru-RU" sz="3200" b="1" dirty="0" smtClean="0"/>
              <a:t>Задача № 14</a:t>
            </a:r>
            <a:endParaRPr lang="ru-RU" sz="3200" b="1" dirty="0"/>
          </a:p>
        </p:txBody>
      </p:sp>
      <p:sp>
        <p:nvSpPr>
          <p:cNvPr id="5" name="TextBox 4"/>
          <p:cNvSpPr txBox="1"/>
          <p:nvPr/>
        </p:nvSpPr>
        <p:spPr>
          <a:xfrm>
            <a:off x="6156176" y="5877272"/>
            <a:ext cx="2592288" cy="646331"/>
          </a:xfrm>
          <a:prstGeom prst="rect">
            <a:avLst/>
          </a:prstGeom>
          <a:noFill/>
        </p:spPr>
        <p:txBody>
          <a:bodyPr wrap="square" rtlCol="0">
            <a:spAutoFit/>
          </a:bodyPr>
          <a:lstStyle/>
          <a:p>
            <a:r>
              <a:rPr lang="ru-RU" sz="3600" dirty="0" smtClean="0"/>
              <a:t>0,0625</a:t>
            </a:r>
            <a:endParaRPr lang="ru-RU"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1548306" y="384919"/>
            <a:ext cx="5832109" cy="236988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3600" b="1" i="1" u="none" strike="noStrike" cap="none" normalizeH="0" baseline="0" dirty="0" smtClean="0">
                <a:ln>
                  <a:noFill/>
                </a:ln>
                <a:effectLst/>
                <a:latin typeface="Times New Roman" pitchFamily="18" charset="0"/>
                <a:ea typeface="Times New Roman" pitchFamily="18" charset="0"/>
                <a:cs typeface="Times New Roman" pitchFamily="18" charset="0"/>
              </a:rPr>
              <a:t>Вероятностью события А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3600" b="1" i="1" u="none" strike="noStrike" cap="none" normalizeH="0" baseline="0" dirty="0" smtClean="0">
                <a:ln>
                  <a:noFill/>
                </a:ln>
                <a:effectLst/>
                <a:latin typeface="Times New Roman" pitchFamily="18" charset="0"/>
                <a:ea typeface="Times New Roman" pitchFamily="18" charset="0"/>
                <a:cs typeface="Times New Roman" pitchFamily="18" charset="0"/>
              </a:rPr>
              <a:t>называется дробь</a:t>
            </a:r>
          </a:p>
          <a:p>
            <a:pPr marL="0" marR="0" lvl="0" indent="0" algn="ctr" defTabSz="914400" rtl="0" eaLnBrk="1" fontAlgn="base" latinLnBrk="0" hangingPunct="1">
              <a:lnSpc>
                <a:spcPct val="100000"/>
              </a:lnSpc>
              <a:spcBef>
                <a:spcPct val="0"/>
              </a:spcBef>
              <a:spcAft>
                <a:spcPct val="0"/>
              </a:spcAft>
              <a:buClrTx/>
              <a:buSzTx/>
              <a:buFontTx/>
              <a:buNone/>
              <a:tabLst/>
            </a:pPr>
            <a:endParaRPr lang="ru-RU" sz="3600" i="1" dirty="0" smtClean="0">
              <a:solidFill>
                <a:srgbClr val="432101"/>
              </a:solidFill>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4000" b="1" i="1" u="none" strike="noStrike" cap="none" normalizeH="0" baseline="0" dirty="0" smtClean="0">
                <a:ln>
                  <a:noFill/>
                </a:ln>
                <a:effectLst/>
                <a:latin typeface="Calibri" pitchFamily="34" charset="0"/>
                <a:ea typeface="Times New Roman" pitchFamily="18" charset="0"/>
                <a:cs typeface="Times New Roman" pitchFamily="18" charset="0"/>
              </a:rPr>
              <a:t>P(A)</a:t>
            </a:r>
            <a:r>
              <a:rPr kumimoji="0" lang="ru-RU" sz="3600" b="1" i="1" u="none" strike="noStrike" cap="none" normalizeH="0" baseline="0" dirty="0" smtClean="0">
                <a:ln>
                  <a:noFill/>
                </a:ln>
                <a:effectLst/>
                <a:latin typeface="Calibri" pitchFamily="34" charset="0"/>
                <a:ea typeface="Times New Roman" pitchFamily="18" charset="0"/>
                <a:cs typeface="Times New Roman" pitchFamily="18" charset="0"/>
              </a:rPr>
              <a:t>  =</a:t>
            </a:r>
            <a:endParaRPr kumimoji="0" lang="ru-RU" sz="3600" b="0" i="0" u="none" strike="noStrike" cap="none" normalizeH="0" baseline="0" dirty="0" smtClean="0">
              <a:ln>
                <a:noFill/>
              </a:ln>
              <a:effectLst/>
              <a:latin typeface="Arial" pitchFamily="34" charset="0"/>
              <a:cs typeface="Arial" pitchFamily="34" charset="0"/>
            </a:endParaRPr>
          </a:p>
        </p:txBody>
      </p:sp>
      <p:sp>
        <p:nvSpPr>
          <p:cNvPr id="1027" name="Rectangle 3"/>
          <p:cNvSpPr>
            <a:spLocks noChangeArrowheads="1"/>
          </p:cNvSpPr>
          <p:nvPr/>
        </p:nvSpPr>
        <p:spPr bwMode="auto">
          <a:xfrm>
            <a:off x="539552" y="3068960"/>
            <a:ext cx="8028384" cy="2985433"/>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600" b="0" i="1" u="none" strike="noStrike" cap="none" normalizeH="0" baseline="0" dirty="0" smtClean="0">
                <a:ln>
                  <a:noFill/>
                </a:ln>
                <a:effectLst/>
                <a:latin typeface="Times New Roman" pitchFamily="18" charset="0"/>
                <a:ea typeface="Times New Roman" pitchFamily="18" charset="0"/>
                <a:cs typeface="Times New Roman" pitchFamily="18" charset="0"/>
              </a:rPr>
              <a:t>в числителе которой стоит число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1" i="1" u="none" strike="noStrike" cap="none" normalizeH="0" baseline="0" dirty="0" smtClean="0">
                <a:ln>
                  <a:noFill/>
                </a:ln>
                <a:effectLst/>
                <a:latin typeface="Times New Roman" pitchFamily="18" charset="0"/>
                <a:ea typeface="Times New Roman" pitchFamily="18" charset="0"/>
                <a:cs typeface="Times New Roman" pitchFamily="18" charset="0"/>
              </a:rPr>
              <a:t>N</a:t>
            </a:r>
            <a:r>
              <a:rPr kumimoji="0" lang="ru-RU" sz="3600" b="1" i="1" u="none" strike="noStrike" cap="none" normalizeH="0" baseline="0" dirty="0" smtClean="0">
                <a:ln>
                  <a:noFill/>
                </a:ln>
                <a:effectLst/>
                <a:latin typeface="Times New Roman" pitchFamily="18" charset="0"/>
                <a:ea typeface="Times New Roman" pitchFamily="18" charset="0"/>
                <a:cs typeface="Times New Roman" pitchFamily="18" charset="0"/>
              </a:rPr>
              <a:t>(</a:t>
            </a:r>
            <a:r>
              <a:rPr kumimoji="0" lang="en-US" sz="3600" b="1" i="1" u="none" strike="noStrike" cap="none" normalizeH="0" baseline="0" dirty="0" smtClean="0">
                <a:ln>
                  <a:noFill/>
                </a:ln>
                <a:effectLst/>
                <a:latin typeface="Times New Roman" pitchFamily="18" charset="0"/>
                <a:ea typeface="Times New Roman" pitchFamily="18" charset="0"/>
                <a:cs typeface="Times New Roman" pitchFamily="18" charset="0"/>
              </a:rPr>
              <a:t>A</a:t>
            </a:r>
            <a:r>
              <a:rPr kumimoji="0" lang="ru-RU" sz="3600" b="1" i="1" u="none" strike="noStrike" cap="none" normalizeH="0" baseline="0" dirty="0" smtClean="0">
                <a:ln>
                  <a:noFill/>
                </a:ln>
                <a:effectLst/>
                <a:latin typeface="Times New Roman" pitchFamily="18" charset="0"/>
                <a:ea typeface="Times New Roman" pitchFamily="18" charset="0"/>
                <a:cs typeface="Times New Roman" pitchFamily="18" charset="0"/>
              </a:rPr>
              <a:t>)</a:t>
            </a:r>
            <a:r>
              <a:rPr kumimoji="0" lang="ru-RU" sz="3600" b="0" i="1" u="none" strike="noStrike" cap="none" normalizeH="0" baseline="0" dirty="0" smtClean="0">
                <a:ln>
                  <a:noFill/>
                </a:ln>
                <a:effectLst/>
                <a:latin typeface="Times New Roman" pitchFamily="18" charset="0"/>
                <a:ea typeface="Times New Roman" pitchFamily="18" charset="0"/>
                <a:cs typeface="Times New Roman" pitchFamily="18" charset="0"/>
              </a:rPr>
              <a:t> элементарных событий,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600" b="1" i="1" u="none" strike="noStrike" cap="none" normalizeH="0" baseline="0" dirty="0" smtClean="0">
                <a:ln>
                  <a:noFill/>
                </a:ln>
                <a:effectLst/>
                <a:latin typeface="Times New Roman" pitchFamily="18" charset="0"/>
                <a:ea typeface="Times New Roman" pitchFamily="18" charset="0"/>
                <a:cs typeface="Times New Roman" pitchFamily="18" charset="0"/>
              </a:rPr>
              <a:t>благоприятствующих</a:t>
            </a:r>
            <a:r>
              <a:rPr kumimoji="0" lang="ru-RU" sz="3600" b="0" i="1" u="none" strike="noStrike" cap="none" normalizeH="0" baseline="0" dirty="0" smtClean="0">
                <a:ln>
                  <a:noFill/>
                </a:ln>
                <a:effectLst/>
                <a:latin typeface="Times New Roman" pitchFamily="18" charset="0"/>
                <a:ea typeface="Times New Roman" pitchFamily="18" charset="0"/>
                <a:cs typeface="Times New Roman" pitchFamily="18" charset="0"/>
              </a:rPr>
              <a:t> событию </a:t>
            </a:r>
            <a:r>
              <a:rPr kumimoji="0" lang="ru-RU" sz="3600" b="1" i="1" u="none" strike="noStrike" cap="none" normalizeH="0" baseline="0" dirty="0" smtClean="0">
                <a:ln>
                  <a:noFill/>
                </a:ln>
                <a:effectLst/>
                <a:latin typeface="Times New Roman" pitchFamily="18" charset="0"/>
                <a:ea typeface="Times New Roman" pitchFamily="18" charset="0"/>
                <a:cs typeface="Times New Roman" pitchFamily="18" charset="0"/>
              </a:rPr>
              <a:t>А</a:t>
            </a:r>
            <a:r>
              <a:rPr kumimoji="0" lang="ru-RU" sz="3600" b="0" i="1" u="none" strike="noStrike" cap="none" normalizeH="0" baseline="0" dirty="0" smtClean="0">
                <a:ln>
                  <a:noFill/>
                </a:ln>
                <a:effectLst/>
                <a:latin typeface="Times New Roman" pitchFamily="18"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600" b="0" i="1" u="none" strike="noStrike" cap="none" normalizeH="0" baseline="0" dirty="0" smtClean="0">
                <a:ln>
                  <a:noFill/>
                </a:ln>
                <a:effectLst/>
                <a:latin typeface="Times New Roman" pitchFamily="18" charset="0"/>
                <a:ea typeface="Times New Roman" pitchFamily="18" charset="0"/>
                <a:cs typeface="Times New Roman" pitchFamily="18" charset="0"/>
              </a:rPr>
              <a:t>а в знаменателе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1" i="1" u="none" strike="noStrike" cap="none" normalizeH="0" baseline="0" dirty="0" smtClean="0">
                <a:ln>
                  <a:noFill/>
                </a:ln>
                <a:effectLst/>
                <a:latin typeface="Times New Roman" pitchFamily="18" charset="0"/>
                <a:ea typeface="Times New Roman" pitchFamily="18" charset="0"/>
                <a:cs typeface="Times New Roman" pitchFamily="18" charset="0"/>
              </a:rPr>
              <a:t>N</a:t>
            </a:r>
            <a:r>
              <a:rPr kumimoji="0" lang="ru-RU" sz="3600" b="0" i="1" u="none" strike="noStrike" cap="none" normalizeH="0" baseline="0" dirty="0" smtClean="0">
                <a:ln>
                  <a:noFill/>
                </a:ln>
                <a:effectLst/>
                <a:latin typeface="Times New Roman" pitchFamily="18" charset="0"/>
                <a:ea typeface="Times New Roman" pitchFamily="18" charset="0"/>
                <a:cs typeface="Times New Roman" pitchFamily="18" charset="0"/>
              </a:rPr>
              <a:t>- число </a:t>
            </a:r>
            <a:r>
              <a:rPr kumimoji="0" lang="ru-RU" sz="3600" b="1" i="1" u="none" strike="noStrike" cap="none" normalizeH="0" baseline="0" dirty="0" smtClean="0">
                <a:ln>
                  <a:noFill/>
                </a:ln>
                <a:effectLst/>
                <a:latin typeface="Times New Roman" pitchFamily="18" charset="0"/>
                <a:ea typeface="Times New Roman" pitchFamily="18" charset="0"/>
                <a:cs typeface="Times New Roman" pitchFamily="18" charset="0"/>
              </a:rPr>
              <a:t>всех</a:t>
            </a:r>
            <a:r>
              <a:rPr kumimoji="0" lang="ru-RU" sz="3600" b="0" i="1" u="none" strike="noStrike" cap="none" normalizeH="0" baseline="0" dirty="0" smtClean="0">
                <a:ln>
                  <a:noFill/>
                </a:ln>
                <a:effectLst/>
                <a:latin typeface="Times New Roman" pitchFamily="18" charset="0"/>
                <a:ea typeface="Times New Roman" pitchFamily="18" charset="0"/>
                <a:cs typeface="Times New Roman" pitchFamily="18" charset="0"/>
              </a:rPr>
              <a:t> элементарных событий.</a:t>
            </a:r>
            <a:endParaRPr kumimoji="0" lang="ru-RU" sz="3600" b="0" i="0" u="none" strike="noStrike" cap="none" normalizeH="0" baseline="0" dirty="0" smtClean="0">
              <a:ln>
                <a:noFill/>
              </a:ln>
              <a:effectLst/>
              <a:latin typeface="Times New Roman" pitchFamily="18" charset="0"/>
              <a:cs typeface="Times New Roman" pitchFamily="18" charset="0"/>
            </a:endParaRP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3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33"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32" name="Picture 8"/>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364088" y="1916832"/>
            <a:ext cx="936104" cy="1020113"/>
          </a:xfrm>
          <a:prstGeom prst="rect">
            <a:avLst/>
          </a:prstGeom>
          <a:noFill/>
          <a:ln>
            <a:solidFill>
              <a:schemeClr val="bg1"/>
            </a:solid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692696"/>
            <a:ext cx="2952328" cy="584775"/>
          </a:xfrm>
          <a:prstGeom prst="rect">
            <a:avLst/>
          </a:prstGeom>
          <a:noFill/>
        </p:spPr>
        <p:txBody>
          <a:bodyPr wrap="square" rtlCol="0">
            <a:spAutoFit/>
          </a:bodyPr>
          <a:lstStyle/>
          <a:p>
            <a:r>
              <a:rPr lang="ru-RU" sz="3200" b="1" dirty="0" smtClean="0"/>
              <a:t>Задача № 16</a:t>
            </a:r>
            <a:endParaRPr lang="ru-RU" sz="3200" b="1" dirty="0"/>
          </a:p>
        </p:txBody>
      </p:sp>
      <p:sp>
        <p:nvSpPr>
          <p:cNvPr id="3" name="TextBox 2"/>
          <p:cNvSpPr txBox="1"/>
          <p:nvPr/>
        </p:nvSpPr>
        <p:spPr>
          <a:xfrm>
            <a:off x="611560" y="1844824"/>
            <a:ext cx="7920880" cy="3539430"/>
          </a:xfrm>
          <a:prstGeom prst="rect">
            <a:avLst/>
          </a:prstGeom>
          <a:noFill/>
        </p:spPr>
        <p:txBody>
          <a:bodyPr wrap="square" rtlCol="0">
            <a:spAutoFit/>
          </a:bodyPr>
          <a:lstStyle/>
          <a:p>
            <a:r>
              <a:rPr lang="ru-RU" sz="3200" dirty="0" smtClean="0"/>
              <a:t>Биатлонист пять раз стреляет по мишеням. Вероятность попадания в мишень при одном выстреле равна 0,8. Найдите вероятность того, что биатлонист первые три раза попал в мишени, а последние два промахнулся. Результат округлите до сотых.</a:t>
            </a:r>
            <a:endParaRPr lang="ru-RU" sz="3200" dirty="0"/>
          </a:p>
        </p:txBody>
      </p:sp>
      <p:sp>
        <p:nvSpPr>
          <p:cNvPr id="4" name="TextBox 3"/>
          <p:cNvSpPr txBox="1"/>
          <p:nvPr/>
        </p:nvSpPr>
        <p:spPr>
          <a:xfrm>
            <a:off x="6588224" y="5661248"/>
            <a:ext cx="2304256" cy="646331"/>
          </a:xfrm>
          <a:prstGeom prst="rect">
            <a:avLst/>
          </a:prstGeom>
          <a:noFill/>
        </p:spPr>
        <p:txBody>
          <a:bodyPr wrap="square" rtlCol="0">
            <a:spAutoFit/>
          </a:bodyPr>
          <a:lstStyle/>
          <a:p>
            <a:r>
              <a:rPr lang="ru-RU" sz="3600" dirty="0" smtClean="0"/>
              <a:t>0,02048</a:t>
            </a:r>
            <a:endParaRPr lang="ru-RU"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764704"/>
            <a:ext cx="3312368" cy="584775"/>
          </a:xfrm>
          <a:prstGeom prst="rect">
            <a:avLst/>
          </a:prstGeom>
          <a:noFill/>
        </p:spPr>
        <p:txBody>
          <a:bodyPr wrap="square" rtlCol="0">
            <a:spAutoFit/>
          </a:bodyPr>
          <a:lstStyle/>
          <a:p>
            <a:r>
              <a:rPr lang="ru-RU" sz="3200" b="1" dirty="0" smtClean="0"/>
              <a:t>Задача № 15</a:t>
            </a:r>
            <a:endParaRPr lang="ru-RU" sz="3200" b="1" dirty="0"/>
          </a:p>
        </p:txBody>
      </p:sp>
      <p:sp>
        <p:nvSpPr>
          <p:cNvPr id="3" name="TextBox 2"/>
          <p:cNvSpPr txBox="1"/>
          <p:nvPr/>
        </p:nvSpPr>
        <p:spPr>
          <a:xfrm>
            <a:off x="323528" y="1772816"/>
            <a:ext cx="8280920" cy="4031873"/>
          </a:xfrm>
          <a:prstGeom prst="rect">
            <a:avLst/>
          </a:prstGeom>
          <a:noFill/>
        </p:spPr>
        <p:txBody>
          <a:bodyPr wrap="square" rtlCol="0">
            <a:spAutoFit/>
          </a:bodyPr>
          <a:lstStyle/>
          <a:p>
            <a:r>
              <a:rPr lang="ru-RU" sz="3200" dirty="0" smtClean="0"/>
              <a:t>Две фабрики выпускают одинаковые стекла для автомобильных фар. Первая фабрика выпускает 30% этих стекол, вторая  — 70%. Первая фабрика выпускает 3% бракованных стекол, а вторая — 4%. Найдите вероятность того, что случайно купленное в магазине стекло, окажется бракованным</a:t>
            </a:r>
            <a:r>
              <a:rPr lang="ru-RU" dirty="0" smtClean="0"/>
              <a:t>.</a:t>
            </a:r>
            <a:endParaRPr lang="ru-RU" dirty="0"/>
          </a:p>
        </p:txBody>
      </p:sp>
      <p:sp>
        <p:nvSpPr>
          <p:cNvPr id="4" name="TextBox 3"/>
          <p:cNvSpPr txBox="1"/>
          <p:nvPr/>
        </p:nvSpPr>
        <p:spPr>
          <a:xfrm>
            <a:off x="6588224" y="5661248"/>
            <a:ext cx="1800200" cy="646331"/>
          </a:xfrm>
          <a:prstGeom prst="rect">
            <a:avLst/>
          </a:prstGeom>
          <a:noFill/>
        </p:spPr>
        <p:txBody>
          <a:bodyPr wrap="square" rtlCol="0">
            <a:spAutoFit/>
          </a:bodyPr>
          <a:lstStyle/>
          <a:p>
            <a:r>
              <a:rPr lang="ru-RU" sz="3600" dirty="0" smtClean="0"/>
              <a:t>0,037</a:t>
            </a:r>
            <a:endParaRPr lang="ru-RU"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764704"/>
            <a:ext cx="3024336" cy="584775"/>
          </a:xfrm>
          <a:prstGeom prst="rect">
            <a:avLst/>
          </a:prstGeom>
          <a:noFill/>
        </p:spPr>
        <p:txBody>
          <a:bodyPr wrap="square" rtlCol="0">
            <a:spAutoFit/>
          </a:bodyPr>
          <a:lstStyle/>
          <a:p>
            <a:r>
              <a:rPr lang="ru-RU" sz="3200" b="1" dirty="0" smtClean="0"/>
              <a:t>Задача № 17</a:t>
            </a:r>
            <a:endParaRPr lang="ru-RU" sz="3200" b="1" dirty="0"/>
          </a:p>
        </p:txBody>
      </p:sp>
      <p:sp>
        <p:nvSpPr>
          <p:cNvPr id="3" name="TextBox 2"/>
          <p:cNvSpPr txBox="1"/>
          <p:nvPr/>
        </p:nvSpPr>
        <p:spPr>
          <a:xfrm>
            <a:off x="827584" y="1700808"/>
            <a:ext cx="7704856" cy="3046988"/>
          </a:xfrm>
          <a:prstGeom prst="rect">
            <a:avLst/>
          </a:prstGeom>
          <a:noFill/>
        </p:spPr>
        <p:txBody>
          <a:bodyPr wrap="square" rtlCol="0">
            <a:spAutoFit/>
          </a:bodyPr>
          <a:lstStyle/>
          <a:p>
            <a:r>
              <a:rPr lang="ru-RU" sz="3200" dirty="0" smtClean="0"/>
              <a:t>Помещение освещается фонарём с двумя лампами. Вероятность перегорания одной лампы в течение года равна 0,3. Найдите вероятность того, что в течение года хотя бы одна лампа не перегорит.</a:t>
            </a:r>
            <a:endParaRPr lang="ru-RU" sz="3200" dirty="0"/>
          </a:p>
        </p:txBody>
      </p:sp>
      <p:sp>
        <p:nvSpPr>
          <p:cNvPr id="4" name="TextBox 3"/>
          <p:cNvSpPr txBox="1"/>
          <p:nvPr/>
        </p:nvSpPr>
        <p:spPr>
          <a:xfrm>
            <a:off x="6372200" y="5517232"/>
            <a:ext cx="1800200" cy="646331"/>
          </a:xfrm>
          <a:prstGeom prst="rect">
            <a:avLst/>
          </a:prstGeom>
          <a:noFill/>
        </p:spPr>
        <p:txBody>
          <a:bodyPr wrap="square" rtlCol="0">
            <a:spAutoFit/>
          </a:bodyPr>
          <a:lstStyle/>
          <a:p>
            <a:r>
              <a:rPr lang="ru-RU" sz="3600" dirty="0" smtClean="0"/>
              <a:t>0,91</a:t>
            </a:r>
            <a:endParaRPr lang="ru-RU"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980728"/>
            <a:ext cx="8712968" cy="5509200"/>
          </a:xfrm>
          <a:prstGeom prst="rect">
            <a:avLst/>
          </a:prstGeom>
          <a:noFill/>
        </p:spPr>
        <p:txBody>
          <a:bodyPr wrap="square" rtlCol="0">
            <a:spAutoFit/>
          </a:bodyPr>
          <a:lstStyle/>
          <a:p>
            <a:r>
              <a:rPr lang="ru-RU" sz="3200" dirty="0" smtClean="0"/>
              <a:t>При артиллерийской стрельбе автоматическая система делает выстрел по цели. Если цель не уничтожена, то система делает повторный выстрел. Выстрелы повторяются до тех пор, пока цель не будет уничтожена. Вероятность уничтожения некоторой цели при первом выстреле равна 0,4, а при каждом последующем — 0,6. Сколько выстрелов потребуется для того, чтобы вероятность уничтожения цели была не менее 0,98?  </a:t>
            </a:r>
            <a:endParaRPr lang="ru-RU" sz="3200" dirty="0"/>
          </a:p>
        </p:txBody>
      </p:sp>
      <p:sp>
        <p:nvSpPr>
          <p:cNvPr id="3" name="TextBox 2"/>
          <p:cNvSpPr txBox="1"/>
          <p:nvPr/>
        </p:nvSpPr>
        <p:spPr>
          <a:xfrm>
            <a:off x="179512" y="476672"/>
            <a:ext cx="3456384" cy="584775"/>
          </a:xfrm>
          <a:prstGeom prst="rect">
            <a:avLst/>
          </a:prstGeom>
          <a:noFill/>
        </p:spPr>
        <p:txBody>
          <a:bodyPr wrap="square" rtlCol="0">
            <a:spAutoFit/>
          </a:bodyPr>
          <a:lstStyle/>
          <a:p>
            <a:r>
              <a:rPr lang="ru-RU" sz="3200" b="1" dirty="0" smtClean="0"/>
              <a:t>Задача № 18</a:t>
            </a:r>
            <a:endParaRPr lang="ru-RU" sz="3200" b="1" dirty="0"/>
          </a:p>
        </p:txBody>
      </p:sp>
      <p:sp>
        <p:nvSpPr>
          <p:cNvPr id="4" name="TextBox 3"/>
          <p:cNvSpPr txBox="1"/>
          <p:nvPr/>
        </p:nvSpPr>
        <p:spPr>
          <a:xfrm>
            <a:off x="5364088" y="6021288"/>
            <a:ext cx="3312368" cy="646331"/>
          </a:xfrm>
          <a:prstGeom prst="rect">
            <a:avLst/>
          </a:prstGeom>
          <a:noFill/>
        </p:spPr>
        <p:txBody>
          <a:bodyPr wrap="square" rtlCol="0">
            <a:spAutoFit/>
          </a:bodyPr>
          <a:lstStyle/>
          <a:p>
            <a:r>
              <a:rPr lang="ru-RU" sz="3600" dirty="0" smtClean="0"/>
              <a:t>5 выстрелов</a:t>
            </a:r>
            <a:endParaRPr lang="ru-RU"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548680"/>
            <a:ext cx="3096344" cy="523220"/>
          </a:xfrm>
          <a:prstGeom prst="rect">
            <a:avLst/>
          </a:prstGeom>
          <a:noFill/>
        </p:spPr>
        <p:txBody>
          <a:bodyPr wrap="square" rtlCol="0">
            <a:spAutoFit/>
          </a:bodyPr>
          <a:lstStyle/>
          <a:p>
            <a:r>
              <a:rPr lang="ru-RU" sz="2800" b="1" dirty="0" smtClean="0"/>
              <a:t>Задача № 19</a:t>
            </a:r>
            <a:endParaRPr lang="ru-RU" sz="2800" b="1" dirty="0"/>
          </a:p>
        </p:txBody>
      </p:sp>
      <p:sp>
        <p:nvSpPr>
          <p:cNvPr id="3" name="TextBox 2"/>
          <p:cNvSpPr txBox="1"/>
          <p:nvPr/>
        </p:nvSpPr>
        <p:spPr>
          <a:xfrm>
            <a:off x="179512" y="1124744"/>
            <a:ext cx="8712968" cy="5493812"/>
          </a:xfrm>
          <a:prstGeom prst="rect">
            <a:avLst/>
          </a:prstGeom>
          <a:noFill/>
        </p:spPr>
        <p:txBody>
          <a:bodyPr wrap="square" rtlCol="0">
            <a:spAutoFit/>
          </a:bodyPr>
          <a:lstStyle/>
          <a:p>
            <a:r>
              <a:rPr lang="ru-RU" sz="2700" dirty="0" smtClean="0"/>
              <a:t>Чтобы поступить в институт на специальность «Лингвистика», абитуриент должен набрать на ЕГЭ не менее 70 баллов по каждому из трёх предметов — математика, русский язык и иностранный язык. Чтобы поступить на специальность «Коммерция», нужно набрать не менее 70 баллов по каждому из трёх предметов — математика, русский язык и обществознание. Вероятность того, что абитуриент З. получит не менее 70 баллов по математике, равна 0,6, по русскому языку — 0,8, по иностранному языку — 0,7 и по обществознанию — 0,5.Найдите вероятность того, что З. сможет поступить хотя бы на одну из двух упомянутых специальностей.</a:t>
            </a:r>
            <a:endParaRPr lang="ru-RU" sz="27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7624" y="1988840"/>
            <a:ext cx="184731" cy="369332"/>
          </a:xfrm>
          <a:prstGeom prst="rect">
            <a:avLst/>
          </a:prstGeom>
          <a:noFill/>
        </p:spPr>
        <p:txBody>
          <a:bodyPr wrap="none" rtlCol="0">
            <a:spAutoFit/>
          </a:bodyPr>
          <a:lstStyle/>
          <a:p>
            <a:endParaRPr lang="ru-RU" dirty="0"/>
          </a:p>
        </p:txBody>
      </p:sp>
      <p:sp>
        <p:nvSpPr>
          <p:cNvPr id="3" name="TextBox 2"/>
          <p:cNvSpPr txBox="1"/>
          <p:nvPr/>
        </p:nvSpPr>
        <p:spPr>
          <a:xfrm>
            <a:off x="323528" y="1124744"/>
            <a:ext cx="8424936" cy="4524315"/>
          </a:xfrm>
          <a:prstGeom prst="rect">
            <a:avLst/>
          </a:prstGeom>
          <a:noFill/>
        </p:spPr>
        <p:txBody>
          <a:bodyPr wrap="square" rtlCol="0">
            <a:spAutoFit/>
          </a:bodyPr>
          <a:lstStyle/>
          <a:p>
            <a:r>
              <a:rPr lang="ru-RU" sz="3200" dirty="0" smtClean="0"/>
              <a:t>В Волшебной стране бывает два типа погоды: хорошая и отличная, причём погода, установившись утром, держится неизменной весь день. Известно, что с вероятностью 0,8 погода завтра будет такой же, как и сегодня. Сегодня 3 июля, погода в Волшебной стране хорошая. Найдите вероятность того, что 6 июля в Волшебной стране будет отличная погода. </a:t>
            </a:r>
            <a:endParaRPr lang="ru-RU" dirty="0"/>
          </a:p>
        </p:txBody>
      </p:sp>
      <p:sp>
        <p:nvSpPr>
          <p:cNvPr id="4" name="TextBox 3"/>
          <p:cNvSpPr txBox="1"/>
          <p:nvPr/>
        </p:nvSpPr>
        <p:spPr>
          <a:xfrm>
            <a:off x="323528" y="476672"/>
            <a:ext cx="3168352" cy="584775"/>
          </a:xfrm>
          <a:prstGeom prst="rect">
            <a:avLst/>
          </a:prstGeom>
          <a:noFill/>
        </p:spPr>
        <p:txBody>
          <a:bodyPr wrap="square" rtlCol="0">
            <a:spAutoFit/>
          </a:bodyPr>
          <a:lstStyle/>
          <a:p>
            <a:r>
              <a:rPr lang="ru-RU" sz="3200" b="1" dirty="0" smtClean="0"/>
              <a:t>Задача № 20</a:t>
            </a:r>
            <a:endParaRPr lang="ru-RU" sz="3200" b="1" dirty="0"/>
          </a:p>
        </p:txBody>
      </p:sp>
      <p:sp>
        <p:nvSpPr>
          <p:cNvPr id="5" name="TextBox 4"/>
          <p:cNvSpPr txBox="1"/>
          <p:nvPr/>
        </p:nvSpPr>
        <p:spPr>
          <a:xfrm>
            <a:off x="5292080" y="6021288"/>
            <a:ext cx="2592288" cy="646331"/>
          </a:xfrm>
          <a:prstGeom prst="rect">
            <a:avLst/>
          </a:prstGeom>
          <a:noFill/>
        </p:spPr>
        <p:txBody>
          <a:bodyPr wrap="square" rtlCol="0">
            <a:spAutoFit/>
          </a:bodyPr>
          <a:lstStyle/>
          <a:p>
            <a:r>
              <a:rPr lang="ru-RU" sz="3600" dirty="0" smtClean="0"/>
              <a:t>0,392</a:t>
            </a:r>
            <a:endParaRPr lang="ru-RU" sz="3600" dirty="0"/>
          </a:p>
        </p:txBody>
      </p:sp>
      <p:sp>
        <p:nvSpPr>
          <p:cNvPr id="45057"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cs typeface="Times New Roman" pitchFamily="18" charset="0"/>
              </a:rPr>
              <a:t>На фабрике керамической посуды 10% произведённых тарелок имеют дефект. При контроле качества продукции выявляется 80% дефектных тарелок. Остальные тарелки поступают в продажу. Найдите вероятность того, что случайно выбранная при покупке тарелка не имеет дефектов. Ответ округлите до сотых. </a:t>
            </a:r>
            <a:r>
              <a:rPr kumimoji="0" lang="ru-RU" sz="1200" b="1" i="0" u="sng" strike="noStrike" cap="none" normalizeH="0" baseline="0" dirty="0" smtClean="0">
                <a:ln>
                  <a:noFill/>
                </a:ln>
                <a:solidFill>
                  <a:srgbClr val="000000"/>
                </a:solidFill>
                <a:effectLst/>
                <a:latin typeface="Times New Roman" pitchFamily="18" charset="0"/>
                <a:cs typeface="Times New Roman" pitchFamily="18" charset="0"/>
              </a:rPr>
              <a:t>Решение</a:t>
            </a:r>
            <a:r>
              <a:rPr kumimoji="0" lang="ru-RU" sz="1200" b="0" i="0" u="none" strike="noStrike" cap="none" normalizeH="0" baseline="0" dirty="0" smtClean="0">
                <a:ln>
                  <a:noFill/>
                </a:ln>
                <a:solidFill>
                  <a:srgbClr val="000000"/>
                </a:solidFill>
                <a:effectLst/>
                <a:latin typeface="Times New Roman" pitchFamily="18" charset="0"/>
                <a:cs typeface="Times New Roman" pitchFamily="18" charset="0"/>
              </a:rPr>
              <a:t>: Пусть завод произвел </a:t>
            </a:r>
            <a:r>
              <a:rPr kumimoji="0" lang="ru-RU" sz="1000" b="0" i="0" u="none" strike="noStrike" cap="none" normalizeH="0" baseline="0" dirty="0" smtClean="0">
                <a:ln>
                  <a:noFill/>
                </a:ln>
                <a:solidFill>
                  <a:srgbClr val="000000"/>
                </a:solidFill>
                <a:effectLst/>
                <a:latin typeface="Arial" pitchFamily="34" charset="0"/>
                <a:cs typeface="Arial" pitchFamily="34" charset="0"/>
              </a:rPr>
              <a:t>  </a:t>
            </a:r>
            <a:r>
              <a:rPr kumimoji="0" lang="ru-RU" sz="1900" b="0" i="0" u="none" strike="noStrike" cap="none" normalizeH="0" baseline="0" dirty="0" smtClean="0">
                <a:ln>
                  <a:noFill/>
                </a:ln>
                <a:solidFill>
                  <a:srgbClr val="000000"/>
                </a:solidFill>
                <a:effectLst/>
                <a:latin typeface="Times New Roman" pitchFamily="18" charset="0"/>
                <a:cs typeface="Times New Roman" pitchFamily="18" charset="0"/>
              </a:rPr>
              <a:t>т</a:t>
            </a:r>
            <a:r>
              <a:rPr kumimoji="0" lang="ru-RU" sz="1200" b="0" i="0" u="none" strike="noStrike" cap="none" normalizeH="0" baseline="0" dirty="0" smtClean="0">
                <a:ln>
                  <a:noFill/>
                </a:ln>
                <a:solidFill>
                  <a:srgbClr val="000000"/>
                </a:solidFill>
                <a:effectLst/>
                <a:latin typeface="Times New Roman" pitchFamily="18" charset="0"/>
                <a:cs typeface="Times New Roman" pitchFamily="18" charset="0"/>
              </a:rPr>
              <a:t>арелок. В продажу поступят все качественные тарелки и 20% </a:t>
            </a:r>
            <a:r>
              <a:rPr kumimoji="0" lang="ru-RU" sz="1200" b="0" i="0" u="none" strike="noStrike" cap="none" normalizeH="0" baseline="0" dirty="0" err="1" smtClean="0">
                <a:ln>
                  <a:noFill/>
                </a:ln>
                <a:solidFill>
                  <a:srgbClr val="000000"/>
                </a:solidFill>
                <a:effectLst/>
                <a:latin typeface="Times New Roman" pitchFamily="18" charset="0"/>
                <a:cs typeface="Times New Roman" pitchFamily="18" charset="0"/>
              </a:rPr>
              <a:t>невыявленных</a:t>
            </a:r>
            <a:r>
              <a:rPr kumimoji="0" lang="ru-RU" sz="1200" b="0" i="0" u="none" strike="noStrike" cap="none" normalizeH="0" baseline="0" dirty="0" smtClean="0">
                <a:ln>
                  <a:noFill/>
                </a:ln>
                <a:solidFill>
                  <a:srgbClr val="000000"/>
                </a:solidFill>
                <a:effectLst/>
                <a:latin typeface="Times New Roman" pitchFamily="18" charset="0"/>
                <a:cs typeface="Times New Roman" pitchFamily="18" charset="0"/>
              </a:rPr>
              <a:t> дефектных тарелок: </a:t>
            </a:r>
            <a:r>
              <a:rPr kumimoji="0" lang="ru-RU" sz="1000" b="0" i="0" u="none" strike="noStrike" cap="none" normalizeH="0" baseline="0" dirty="0" smtClean="0">
                <a:ln>
                  <a:noFill/>
                </a:ln>
                <a:solidFill>
                  <a:srgbClr val="000000"/>
                </a:solidFill>
                <a:effectLst/>
                <a:latin typeface="Arial" pitchFamily="34" charset="0"/>
                <a:cs typeface="Arial" pitchFamily="34" charset="0"/>
              </a:rPr>
              <a:t>  </a:t>
            </a:r>
            <a:r>
              <a:rPr kumimoji="0" lang="ru-RU" sz="1900" b="0" i="0" u="none" strike="noStrike" cap="none" normalizeH="0" baseline="0" dirty="0" smtClean="0">
                <a:ln>
                  <a:noFill/>
                </a:ln>
                <a:solidFill>
                  <a:srgbClr val="000000"/>
                </a:solidFill>
                <a:effectLst/>
                <a:latin typeface="Times New Roman" pitchFamily="18" charset="0"/>
                <a:cs typeface="Times New Roman" pitchFamily="18" charset="0"/>
              </a:rPr>
              <a:t>т</a:t>
            </a:r>
            <a:r>
              <a:rPr kumimoji="0" lang="ru-RU" sz="1200" b="0" i="0" u="none" strike="noStrike" cap="none" normalizeH="0" baseline="0" dirty="0" smtClean="0">
                <a:ln>
                  <a:noFill/>
                </a:ln>
                <a:solidFill>
                  <a:srgbClr val="000000"/>
                </a:solidFill>
                <a:effectLst/>
                <a:latin typeface="Times New Roman" pitchFamily="18" charset="0"/>
                <a:cs typeface="Times New Roman" pitchFamily="18" charset="0"/>
              </a:rPr>
              <a:t>арелок. Поскольку качественных из них </a:t>
            </a:r>
            <a:r>
              <a:rPr kumimoji="0" lang="ru-RU" sz="1000" b="0" i="0" u="none" strike="noStrike" cap="none" normalizeH="0" baseline="0" dirty="0" smtClean="0">
                <a:ln>
                  <a:noFill/>
                </a:ln>
                <a:solidFill>
                  <a:srgbClr val="000000"/>
                </a:solidFill>
                <a:effectLst/>
                <a:latin typeface="Arial" pitchFamily="34" charset="0"/>
                <a:cs typeface="Arial" pitchFamily="34" charset="0"/>
              </a:rPr>
              <a:t>  </a:t>
            </a:r>
            <a:r>
              <a:rPr kumimoji="0" lang="ru-RU" sz="1900" b="0" i="0" u="none" strike="noStrike" cap="none" normalizeH="0" baseline="0" dirty="0" smtClean="0">
                <a:ln>
                  <a:noFill/>
                </a:ln>
                <a:solidFill>
                  <a:srgbClr val="000000"/>
                </a:solidFill>
                <a:effectLst/>
                <a:latin typeface="Times New Roman" pitchFamily="18" charset="0"/>
                <a:cs typeface="Times New Roman" pitchFamily="18" charset="0"/>
              </a:rPr>
              <a:t>,</a:t>
            </a:r>
            <a:r>
              <a:rPr kumimoji="0" lang="ru-RU" sz="1200" b="0" i="0" u="none" strike="noStrike" cap="none" normalizeH="0" baseline="0" dirty="0" smtClean="0">
                <a:ln>
                  <a:noFill/>
                </a:ln>
                <a:solidFill>
                  <a:srgbClr val="000000"/>
                </a:solidFill>
                <a:effectLst/>
                <a:latin typeface="Times New Roman" pitchFamily="18" charset="0"/>
                <a:cs typeface="Times New Roman" pitchFamily="18" charset="0"/>
              </a:rPr>
              <a:t> вероятность купить качественную тарелку равна 0,9п :0,92п=0,978  Ответ: 0,978.</a:t>
            </a:r>
            <a:r>
              <a:rPr kumimoji="0" lang="ru-RU" sz="800" b="0" i="0" u="none" strike="noStrike" cap="none" normalizeH="0" baseline="0" dirty="0" smtClean="0">
                <a:ln>
                  <a:noFill/>
                </a:ln>
                <a:solidFill>
                  <a:schemeClr val="tx1"/>
                </a:solidFill>
                <a:effectLst/>
                <a:latin typeface="Arial" pitchFamily="34" charset="0"/>
                <a:cs typeface="Arial" pitchFamily="34" charset="0"/>
              </a:rPr>
              <a:t> </a:t>
            </a:r>
            <a:endParaRPr kumimoji="0" lang="ru-RU" sz="1000" b="0" i="0" u="none" strike="noStrike" cap="none" normalizeH="0" baseline="0" dirty="0" smtClean="0">
              <a:ln>
                <a:noFill/>
              </a:ln>
              <a:solidFill>
                <a:srgbClr val="000000"/>
              </a:solidFill>
              <a:effectLst/>
              <a:latin typeface="Arial" pitchFamily="34" charset="0"/>
              <a:cs typeface="Arial" pitchFamily="34" charset="0"/>
            </a:endParaRPr>
          </a:p>
        </p:txBody>
      </p:sp>
      <p:sp>
        <p:nvSpPr>
          <p:cNvPr id="45058" name="AutoShape 2" descr="7b8b965ad4bca0e41ab51de7b31363a1"/>
          <p:cNvSpPr>
            <a:spLocks noChangeAspect="1" noChangeArrowheads="1"/>
          </p:cNvSpPr>
          <p:nvPr/>
        </p:nvSpPr>
        <p:spPr bwMode="auto">
          <a:xfrm>
            <a:off x="47117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45059" name="AutoShape 3" descr="d374d76f71ef8de773e47c46cd6691d2"/>
          <p:cNvSpPr>
            <a:spLocks noChangeAspect="1" noChangeArrowheads="1"/>
          </p:cNvSpPr>
          <p:nvPr/>
        </p:nvSpPr>
        <p:spPr bwMode="auto">
          <a:xfrm>
            <a:off x="1125855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45060" name="AutoShape 4" descr="c6b459c98001ed7df63ffe97c030536f"/>
          <p:cNvSpPr>
            <a:spLocks noChangeAspect="1" noChangeArrowheads="1"/>
          </p:cNvSpPr>
          <p:nvPr/>
        </p:nvSpPr>
        <p:spPr bwMode="auto">
          <a:xfrm>
            <a:off x="1408588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620688"/>
            <a:ext cx="3312368" cy="584775"/>
          </a:xfrm>
          <a:prstGeom prst="rect">
            <a:avLst/>
          </a:prstGeom>
          <a:noFill/>
        </p:spPr>
        <p:txBody>
          <a:bodyPr wrap="square" rtlCol="0">
            <a:spAutoFit/>
          </a:bodyPr>
          <a:lstStyle/>
          <a:p>
            <a:r>
              <a:rPr lang="ru-RU" sz="3200" b="1" dirty="0" smtClean="0"/>
              <a:t>Задача № 21</a:t>
            </a:r>
            <a:endParaRPr lang="ru-RU" sz="3200" b="1" dirty="0"/>
          </a:p>
        </p:txBody>
      </p:sp>
      <p:sp>
        <p:nvSpPr>
          <p:cNvPr id="3" name="TextBox 2"/>
          <p:cNvSpPr txBox="1"/>
          <p:nvPr/>
        </p:nvSpPr>
        <p:spPr>
          <a:xfrm>
            <a:off x="539552" y="1484784"/>
            <a:ext cx="7848872" cy="4524315"/>
          </a:xfrm>
          <a:prstGeom prst="rect">
            <a:avLst/>
          </a:prstGeom>
          <a:noFill/>
        </p:spPr>
        <p:txBody>
          <a:bodyPr wrap="square" rtlCol="0">
            <a:spAutoFit/>
          </a:bodyPr>
          <a:lstStyle/>
          <a:p>
            <a:r>
              <a:rPr lang="ru-RU" sz="3200" dirty="0" smtClean="0"/>
              <a:t>На фабрике керамической посуды 10% произведённых тарелок имеют дефект. При контроле качества продукции выявляется 80% дефектных тарелок. Остальные тарелки поступают в продажу. Найдите вероятность того, что случайно выбранная при покупке тарелка не имеет дефектов. Ответ округлите до сотых. </a:t>
            </a:r>
            <a:endParaRPr lang="ru-RU" dirty="0"/>
          </a:p>
        </p:txBody>
      </p:sp>
      <p:sp>
        <p:nvSpPr>
          <p:cNvPr id="4" name="TextBox 3"/>
          <p:cNvSpPr txBox="1"/>
          <p:nvPr/>
        </p:nvSpPr>
        <p:spPr>
          <a:xfrm>
            <a:off x="6588224" y="5733256"/>
            <a:ext cx="1512168" cy="646331"/>
          </a:xfrm>
          <a:prstGeom prst="rect">
            <a:avLst/>
          </a:prstGeom>
          <a:noFill/>
        </p:spPr>
        <p:txBody>
          <a:bodyPr wrap="square" rtlCol="0">
            <a:spAutoFit/>
          </a:bodyPr>
          <a:lstStyle/>
          <a:p>
            <a:r>
              <a:rPr lang="ru-RU" sz="3600" dirty="0" smtClean="0"/>
              <a:t>0,978</a:t>
            </a:r>
            <a:endParaRPr lang="ru-RU"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908720"/>
            <a:ext cx="3096344" cy="584775"/>
          </a:xfrm>
          <a:prstGeom prst="rect">
            <a:avLst/>
          </a:prstGeom>
          <a:noFill/>
        </p:spPr>
        <p:txBody>
          <a:bodyPr wrap="square" rtlCol="0">
            <a:spAutoFit/>
          </a:bodyPr>
          <a:lstStyle/>
          <a:p>
            <a:r>
              <a:rPr lang="ru-RU" sz="3200" b="1" dirty="0" smtClean="0"/>
              <a:t>Задача № 22</a:t>
            </a:r>
            <a:endParaRPr lang="ru-RU" sz="3200" b="1" dirty="0"/>
          </a:p>
        </p:txBody>
      </p:sp>
      <p:sp>
        <p:nvSpPr>
          <p:cNvPr id="3" name="TextBox 2"/>
          <p:cNvSpPr txBox="1"/>
          <p:nvPr/>
        </p:nvSpPr>
        <p:spPr>
          <a:xfrm>
            <a:off x="683568" y="1844824"/>
            <a:ext cx="8136904" cy="2554545"/>
          </a:xfrm>
          <a:prstGeom prst="rect">
            <a:avLst/>
          </a:prstGeom>
          <a:noFill/>
        </p:spPr>
        <p:txBody>
          <a:bodyPr wrap="square" rtlCol="0">
            <a:spAutoFit/>
          </a:bodyPr>
          <a:lstStyle/>
          <a:p>
            <a:r>
              <a:rPr lang="ru-RU" sz="3200" dirty="0" smtClean="0"/>
              <a:t>Клиент получает в банке кредитную карту. Четыре последних цифры карты случайные. Какова вероятность того, что четыре последние цифры идут в порядке возрастания, например 0123 или 4567?</a:t>
            </a:r>
            <a:endParaRPr lang="ru-RU" sz="3200" dirty="0"/>
          </a:p>
        </p:txBody>
      </p:sp>
      <p:sp>
        <p:nvSpPr>
          <p:cNvPr id="4" name="TextBox 3"/>
          <p:cNvSpPr txBox="1"/>
          <p:nvPr/>
        </p:nvSpPr>
        <p:spPr>
          <a:xfrm>
            <a:off x="5220072" y="5013176"/>
            <a:ext cx="1584176" cy="584775"/>
          </a:xfrm>
          <a:prstGeom prst="rect">
            <a:avLst/>
          </a:prstGeom>
          <a:noFill/>
        </p:spPr>
        <p:txBody>
          <a:bodyPr wrap="square" rtlCol="0">
            <a:spAutoFit/>
          </a:bodyPr>
          <a:lstStyle/>
          <a:p>
            <a:r>
              <a:rPr lang="ru-RU" sz="3200" dirty="0" smtClean="0"/>
              <a:t>0,0007</a:t>
            </a:r>
            <a:endParaRPr lang="ru-RU" sz="3200" dirty="0"/>
          </a:p>
        </p:txBody>
      </p:sp>
    </p:spTree>
    <p:extLst>
      <p:ext uri="{BB962C8B-B14F-4D97-AF65-F5344CB8AC3E}">
        <p14:creationId xmlns:p14="http://schemas.microsoft.com/office/powerpoint/2010/main" val="762386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268760"/>
            <a:ext cx="7632848" cy="1569660"/>
          </a:xfrm>
          <a:prstGeom prst="rect">
            <a:avLst/>
          </a:prstGeom>
          <a:noFill/>
        </p:spPr>
        <p:txBody>
          <a:bodyPr wrap="square" rtlCol="0">
            <a:spAutoFit/>
          </a:bodyPr>
          <a:lstStyle/>
          <a:p>
            <a:r>
              <a:rPr lang="ru-RU" sz="3200" dirty="0" smtClean="0"/>
              <a:t>Источники:</a:t>
            </a:r>
          </a:p>
          <a:p>
            <a:r>
              <a:rPr lang="ru-RU" sz="3200" dirty="0" smtClean="0"/>
              <a:t>ФИПИ, Банк заданий для подготовки к ЕГЭ по математике</a:t>
            </a:r>
            <a:endParaRPr lang="ru-RU" sz="3200" dirty="0"/>
          </a:p>
        </p:txBody>
      </p:sp>
    </p:spTree>
    <p:extLst>
      <p:ext uri="{BB962C8B-B14F-4D97-AF65-F5344CB8AC3E}">
        <p14:creationId xmlns:p14="http://schemas.microsoft.com/office/powerpoint/2010/main" val="1373775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548680"/>
            <a:ext cx="8568952" cy="4801314"/>
          </a:xfrm>
          <a:prstGeom prst="rect">
            <a:avLst/>
          </a:prstGeom>
          <a:noFill/>
        </p:spPr>
        <p:txBody>
          <a:bodyPr wrap="square" rtlCol="0">
            <a:spAutoFit/>
          </a:bodyPr>
          <a:lstStyle/>
          <a:p>
            <a:endParaRPr lang="ru-RU" sz="3600" b="1" i="1" dirty="0" smtClean="0">
              <a:latin typeface="Times New Roman" pitchFamily="18" charset="0"/>
              <a:cs typeface="Times New Roman" pitchFamily="18" charset="0"/>
            </a:endParaRPr>
          </a:p>
          <a:p>
            <a:endParaRPr lang="ru-RU" sz="3600" b="1" i="1" dirty="0" smtClean="0">
              <a:latin typeface="Times New Roman" pitchFamily="18" charset="0"/>
              <a:cs typeface="Times New Roman" pitchFamily="18" charset="0"/>
            </a:endParaRPr>
          </a:p>
          <a:p>
            <a:r>
              <a:rPr lang="ru-RU" sz="3600" b="1" i="1" dirty="0" smtClean="0">
                <a:latin typeface="Times New Roman" pitchFamily="18" charset="0"/>
                <a:cs typeface="Times New Roman" pitchFamily="18" charset="0"/>
              </a:rPr>
              <a:t>Правило сложения вероятностей:</a:t>
            </a:r>
            <a:r>
              <a:rPr lang="ru-RU" sz="3600" i="1" dirty="0" smtClean="0">
                <a:latin typeface="Times New Roman" pitchFamily="18" charset="0"/>
                <a:cs typeface="Times New Roman" pitchFamily="18" charset="0"/>
              </a:rPr>
              <a:t> </a:t>
            </a:r>
          </a:p>
          <a:p>
            <a:r>
              <a:rPr lang="ru-RU" sz="3600" i="1" dirty="0" smtClean="0">
                <a:latin typeface="Times New Roman" pitchFamily="18" charset="0"/>
                <a:cs typeface="Times New Roman" pitchFamily="18" charset="0"/>
              </a:rPr>
              <a:t>если A и В </a:t>
            </a:r>
            <a:r>
              <a:rPr lang="ru-RU" sz="3600" i="1" u="sng" dirty="0" smtClean="0">
                <a:latin typeface="Times New Roman" pitchFamily="18" charset="0"/>
                <a:cs typeface="Times New Roman" pitchFamily="18" charset="0"/>
              </a:rPr>
              <a:t>несовместимые события</a:t>
            </a:r>
            <a:r>
              <a:rPr lang="ru-RU" sz="3600" i="1" dirty="0" smtClean="0">
                <a:latin typeface="Times New Roman" pitchFamily="18" charset="0"/>
                <a:cs typeface="Times New Roman" pitchFamily="18" charset="0"/>
              </a:rPr>
              <a:t>, то вероятность того, что наступит хотя бы одно из двух событий </a:t>
            </a:r>
            <a:r>
              <a:rPr lang="ru-RU" sz="3600" b="1" i="1" dirty="0" smtClean="0">
                <a:latin typeface="Times New Roman" pitchFamily="18" charset="0"/>
                <a:cs typeface="Times New Roman" pitchFamily="18" charset="0"/>
              </a:rPr>
              <a:t>А или В</a:t>
            </a:r>
            <a:r>
              <a:rPr lang="ru-RU" sz="3600" i="1" dirty="0" smtClean="0">
                <a:latin typeface="Times New Roman" pitchFamily="18" charset="0"/>
                <a:cs typeface="Times New Roman" pitchFamily="18" charset="0"/>
              </a:rPr>
              <a:t>, равна сумме их вероятностей.</a:t>
            </a:r>
            <a:endParaRPr lang="ru-RU" sz="3600" dirty="0" smtClean="0">
              <a:latin typeface="Times New Roman" pitchFamily="18" charset="0"/>
              <a:cs typeface="Times New Roman" pitchFamily="18" charset="0"/>
            </a:endParaRPr>
          </a:p>
          <a:p>
            <a:r>
              <a:rPr lang="ru-RU" sz="3600" dirty="0" smtClean="0">
                <a:latin typeface="Times New Roman" pitchFamily="18" charset="0"/>
                <a:cs typeface="Times New Roman" pitchFamily="18" charset="0"/>
              </a:rPr>
              <a:t>		</a:t>
            </a:r>
            <a:r>
              <a:rPr lang="ru-RU" sz="3600" b="1" dirty="0" smtClean="0">
                <a:latin typeface="Times New Roman" pitchFamily="18" charset="0"/>
                <a:cs typeface="Times New Roman" pitchFamily="18" charset="0"/>
              </a:rPr>
              <a:t>P(A + B) = P(A) + P(B)</a:t>
            </a: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764704"/>
            <a:ext cx="7704856" cy="4801314"/>
          </a:xfrm>
          <a:prstGeom prst="rect">
            <a:avLst/>
          </a:prstGeom>
          <a:noFill/>
        </p:spPr>
        <p:txBody>
          <a:bodyPr wrap="square" rtlCol="0">
            <a:spAutoFit/>
          </a:bodyPr>
          <a:lstStyle/>
          <a:p>
            <a:r>
              <a:rPr lang="ru-RU" sz="3600" b="1" i="1" dirty="0" smtClean="0">
                <a:latin typeface="Times New Roman" pitchFamily="18" charset="0"/>
                <a:cs typeface="Times New Roman" pitchFamily="18" charset="0"/>
              </a:rPr>
              <a:t>Правило умножения вероятностей:</a:t>
            </a:r>
            <a:r>
              <a:rPr lang="ru-RU" sz="3600" i="1" dirty="0" smtClean="0">
                <a:latin typeface="Times New Roman" pitchFamily="18" charset="0"/>
                <a:cs typeface="Times New Roman" pitchFamily="18" charset="0"/>
              </a:rPr>
              <a:t> </a:t>
            </a:r>
          </a:p>
          <a:p>
            <a:endParaRPr lang="ru-RU" sz="3600" i="1" dirty="0" smtClean="0">
              <a:latin typeface="Times New Roman" pitchFamily="18" charset="0"/>
              <a:cs typeface="Times New Roman" pitchFamily="18" charset="0"/>
            </a:endParaRPr>
          </a:p>
          <a:p>
            <a:r>
              <a:rPr lang="ru-RU" sz="3600" i="1" dirty="0" smtClean="0">
                <a:latin typeface="Times New Roman" pitchFamily="18" charset="0"/>
                <a:cs typeface="Times New Roman" pitchFamily="18" charset="0"/>
              </a:rPr>
              <a:t>если A и В </a:t>
            </a:r>
            <a:r>
              <a:rPr lang="ru-RU" sz="3600" i="1" u="sng" dirty="0" smtClean="0">
                <a:latin typeface="Times New Roman" pitchFamily="18" charset="0"/>
                <a:cs typeface="Times New Roman" pitchFamily="18" charset="0"/>
              </a:rPr>
              <a:t>независимые события</a:t>
            </a:r>
            <a:r>
              <a:rPr lang="ru-RU" sz="3600" i="1" dirty="0" smtClean="0">
                <a:latin typeface="Times New Roman" pitchFamily="18" charset="0"/>
                <a:cs typeface="Times New Roman" pitchFamily="18" charset="0"/>
              </a:rPr>
              <a:t>, то вероятность одновременного наступления обоих событий </a:t>
            </a:r>
            <a:r>
              <a:rPr lang="ru-RU" sz="3600" b="1" i="1" dirty="0" smtClean="0">
                <a:latin typeface="Times New Roman" pitchFamily="18" charset="0"/>
                <a:cs typeface="Times New Roman" pitchFamily="18" charset="0"/>
              </a:rPr>
              <a:t>А и В</a:t>
            </a:r>
            <a:r>
              <a:rPr lang="ru-RU" sz="3600" i="1" dirty="0" smtClean="0">
                <a:latin typeface="Times New Roman" pitchFamily="18" charset="0"/>
                <a:cs typeface="Times New Roman" pitchFamily="18" charset="0"/>
              </a:rPr>
              <a:t>, равна произведению их вероятностей</a:t>
            </a:r>
          </a:p>
          <a:p>
            <a:endParaRPr lang="ru-RU" sz="3600" dirty="0" smtClean="0">
              <a:latin typeface="Times New Roman" pitchFamily="18" charset="0"/>
              <a:cs typeface="Times New Roman" pitchFamily="18" charset="0"/>
            </a:endParaRPr>
          </a:p>
          <a:p>
            <a:r>
              <a:rPr lang="ru-RU" sz="3600" dirty="0" smtClean="0">
                <a:latin typeface="Times New Roman" pitchFamily="18" charset="0"/>
                <a:cs typeface="Times New Roman" pitchFamily="18" charset="0"/>
              </a:rPr>
              <a:t>		</a:t>
            </a:r>
            <a:r>
              <a:rPr lang="ru-RU" sz="3600" b="1" dirty="0" smtClean="0">
                <a:latin typeface="Times New Roman" pitchFamily="18" charset="0"/>
                <a:cs typeface="Times New Roman" pitchFamily="18" charset="0"/>
              </a:rPr>
              <a:t>P(A·B) = P(A) · P(B)</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692696"/>
            <a:ext cx="7776864" cy="4801314"/>
          </a:xfrm>
          <a:prstGeom prst="rect">
            <a:avLst/>
          </a:prstGeom>
          <a:noFill/>
        </p:spPr>
        <p:txBody>
          <a:bodyPr wrap="square" rtlCol="0">
            <a:spAutoFit/>
          </a:bodyPr>
          <a:lstStyle/>
          <a:p>
            <a:r>
              <a:rPr lang="ru-RU" sz="3600" b="1" i="1" dirty="0" smtClean="0">
                <a:latin typeface="Times New Roman" pitchFamily="18" charset="0"/>
                <a:cs typeface="Times New Roman" pitchFamily="18" charset="0"/>
              </a:rPr>
              <a:t>Правило сложения вероятностей для совместимых событий</a:t>
            </a:r>
            <a:r>
              <a:rPr lang="ru-RU" sz="3600" i="1" dirty="0" smtClean="0">
                <a:latin typeface="Times New Roman" pitchFamily="18" charset="0"/>
                <a:cs typeface="Times New Roman" pitchFamily="18" charset="0"/>
              </a:rPr>
              <a:t>: </a:t>
            </a:r>
          </a:p>
          <a:p>
            <a:r>
              <a:rPr lang="ru-RU" sz="3600" i="1" dirty="0" smtClean="0">
                <a:latin typeface="Times New Roman" pitchFamily="18" charset="0"/>
                <a:cs typeface="Times New Roman" pitchFamily="18" charset="0"/>
              </a:rPr>
              <a:t>вероятность суммы двух совместимых событий равна сумме их вероятностей за вычетом вероятности их произведения.</a:t>
            </a:r>
          </a:p>
          <a:p>
            <a:endParaRPr lang="ru-RU" sz="3600" dirty="0" smtClean="0">
              <a:latin typeface="Times New Roman" pitchFamily="18" charset="0"/>
              <a:cs typeface="Times New Roman" pitchFamily="18" charset="0"/>
            </a:endParaRPr>
          </a:p>
          <a:p>
            <a:r>
              <a:rPr lang="ru-RU" sz="3600" b="1" dirty="0" smtClean="0">
                <a:latin typeface="Times New Roman" pitchFamily="18" charset="0"/>
                <a:cs typeface="Times New Roman" pitchFamily="18" charset="0"/>
              </a:rPr>
              <a:t> </a:t>
            </a:r>
            <a:r>
              <a:rPr lang="en-US" sz="3600" b="1" dirty="0" smtClean="0">
                <a:latin typeface="Times New Roman" pitchFamily="18" charset="0"/>
                <a:cs typeface="Times New Roman" pitchFamily="18" charset="0"/>
              </a:rPr>
              <a:t>P(A + B) = P(A) + P(B) − P(A·B)</a:t>
            </a:r>
            <a:endParaRPr lang="ru-RU" sz="3600" b="1"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620688"/>
            <a:ext cx="8964488" cy="4585871"/>
          </a:xfrm>
          <a:prstGeom prst="rect">
            <a:avLst/>
          </a:prstGeom>
          <a:noFill/>
        </p:spPr>
        <p:txBody>
          <a:bodyPr wrap="square" rtlCol="0">
            <a:spAutoFit/>
          </a:bodyPr>
          <a:lstStyle/>
          <a:p>
            <a:r>
              <a:rPr lang="ru-RU" sz="3200" b="1" dirty="0" smtClean="0"/>
              <a:t>Задача № 1</a:t>
            </a:r>
          </a:p>
          <a:p>
            <a:endParaRPr lang="ru-RU" dirty="0" smtClean="0"/>
          </a:p>
          <a:p>
            <a:pPr algn="just"/>
            <a:r>
              <a:rPr lang="ru-RU" sz="3200" dirty="0" smtClean="0"/>
              <a:t>В  лыжной  гонке  участвует  50  </a:t>
            </a:r>
            <a:r>
              <a:rPr lang="ru-RU" sz="3200" dirty="0" err="1" smtClean="0"/>
              <a:t>школьников.Перед</a:t>
            </a:r>
            <a:r>
              <a:rPr lang="ru-RU" sz="3200" dirty="0" smtClean="0"/>
              <a:t>  началом  соревнований  проводится </a:t>
            </a:r>
          </a:p>
          <a:p>
            <a:pPr algn="just"/>
            <a:r>
              <a:rPr lang="ru-RU" sz="3200" dirty="0" smtClean="0"/>
              <a:t>жеребьевка,  где  каждый  участник  </a:t>
            </a:r>
          </a:p>
          <a:p>
            <a:pPr algn="just"/>
            <a:r>
              <a:rPr lang="ru-RU" sz="3200" dirty="0" smtClean="0"/>
              <a:t>получает  стартовый  номер от  1  до  50.  </a:t>
            </a:r>
          </a:p>
          <a:p>
            <a:pPr algn="just"/>
            <a:r>
              <a:rPr lang="ru-RU" sz="3200" dirty="0" smtClean="0"/>
              <a:t>Какова  вероятность,  что  Петя  Иванов,  </a:t>
            </a:r>
          </a:p>
          <a:p>
            <a:pPr algn="just"/>
            <a:r>
              <a:rPr lang="ru-RU" sz="3200" dirty="0" smtClean="0"/>
              <a:t>стартующий  в  этой  гонке,  получит  номер,  </a:t>
            </a:r>
          </a:p>
          <a:p>
            <a:pPr algn="just"/>
            <a:r>
              <a:rPr lang="ru-RU" sz="3200" dirty="0" smtClean="0"/>
              <a:t>содержащий в своей записи цифру 4?</a:t>
            </a:r>
          </a:p>
          <a:p>
            <a:endParaRPr lang="ru-RU" dirty="0"/>
          </a:p>
        </p:txBody>
      </p:sp>
      <p:sp>
        <p:nvSpPr>
          <p:cNvPr id="3" name="TextBox 2"/>
          <p:cNvSpPr txBox="1"/>
          <p:nvPr/>
        </p:nvSpPr>
        <p:spPr>
          <a:xfrm>
            <a:off x="7020272" y="5517232"/>
            <a:ext cx="1296144" cy="707886"/>
          </a:xfrm>
          <a:prstGeom prst="rect">
            <a:avLst/>
          </a:prstGeom>
          <a:noFill/>
        </p:spPr>
        <p:txBody>
          <a:bodyPr wrap="square" rtlCol="0">
            <a:spAutoFit/>
          </a:bodyPr>
          <a:lstStyle/>
          <a:p>
            <a:r>
              <a:rPr lang="ru-RU" sz="4000" dirty="0" smtClean="0"/>
              <a:t>0,28</a:t>
            </a:r>
            <a:endParaRPr lang="ru-RU"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548680"/>
            <a:ext cx="2736304" cy="584775"/>
          </a:xfrm>
          <a:prstGeom prst="rect">
            <a:avLst/>
          </a:prstGeom>
          <a:noFill/>
        </p:spPr>
        <p:txBody>
          <a:bodyPr wrap="square" rtlCol="0">
            <a:spAutoFit/>
          </a:bodyPr>
          <a:lstStyle/>
          <a:p>
            <a:r>
              <a:rPr lang="ru-RU" sz="3200" b="1" dirty="0" smtClean="0"/>
              <a:t>Задача № 2</a:t>
            </a:r>
            <a:endParaRPr lang="ru-RU" sz="3200" b="1" dirty="0"/>
          </a:p>
        </p:txBody>
      </p:sp>
      <p:sp>
        <p:nvSpPr>
          <p:cNvPr id="5" name="TextBox 4"/>
          <p:cNvSpPr txBox="1"/>
          <p:nvPr/>
        </p:nvSpPr>
        <p:spPr>
          <a:xfrm>
            <a:off x="899592" y="1340768"/>
            <a:ext cx="7488832" cy="2339102"/>
          </a:xfrm>
          <a:prstGeom prst="rect">
            <a:avLst/>
          </a:prstGeom>
          <a:noFill/>
        </p:spPr>
        <p:txBody>
          <a:bodyPr wrap="square" rtlCol="0">
            <a:spAutoFit/>
          </a:bodyPr>
          <a:lstStyle/>
          <a:p>
            <a:r>
              <a:rPr lang="ru-RU" sz="3200" dirty="0" smtClean="0"/>
              <a:t>В случайном эксперименте симметричную монету бросают трижды. Найдите вероятность того, что решка выпадет все три раза.</a:t>
            </a:r>
          </a:p>
          <a:p>
            <a:endParaRPr lang="ru-RU" dirty="0"/>
          </a:p>
        </p:txBody>
      </p:sp>
      <p:sp>
        <p:nvSpPr>
          <p:cNvPr id="6" name="TextBox 5"/>
          <p:cNvSpPr txBox="1"/>
          <p:nvPr/>
        </p:nvSpPr>
        <p:spPr>
          <a:xfrm>
            <a:off x="4860032" y="4869160"/>
            <a:ext cx="1584176" cy="646331"/>
          </a:xfrm>
          <a:prstGeom prst="rect">
            <a:avLst/>
          </a:prstGeom>
          <a:noFill/>
        </p:spPr>
        <p:txBody>
          <a:bodyPr wrap="square" rtlCol="0">
            <a:spAutoFit/>
          </a:bodyPr>
          <a:lstStyle/>
          <a:p>
            <a:r>
              <a:rPr lang="ru-RU" sz="3600" dirty="0" smtClean="0"/>
              <a:t>0,125</a:t>
            </a:r>
            <a:endParaRPr lang="ru-RU"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548680"/>
            <a:ext cx="2952328" cy="584775"/>
          </a:xfrm>
          <a:prstGeom prst="rect">
            <a:avLst/>
          </a:prstGeom>
          <a:noFill/>
        </p:spPr>
        <p:txBody>
          <a:bodyPr wrap="square" rtlCol="0">
            <a:spAutoFit/>
          </a:bodyPr>
          <a:lstStyle/>
          <a:p>
            <a:r>
              <a:rPr lang="ru-RU" sz="3200" b="1" dirty="0" smtClean="0"/>
              <a:t>Задача №3</a:t>
            </a:r>
            <a:endParaRPr lang="ru-RU" sz="3200" b="1" dirty="0"/>
          </a:p>
        </p:txBody>
      </p:sp>
      <p:sp>
        <p:nvSpPr>
          <p:cNvPr id="3" name="TextBox 2"/>
          <p:cNvSpPr txBox="1"/>
          <p:nvPr/>
        </p:nvSpPr>
        <p:spPr>
          <a:xfrm>
            <a:off x="899592" y="1844824"/>
            <a:ext cx="7560840" cy="3046988"/>
          </a:xfrm>
          <a:prstGeom prst="rect">
            <a:avLst/>
          </a:prstGeom>
          <a:noFill/>
        </p:spPr>
        <p:txBody>
          <a:bodyPr wrap="square" rtlCol="0">
            <a:spAutoFit/>
          </a:bodyPr>
          <a:lstStyle/>
          <a:p>
            <a:r>
              <a:rPr lang="ru-RU" sz="3200" dirty="0" smtClean="0"/>
              <a:t>Механические часы с двенадцатичасовым циферблатом в какой-то момент сломались и перестали идти. Найдите вероятность того, что часовая стрелка остановилась, достигнув отметки 7, но не дойдя до отметки 1.</a:t>
            </a:r>
            <a:endParaRPr lang="ru-RU" sz="3200" dirty="0"/>
          </a:p>
        </p:txBody>
      </p:sp>
      <p:sp>
        <p:nvSpPr>
          <p:cNvPr id="4" name="TextBox 3"/>
          <p:cNvSpPr txBox="1"/>
          <p:nvPr/>
        </p:nvSpPr>
        <p:spPr>
          <a:xfrm>
            <a:off x="5364088" y="5589240"/>
            <a:ext cx="1512168" cy="646331"/>
          </a:xfrm>
          <a:prstGeom prst="rect">
            <a:avLst/>
          </a:prstGeom>
          <a:noFill/>
        </p:spPr>
        <p:txBody>
          <a:bodyPr wrap="square" rtlCol="0">
            <a:spAutoFit/>
          </a:bodyPr>
          <a:lstStyle/>
          <a:p>
            <a:r>
              <a:rPr lang="ru-RU" sz="3600" dirty="0" smtClean="0"/>
              <a:t>0,5</a:t>
            </a:r>
            <a:endParaRPr lang="ru-RU"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476672"/>
            <a:ext cx="2592288" cy="584775"/>
          </a:xfrm>
          <a:prstGeom prst="rect">
            <a:avLst/>
          </a:prstGeom>
          <a:noFill/>
        </p:spPr>
        <p:txBody>
          <a:bodyPr wrap="square" rtlCol="0">
            <a:spAutoFit/>
          </a:bodyPr>
          <a:lstStyle/>
          <a:p>
            <a:r>
              <a:rPr lang="ru-RU" sz="3200" b="1" dirty="0" smtClean="0">
                <a:latin typeface="Times New Roman" pitchFamily="18" charset="0"/>
                <a:cs typeface="Times New Roman" pitchFamily="18" charset="0"/>
              </a:rPr>
              <a:t>Задача № 4</a:t>
            </a:r>
            <a:endParaRPr lang="ru-RU" sz="3200" b="1" dirty="0">
              <a:latin typeface="Times New Roman" pitchFamily="18" charset="0"/>
              <a:cs typeface="Times New Roman" pitchFamily="18" charset="0"/>
            </a:endParaRPr>
          </a:p>
        </p:txBody>
      </p:sp>
      <p:sp>
        <p:nvSpPr>
          <p:cNvPr id="3" name="TextBox 2"/>
          <p:cNvSpPr txBox="1"/>
          <p:nvPr/>
        </p:nvSpPr>
        <p:spPr>
          <a:xfrm>
            <a:off x="827584" y="1844824"/>
            <a:ext cx="7776864" cy="2062103"/>
          </a:xfrm>
          <a:prstGeom prst="rect">
            <a:avLst/>
          </a:prstGeom>
          <a:noFill/>
        </p:spPr>
        <p:txBody>
          <a:bodyPr wrap="square" rtlCol="0">
            <a:spAutoFit/>
          </a:bodyPr>
          <a:lstStyle/>
          <a:p>
            <a:r>
              <a:rPr lang="ru-RU" sz="3200" dirty="0" smtClean="0"/>
              <a:t>В случайном эксперименте бросают две игральные кости. Найдите вероятность того, что сумма выпавших очков равна 7. Результат округлите до тысячных.</a:t>
            </a:r>
            <a:endParaRPr lang="ru-RU" sz="3200" dirty="0"/>
          </a:p>
        </p:txBody>
      </p:sp>
      <p:sp>
        <p:nvSpPr>
          <p:cNvPr id="4" name="TextBox 3"/>
          <p:cNvSpPr txBox="1"/>
          <p:nvPr/>
        </p:nvSpPr>
        <p:spPr>
          <a:xfrm>
            <a:off x="6012160" y="5301208"/>
            <a:ext cx="1944216" cy="646331"/>
          </a:xfrm>
          <a:prstGeom prst="rect">
            <a:avLst/>
          </a:prstGeom>
          <a:noFill/>
        </p:spPr>
        <p:txBody>
          <a:bodyPr wrap="square" rtlCol="0">
            <a:spAutoFit/>
          </a:bodyPr>
          <a:lstStyle/>
          <a:p>
            <a:r>
              <a:rPr lang="ru-RU" sz="3600" dirty="0" smtClean="0"/>
              <a:t>0,167</a:t>
            </a:r>
            <a:endParaRPr lang="ru-RU"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203</TotalTime>
  <Words>1538</Words>
  <Application>Microsoft Office PowerPoint</Application>
  <PresentationFormat>Экран (4:3)</PresentationFormat>
  <Paragraphs>103</Paragraphs>
  <Slides>28</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28</vt:i4>
      </vt:variant>
    </vt:vector>
  </HeadingPairs>
  <TitlesOfParts>
    <vt:vector size="35" baseType="lpstr">
      <vt:lpstr>Arial</vt:lpstr>
      <vt:lpstr>Calibri</vt:lpstr>
      <vt:lpstr>Georgia</vt:lpstr>
      <vt:lpstr>Times New Roman</vt:lpstr>
      <vt:lpstr>Trebuchet MS</vt:lpstr>
      <vt:lpstr>Wingdings 2</vt:lpstr>
      <vt:lpstr>Городская</vt:lpstr>
      <vt:lpstr>ЗАДАЧИ ПО ТЕОРИИ ВЕРОЯТНОСТЕЙ</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ЗАДАЧИ ПО ТЕОРИИ ВЕРОЯТНОСТЕЙ</dc:title>
  <dc:creator>Home</dc:creator>
  <cp:lastModifiedBy>Шипунова Людмила Григорьевна</cp:lastModifiedBy>
  <cp:revision>30</cp:revision>
  <dcterms:created xsi:type="dcterms:W3CDTF">2016-04-01T19:41:20Z</dcterms:created>
  <dcterms:modified xsi:type="dcterms:W3CDTF">2021-04-04T07:09:51Z</dcterms:modified>
</cp:coreProperties>
</file>