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1" r:id="rId3"/>
    <p:sldId id="259" r:id="rId4"/>
    <p:sldId id="261" r:id="rId5"/>
    <p:sldId id="263" r:id="rId6"/>
    <p:sldId id="287" r:id="rId7"/>
    <p:sldId id="264" r:id="rId8"/>
    <p:sldId id="262" r:id="rId9"/>
    <p:sldId id="265" r:id="rId10"/>
    <p:sldId id="266" r:id="rId11"/>
    <p:sldId id="283" r:id="rId12"/>
    <p:sldId id="269" r:id="rId13"/>
    <p:sldId id="271" r:id="rId14"/>
    <p:sldId id="273" r:id="rId15"/>
    <p:sldId id="284" r:id="rId16"/>
    <p:sldId id="272" r:id="rId17"/>
    <p:sldId id="275" r:id="rId18"/>
    <p:sldId id="276" r:id="rId19"/>
    <p:sldId id="277" r:id="rId20"/>
    <p:sldId id="281" r:id="rId21"/>
    <p:sldId id="280" r:id="rId22"/>
    <p:sldId id="279" r:id="rId23"/>
    <p:sldId id="285" r:id="rId24"/>
    <p:sldId id="286" r:id="rId25"/>
    <p:sldId id="278" r:id="rId26"/>
    <p:sldId id="288" r:id="rId27"/>
    <p:sldId id="289" r:id="rId28"/>
    <p:sldId id="29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72" d="100"/>
          <a:sy n="72" d="100"/>
        </p:scale>
        <p:origin x="-123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0C9FD-841B-4DE0-B014-340EFAF734B1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BDBC9-CB17-4016-852C-FB283DBD6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555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DBC9-CB17-4016-852C-FB283DBD629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567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DBC9-CB17-4016-852C-FB283DBD629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567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Прозвенел уже звонок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Начинается урок.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Мы сегодня не одни,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Гости на урок  пришли.</a:t>
            </a:r>
            <a:r>
              <a:rPr lang="ru-RU" b="1" dirty="0">
                <a:latin typeface="Calibri" pitchFamily="34" charset="0"/>
              </a:rPr>
              <a:t/>
            </a:r>
            <a:br>
              <a:rPr lang="ru-RU" b="1" dirty="0"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latin typeface="Calibri" pitchFamily="34" charset="0"/>
            </a:endParaRPr>
          </a:p>
          <a:p>
            <a:pPr marL="0" indent="0">
              <a:buNone/>
            </a:pPr>
            <a:endParaRPr lang="ru-RU" b="1" dirty="0">
              <a:latin typeface="Calibri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Calibri" pitchFamily="34" charset="0"/>
              </a:rPr>
              <a:t>Договариваемся</a:t>
            </a:r>
            <a:r>
              <a:rPr lang="ru-RU" b="1" dirty="0">
                <a:latin typeface="Calibri" pitchFamily="34" charset="0"/>
              </a:rPr>
              <a:t>: действовать, искать, думать, трудиться в полную силу и не бояться допустить  ошибку!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5943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1"/>
            <a:ext cx="2941983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2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4659" y="228600"/>
            <a:ext cx="52483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«Проверь себя»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" y="228600"/>
            <a:ext cx="176212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838200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каким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признакам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мы можем определить, </a:t>
            </a:r>
          </a:p>
          <a:p>
            <a:pPr algn="just"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 произошла химическая реакция?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8629" y="2070100"/>
            <a:ext cx="689817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Выделение газа</a:t>
            </a:r>
          </a:p>
          <a:p>
            <a:pPr>
              <a:buFont typeface="Arial" charset="0"/>
              <a:buChar char="•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Образование осадка</a:t>
            </a:r>
          </a:p>
          <a:p>
            <a:pPr>
              <a:buFont typeface="Arial" charset="0"/>
              <a:buChar char="•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Изменение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цвета</a:t>
            </a:r>
          </a:p>
          <a:p>
            <a:pPr>
              <a:buFont typeface="Arial" charset="0"/>
              <a:buChar char="•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Выделение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(поглощение) тепла и света</a:t>
            </a:r>
          </a:p>
          <a:p>
            <a:pPr>
              <a:buFont typeface="Arial" charset="0"/>
              <a:buChar char="•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Появление или изменение запаха </a:t>
            </a:r>
          </a:p>
        </p:txBody>
      </p:sp>
    </p:spTree>
    <p:extLst>
      <p:ext uri="{BB962C8B-B14F-4D97-AF65-F5344CB8AC3E}">
        <p14:creationId xmlns:p14="http://schemas.microsoft.com/office/powerpoint/2010/main" val="230237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8200" y="228600"/>
            <a:ext cx="449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cs typeface="Times New Roman" pitchFamily="18" charset="0"/>
              </a:rPr>
              <a:t>"...Все перемены, в натуре случающиеся, такого суть состояния, что сколько чего у одного тела отнимется, столько присовокупится к другому, так ежели где убудет несколько материи, то умножится в другом месте..."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0533"/>
            <a:ext cx="3733800" cy="4097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8200" y="3244334"/>
            <a:ext cx="4343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dirty="0" smtClean="0"/>
              <a:t>Кто </a:t>
            </a:r>
            <a:r>
              <a:rPr lang="ru-RU" sz="2800" dirty="0"/>
              <a:t>автор этого закона?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86200" y="4191000"/>
            <a:ext cx="495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Как </a:t>
            </a:r>
            <a:r>
              <a:rPr lang="ru-RU" sz="28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называется этот закон? </a:t>
            </a:r>
            <a:endParaRPr lang="ru-RU" sz="28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2000" y="4876800"/>
            <a:ext cx="731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Как он формулируется в настоящее время?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Где на уроках вы встречались с этим законом?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5552657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правильный ответ на вопрос -1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балл </a:t>
            </a:r>
          </a:p>
        </p:txBody>
      </p:sp>
    </p:spTree>
    <p:extLst>
      <p:ext uri="{BB962C8B-B14F-4D97-AF65-F5344CB8AC3E}">
        <p14:creationId xmlns:p14="http://schemas.microsoft.com/office/powerpoint/2010/main" val="245223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5600" y="304800"/>
            <a:ext cx="464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«Узнай меня»</a:t>
            </a:r>
            <a:endParaRPr lang="ru-RU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90550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latin typeface="Calibri" pitchFamily="34" charset="0"/>
                <a:cs typeface="Times New Roman" pitchFamily="18" charset="0"/>
              </a:rPr>
              <a:t>А + В </a:t>
            </a:r>
            <a:r>
              <a:rPr lang="en-US" sz="4800" b="1" dirty="0">
                <a:latin typeface="Calibri" pitchFamily="34" charset="0"/>
                <a:cs typeface="Times New Roman" pitchFamily="18" charset="0"/>
              </a:rPr>
              <a:t>→</a:t>
            </a:r>
            <a:endParaRPr lang="ru-RU" sz="4800" b="1" dirty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latin typeface="Calibri" pitchFamily="34" charset="0"/>
                <a:cs typeface="Times New Roman" pitchFamily="18" charset="0"/>
              </a:rPr>
              <a:t>АВ </a:t>
            </a:r>
            <a:r>
              <a:rPr lang="en-US" sz="4800" b="1" dirty="0">
                <a:latin typeface="Calibri" pitchFamily="34" charset="0"/>
                <a:cs typeface="Times New Roman" pitchFamily="18" charset="0"/>
              </a:rPr>
              <a:t>→ </a:t>
            </a:r>
            <a:endParaRPr lang="ru-RU" sz="4800" b="1" dirty="0"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latin typeface="Calibri" pitchFamily="34" charset="0"/>
                <a:cs typeface="Times New Roman" pitchFamily="18" charset="0"/>
              </a:rPr>
              <a:t>А + ВС  </a:t>
            </a:r>
            <a:r>
              <a:rPr lang="en-US" sz="4800" b="1" dirty="0">
                <a:latin typeface="Calibri" pitchFamily="34" charset="0"/>
                <a:cs typeface="Times New Roman" pitchFamily="18" charset="0"/>
              </a:rPr>
              <a:t>→</a:t>
            </a:r>
            <a:endParaRPr lang="ru-RU" sz="4800" b="1" dirty="0"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latin typeface="Calibri" pitchFamily="34" charset="0"/>
                <a:cs typeface="Times New Roman" pitchFamily="18" charset="0"/>
              </a:rPr>
              <a:t>АВ + СД </a:t>
            </a:r>
            <a:r>
              <a:rPr lang="en-US" sz="4800" b="1" dirty="0">
                <a:latin typeface="Calibri" pitchFamily="34" charset="0"/>
                <a:cs typeface="Times New Roman" pitchFamily="18" charset="0"/>
              </a:rPr>
              <a:t>→</a:t>
            </a:r>
            <a:endParaRPr lang="ru-RU" sz="4800" b="1" dirty="0">
              <a:latin typeface="Calibri" pitchFamily="34" charset="0"/>
              <a:cs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261730"/>
            <a:ext cx="2047875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5105400"/>
            <a:ext cx="525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Calibri" pitchFamily="34" charset="0"/>
                <a:cs typeface="Times New Roman" pitchFamily="18" charset="0"/>
              </a:rPr>
              <a:t>Определите тип реакции по схеме.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Calibri" pitchFamily="34" charset="0"/>
                <a:cs typeface="Times New Roman" pitchFamily="18" charset="0"/>
              </a:rPr>
              <a:t> Допишите  окончания  схем.</a:t>
            </a:r>
            <a:endParaRPr lang="ru-RU" sz="2400" b="1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9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1219200"/>
            <a:ext cx="8305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+ В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АВ - соединение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АВ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А + В - разложение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А + ВС 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АС + В -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замещение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АВ + СД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АД + СВ -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обмена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3" y="228599"/>
            <a:ext cx="2020957" cy="211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6921" y="5691157"/>
            <a:ext cx="73350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</a:rPr>
              <a:t>0 ошибок 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</a:rPr>
              <a:t>3б    1-2 ошибки – 2б     3-4 ошибки – 1б</a:t>
            </a:r>
          </a:p>
        </p:txBody>
      </p:sp>
    </p:spTree>
    <p:extLst>
      <p:ext uri="{BB962C8B-B14F-4D97-AF65-F5344CB8AC3E}">
        <p14:creationId xmlns:p14="http://schemas.microsoft.com/office/powerpoint/2010/main" val="278852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1219200"/>
            <a:ext cx="8305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746" y="19878"/>
            <a:ext cx="2484437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" y="304800"/>
            <a:ext cx="5215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«Сравни и оцени»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12686"/>
            <a:ext cx="68580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Определите тип химической реакции. </a:t>
            </a:r>
          </a:p>
          <a:p>
            <a:pPr algn="ctr">
              <a:lnSpc>
                <a:spcPct val="8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Распределите предложенные вам уравнения, расставьте в них коэффициенты 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1991415"/>
            <a:ext cx="51054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CaCO</a:t>
            </a:r>
            <a:r>
              <a:rPr lang="en-US" sz="2400" b="1" baseline="-25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3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CaO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+ CO</a:t>
            </a:r>
            <a:r>
              <a:rPr lang="en-US" sz="2400" b="1" baseline="-25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2</a:t>
            </a:r>
            <a:endParaRPr lang="ru-RU" sz="2400" dirty="0">
              <a:latin typeface="Times New Roman"/>
              <a:ea typeface="Times New Roman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Fe(OH)</a:t>
            </a:r>
            <a:r>
              <a:rPr lang="en-US" sz="2400" b="1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3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= Fe</a:t>
            </a:r>
            <a:r>
              <a:rPr lang="en-US" sz="2400" b="1" baseline="-25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O</a:t>
            </a:r>
            <a:r>
              <a:rPr lang="en-US" sz="2400" b="1" baseline="-25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3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+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Н</a:t>
            </a:r>
            <a:r>
              <a:rPr lang="en-US" sz="2400" b="1" baseline="-25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O</a:t>
            </a:r>
            <a:endParaRPr lang="ru-RU" sz="2400" dirty="0"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665750"/>
            <a:ext cx="4419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endParaRPr lang="ru-RU" b="1" dirty="0" smtClean="0">
              <a:solidFill>
                <a:srgbClr val="FF3300"/>
              </a:solidFill>
              <a:latin typeface="Times New Roman"/>
              <a:ea typeface="Times New Roman"/>
              <a:cs typeface="Arial"/>
            </a:endParaRPr>
          </a:p>
          <a:p>
            <a:pPr algn="ctr" fontAlgn="base">
              <a:spcAft>
                <a:spcPts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H</a:t>
            </a:r>
            <a:r>
              <a:rPr lang="en-US" sz="2400" b="1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+ O</a:t>
            </a:r>
            <a:r>
              <a:rPr lang="en-US" sz="2400" b="1" baseline="-25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=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H</a:t>
            </a:r>
            <a:r>
              <a:rPr lang="en-US" sz="2400" b="1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O</a:t>
            </a:r>
            <a:endParaRPr lang="ru-RU" sz="2400" dirty="0"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P</a:t>
            </a:r>
            <a:r>
              <a:rPr lang="en-US" sz="2400" b="1" baseline="-25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O</a:t>
            </a:r>
            <a:r>
              <a:rPr lang="en-US" sz="2400" b="1" baseline="-25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5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+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Н</a:t>
            </a:r>
            <a:r>
              <a:rPr lang="en-US" sz="2400" b="1" baseline="-25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O =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H</a:t>
            </a:r>
            <a:r>
              <a:rPr lang="en-US" sz="2400" b="1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3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PO</a:t>
            </a:r>
            <a:r>
              <a:rPr lang="en-US" sz="2400" b="1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4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3773746"/>
            <a:ext cx="49530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Fe +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HCl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=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FeCl</a:t>
            </a:r>
            <a:r>
              <a:rPr lang="ru-RU" sz="2400" b="1" baseline="-25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+ H</a:t>
            </a:r>
            <a:r>
              <a:rPr lang="ru-RU" sz="2400" b="1" baseline="-25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2</a:t>
            </a:r>
            <a:endParaRPr lang="ru-RU" sz="2400" dirty="0">
              <a:latin typeface="Times New Roman"/>
              <a:ea typeface="Times New Roman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Ca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+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Н</a:t>
            </a:r>
            <a:r>
              <a:rPr lang="en-US" sz="2400" b="1" baseline="-25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O =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Ca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(OH)</a:t>
            </a:r>
            <a:r>
              <a:rPr lang="en-US" sz="2400" b="1" baseline="-25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+ H</a:t>
            </a:r>
            <a:r>
              <a:rPr lang="en-US" sz="2400" b="1" baseline="-25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2</a:t>
            </a:r>
            <a:endParaRPr lang="ru-RU" sz="2400" dirty="0">
              <a:latin typeface="Times New Roman"/>
              <a:ea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3773747"/>
            <a:ext cx="6629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latin typeface="Times New Roman"/>
              <a:ea typeface="Times New Roman"/>
              <a:cs typeface="Arial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  <a:cs typeface="Arial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0000"/>
              </a:solidFill>
              <a:latin typeface="Times New Roman"/>
              <a:ea typeface="Times New Roman"/>
              <a:cs typeface="Arial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Mg(OH)</a:t>
            </a:r>
            <a:r>
              <a:rPr lang="en-US" sz="2400" b="1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+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HNO</a:t>
            </a:r>
            <a:r>
              <a:rPr lang="en-US" sz="2400" b="1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3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= Mg(NO</a:t>
            </a:r>
            <a:r>
              <a:rPr lang="en-US" sz="2400" b="1" baseline="-25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3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)</a:t>
            </a:r>
            <a:r>
              <a:rPr lang="en-US" sz="2400" b="1" baseline="-25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+ 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Н</a:t>
            </a:r>
            <a:r>
              <a:rPr lang="en-US" sz="2400" b="1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O</a:t>
            </a:r>
            <a:endParaRPr lang="ru-RU" sz="2400" dirty="0">
              <a:latin typeface="Times New Roman"/>
              <a:ea typeface="Times New Roman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NaOH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+ H</a:t>
            </a:r>
            <a:r>
              <a:rPr lang="en-US" sz="2400" b="1" baseline="-25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3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PO</a:t>
            </a:r>
            <a:r>
              <a:rPr lang="en-US" sz="2400" b="1" baseline="-25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4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= Na</a:t>
            </a:r>
            <a:r>
              <a:rPr lang="en-US" sz="2400" b="1" baseline="-25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3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PO</a:t>
            </a:r>
            <a:r>
              <a:rPr lang="en-US" sz="2400" b="1" baseline="-25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4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+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Н</a:t>
            </a:r>
            <a:r>
              <a:rPr lang="en-US" sz="2400" b="1" baseline="-25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O</a:t>
            </a:r>
            <a:endParaRPr lang="ru-RU" sz="2400" dirty="0">
              <a:latin typeface="Times New Roman"/>
              <a:ea typeface="Times New Roman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726458"/>
              </p:ext>
            </p:extLst>
          </p:nvPr>
        </p:nvGraphicFramePr>
        <p:xfrm>
          <a:off x="5848905" y="1991416"/>
          <a:ext cx="2967795" cy="2535788"/>
        </p:xfrm>
        <a:graphic>
          <a:graphicData uri="http://schemas.openxmlformats.org/drawingml/2006/table">
            <a:tbl>
              <a:tblPr/>
              <a:tblGrid>
                <a:gridCol w="1466295"/>
                <a:gridCol w="1501500"/>
              </a:tblGrid>
              <a:tr h="1132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Реакция соединения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Реакция обмена  </a:t>
                      </a:r>
                    </a:p>
                  </a:txBody>
                  <a:tcPr marL="91431" marR="91431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03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Реакция разложения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Реакция замещения</a:t>
                      </a:r>
                    </a:p>
                  </a:txBody>
                  <a:tcPr marL="91431" marR="91431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0D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26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436283"/>
              </p:ext>
            </p:extLst>
          </p:nvPr>
        </p:nvGraphicFramePr>
        <p:xfrm>
          <a:off x="457200" y="457200"/>
          <a:ext cx="8229600" cy="51054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2514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Реакция соединения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FF33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n-US" sz="2400" b="1" kern="12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+ O</a:t>
                      </a:r>
                      <a:r>
                        <a:rPr lang="en-US" sz="2400" b="1" kern="12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= </a:t>
                      </a:r>
                      <a:r>
                        <a:rPr lang="en-US" sz="2400" b="1" kern="1200" dirty="0" smtClean="0">
                          <a:solidFill>
                            <a:srgbClr val="FF33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n-US" sz="2400" b="1" kern="12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endParaRPr lang="ru-RU" sz="2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US" sz="2400" b="1" kern="12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n-US" sz="2400" b="1" kern="12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+ </a:t>
                      </a:r>
                      <a:r>
                        <a:rPr lang="en-US" sz="2400" b="1" kern="1200" dirty="0" smtClean="0">
                          <a:solidFill>
                            <a:srgbClr val="FF33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Н</a:t>
                      </a:r>
                      <a:r>
                        <a:rPr lang="en-US" sz="2400" b="1" kern="12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= </a:t>
                      </a:r>
                      <a:r>
                        <a:rPr lang="en-US" sz="2400" b="1" kern="1200" dirty="0" smtClean="0">
                          <a:solidFill>
                            <a:srgbClr val="FF33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n-US" sz="2400" b="1" kern="12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</a:t>
                      </a:r>
                      <a:r>
                        <a:rPr lang="en-US" sz="2400" b="1" kern="12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                                                    </a:t>
                      </a:r>
                      <a:endParaRPr lang="ru-RU" sz="2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E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Реакция обмена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Mg(OH)</a:t>
                      </a:r>
                      <a:r>
                        <a:rPr lang="en-US" sz="2400" b="1" kern="12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+ </a:t>
                      </a:r>
                      <a:r>
                        <a:rPr lang="en-US" sz="2400" b="1" kern="1200" dirty="0" smtClean="0">
                          <a:solidFill>
                            <a:srgbClr val="FF33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HNO</a:t>
                      </a:r>
                      <a:r>
                        <a:rPr lang="en-US" sz="2400" b="1" kern="12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= Mg(NO</a:t>
                      </a:r>
                      <a:r>
                        <a:rPr lang="en-US" sz="2400" b="1" kern="12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r>
                        <a:rPr lang="en-US" sz="2400" b="1" kern="12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+ </a:t>
                      </a:r>
                      <a:r>
                        <a:rPr lang="en-US" sz="2400" b="1" kern="1200" dirty="0" smtClean="0">
                          <a:solidFill>
                            <a:srgbClr val="FF33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Н</a:t>
                      </a:r>
                      <a:r>
                        <a:rPr lang="en-US" sz="2400" b="1" kern="12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endParaRPr lang="ru-RU" sz="2400" b="1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FF33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NaOH + H</a:t>
                      </a:r>
                      <a:r>
                        <a:rPr lang="en-US" sz="2400" b="1" kern="12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</a:t>
                      </a:r>
                      <a:r>
                        <a:rPr lang="en-US" sz="2400" b="1" kern="12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= Na</a:t>
                      </a:r>
                      <a:r>
                        <a:rPr lang="en-US" sz="2400" b="1" kern="12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</a:t>
                      </a:r>
                      <a:r>
                        <a:rPr lang="en-US" sz="2400" b="1" kern="12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+ </a:t>
                      </a:r>
                      <a:r>
                        <a:rPr lang="en-US" sz="2400" b="1" kern="1200" dirty="0" smtClean="0">
                          <a:solidFill>
                            <a:srgbClr val="FF33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Н</a:t>
                      </a:r>
                      <a:r>
                        <a:rPr lang="en-US" sz="2400" b="1" kern="12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endParaRPr lang="ru-RU" sz="2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76B4">
                        <a:lumMod val="20000"/>
                        <a:lumOff val="80000"/>
                      </a:srgbClr>
                    </a:solidFill>
                  </a:tcPr>
                </a:tc>
              </a:tr>
              <a:tr h="22707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Реакция разложения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CaCO</a:t>
                      </a:r>
                      <a:r>
                        <a:rPr lang="en-US" sz="2400" b="1" kern="12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= </a:t>
                      </a:r>
                      <a:r>
                        <a:rPr lang="en-US" sz="2400" b="1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CaO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+ CO</a:t>
                      </a:r>
                      <a:r>
                        <a:rPr lang="en-US" sz="2400" b="1" kern="12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ru-RU" sz="2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FF33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Fe(OH)</a:t>
                      </a:r>
                      <a:r>
                        <a:rPr lang="en-US" sz="2400" b="1" kern="12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= Fe</a:t>
                      </a:r>
                      <a:r>
                        <a:rPr lang="en-US" sz="2400" b="1" kern="12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n-US" sz="2400" b="1" kern="12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+</a:t>
                      </a:r>
                      <a:r>
                        <a:rPr lang="en-US" sz="2400" b="1" kern="1200" dirty="0" smtClean="0">
                          <a:solidFill>
                            <a:srgbClr val="FF33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Н</a:t>
                      </a:r>
                      <a:r>
                        <a:rPr lang="en-US" sz="2400" b="1" kern="12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endParaRPr lang="ru-RU" sz="2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525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Реакция замещения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Fe +</a:t>
                      </a:r>
                      <a:r>
                        <a:rPr lang="ru-RU" sz="2400" b="1" kern="1200" dirty="0" smtClean="0">
                          <a:solidFill>
                            <a:srgbClr val="FF33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b="1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HCl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= </a:t>
                      </a:r>
                      <a:r>
                        <a:rPr lang="en-US" sz="2400" b="1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FeCl</a:t>
                      </a:r>
                      <a:r>
                        <a:rPr lang="ru-RU" sz="2400" b="1" kern="12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+ H</a:t>
                      </a:r>
                      <a:r>
                        <a:rPr lang="ru-RU" sz="2400" b="1" kern="12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ru-RU" sz="2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+ </a:t>
                      </a:r>
                      <a:r>
                        <a:rPr lang="en-US" sz="2400" b="1" kern="1200" dirty="0" smtClean="0">
                          <a:solidFill>
                            <a:srgbClr val="FF33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Н</a:t>
                      </a:r>
                      <a:r>
                        <a:rPr lang="en-US" sz="2400" b="1" kern="12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= </a:t>
                      </a:r>
                      <a:r>
                        <a:rPr lang="en-US" sz="2400" b="1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(OH)</a:t>
                      </a:r>
                      <a:r>
                        <a:rPr lang="en-US" sz="2400" b="1" kern="12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+ H</a:t>
                      </a:r>
                      <a:r>
                        <a:rPr lang="en-US" sz="2400" b="1" kern="12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ru-RU" sz="2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0DF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62000" y="5414158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b="1" dirty="0" smtClean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</a:rPr>
              <a:t>0 </a:t>
            </a:r>
            <a:r>
              <a:rPr lang="ru-RU" sz="2400" b="1" dirty="0">
                <a:latin typeface="Times New Roman" pitchFamily="18" charset="0"/>
              </a:rPr>
              <a:t>ошибок 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</a:rPr>
              <a:t>3б       1-2 ошибки – 2б       </a:t>
            </a:r>
            <a:r>
              <a:rPr lang="ru-RU" sz="2400" b="1" dirty="0" smtClean="0">
                <a:latin typeface="Times New Roman" pitchFamily="18" charset="0"/>
              </a:rPr>
              <a:t>3-4 </a:t>
            </a:r>
            <a:r>
              <a:rPr lang="ru-RU" sz="2400" b="1" dirty="0">
                <a:latin typeface="Times New Roman" pitchFamily="18" charset="0"/>
              </a:rPr>
              <a:t>ошибки – 1б</a:t>
            </a:r>
          </a:p>
        </p:txBody>
      </p:sp>
    </p:spTree>
    <p:extLst>
      <p:ext uri="{BB962C8B-B14F-4D97-AF65-F5344CB8AC3E}">
        <p14:creationId xmlns:p14="http://schemas.microsoft.com/office/powerpoint/2010/main" val="55680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3059113" y="3141663"/>
            <a:ext cx="3059112" cy="86360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400" b="1" i="1" dirty="0">
                <a:latin typeface="Arial" charset="0"/>
              </a:rPr>
              <a:t>Согласны ли вы,</a:t>
            </a:r>
          </a:p>
          <a:p>
            <a:pPr algn="ctr">
              <a:defRPr/>
            </a:pPr>
            <a:r>
              <a:rPr lang="ru-RU" sz="2400" b="1" i="1" dirty="0">
                <a:latin typeface="Arial" charset="0"/>
              </a:rPr>
              <a:t>что:</a:t>
            </a: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4716463" y="4005263"/>
            <a:ext cx="0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6011863" y="4005263"/>
            <a:ext cx="360362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15"/>
          <p:cNvSpPr>
            <a:spLocks noChangeShapeType="1"/>
          </p:cNvSpPr>
          <p:nvPr/>
        </p:nvSpPr>
        <p:spPr bwMode="auto">
          <a:xfrm flipV="1">
            <a:off x="6084888" y="3141663"/>
            <a:ext cx="287337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21"/>
          <p:cNvSpPr>
            <a:spLocks noChangeShapeType="1"/>
          </p:cNvSpPr>
          <p:nvPr/>
        </p:nvSpPr>
        <p:spPr bwMode="auto">
          <a:xfrm flipV="1">
            <a:off x="5364163" y="1916113"/>
            <a:ext cx="576262" cy="1225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H="1" flipV="1">
            <a:off x="3203575" y="1844675"/>
            <a:ext cx="504825" cy="1296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 flipH="1" flipV="1">
            <a:off x="2771775" y="3213100"/>
            <a:ext cx="287338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 flipH="1">
            <a:off x="2627313" y="3933825"/>
            <a:ext cx="504825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1428750" y="260350"/>
            <a:ext cx="2713038" cy="1655763"/>
          </a:xfrm>
          <a:prstGeom prst="ellipse">
            <a:avLst/>
          </a:prstGeom>
          <a:solidFill>
            <a:schemeClr val="bg2"/>
          </a:soli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1.В реакции  </a:t>
            </a: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prstClr val="black"/>
                </a:solidFill>
                <a:latin typeface="Georgia" pitchFamily="18" charset="0"/>
                <a:cs typeface="Arial" charset="0"/>
              </a:rPr>
              <a:t>Ca</a:t>
            </a:r>
            <a:r>
              <a:rPr lang="ru-RU" b="1" dirty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 + </a:t>
            </a:r>
            <a:r>
              <a:rPr lang="en-US" b="1" dirty="0" err="1">
                <a:solidFill>
                  <a:prstClr val="black"/>
                </a:solidFill>
                <a:latin typeface="Georgia" pitchFamily="18" charset="0"/>
                <a:cs typeface="Arial" charset="0"/>
              </a:rPr>
              <a:t>Cl</a:t>
            </a:r>
            <a:r>
              <a:rPr lang="ru-RU" b="1" baseline="-25000" dirty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2</a:t>
            </a:r>
            <a:r>
              <a:rPr lang="ru-RU" b="1" dirty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→ </a:t>
            </a:r>
            <a:r>
              <a:rPr lang="en-US" b="1" dirty="0" err="1">
                <a:solidFill>
                  <a:prstClr val="black"/>
                </a:solidFill>
                <a:latin typeface="Georgia" pitchFamily="18" charset="0"/>
                <a:cs typeface="Arial" charset="0"/>
              </a:rPr>
              <a:t>CaCl</a:t>
            </a:r>
            <a:r>
              <a:rPr lang="ru-RU" b="1" baseline="-25000" dirty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2</a:t>
            </a:r>
            <a:r>
              <a:rPr lang="ru-RU" b="1" dirty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  </a:t>
            </a: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коэффициенты </a:t>
            </a: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не нужны.</a:t>
            </a:r>
            <a:endParaRPr kumimoji="1" lang="ru-RU" b="1" dirty="0">
              <a:solidFill>
                <a:prstClr val="black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4728369" y="260349"/>
            <a:ext cx="2713038" cy="1655763"/>
          </a:xfrm>
          <a:prstGeom prst="ellipse">
            <a:avLst/>
          </a:prstGeom>
          <a:solidFill>
            <a:schemeClr val="bg2"/>
          </a:soli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marL="457200" indent="-457200" algn="ctr">
              <a:spcBef>
                <a:spcPct val="20000"/>
              </a:spcBef>
              <a:buSzPct val="90000"/>
            </a:pPr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2. В реакции  </a:t>
            </a:r>
          </a:p>
          <a:p>
            <a:pPr marL="457200" indent="-457200" algn="ctr">
              <a:spcBef>
                <a:spcPct val="20000"/>
              </a:spcBef>
              <a:buSzPct val="90000"/>
            </a:pPr>
            <a:r>
              <a:rPr lang="en-US" b="1" dirty="0">
                <a:solidFill>
                  <a:srgbClr val="000000"/>
                </a:solidFill>
                <a:latin typeface="Georgia" pitchFamily="18" charset="0"/>
              </a:rPr>
              <a:t>Zn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 + </a:t>
            </a:r>
            <a:r>
              <a:rPr lang="en-US" b="1" dirty="0" err="1">
                <a:solidFill>
                  <a:srgbClr val="000000"/>
                </a:solidFill>
                <a:latin typeface="Georgia" pitchFamily="18" charset="0"/>
              </a:rPr>
              <a:t>HCl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 → </a:t>
            </a:r>
            <a:r>
              <a:rPr lang="en-US" b="1" dirty="0" err="1">
                <a:solidFill>
                  <a:srgbClr val="000000"/>
                </a:solidFill>
                <a:latin typeface="Georgia" pitchFamily="18" charset="0"/>
              </a:rPr>
              <a:t>ZnCl</a:t>
            </a:r>
            <a:r>
              <a:rPr lang="ru-RU" b="1" baseline="-25000" dirty="0">
                <a:solidFill>
                  <a:srgbClr val="000000"/>
                </a:solidFill>
                <a:latin typeface="Georgia" pitchFamily="18" charset="0"/>
              </a:rPr>
              <a:t>2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 + </a:t>
            </a:r>
            <a:r>
              <a:rPr lang="en-US" b="1" dirty="0">
                <a:solidFill>
                  <a:srgbClr val="000000"/>
                </a:solidFill>
                <a:latin typeface="Georgia" pitchFamily="18" charset="0"/>
              </a:rPr>
              <a:t>H</a:t>
            </a:r>
            <a:r>
              <a:rPr lang="ru-RU" b="1" baseline="-25000" dirty="0">
                <a:solidFill>
                  <a:srgbClr val="000000"/>
                </a:solidFill>
                <a:latin typeface="Georgia" pitchFamily="18" charset="0"/>
              </a:rPr>
              <a:t>2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  </a:t>
            </a:r>
          </a:p>
          <a:p>
            <a:pPr marL="457200" indent="-457200" algn="ctr">
              <a:spcBef>
                <a:spcPct val="20000"/>
              </a:spcBef>
              <a:buSzPct val="90000"/>
            </a:pPr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коэффициент у </a:t>
            </a:r>
          </a:p>
          <a:p>
            <a:pPr marL="457200" indent="-457200" algn="ctr">
              <a:spcBef>
                <a:spcPct val="20000"/>
              </a:spcBef>
              <a:buSzPct val="90000"/>
            </a:pPr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цинка 2. </a:t>
            </a:r>
            <a:endParaRPr kumimoji="1" lang="ru-RU" b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04" y="2128837"/>
            <a:ext cx="2743200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3194948" y="4955243"/>
            <a:ext cx="2713038" cy="1655763"/>
          </a:xfrm>
          <a:prstGeom prst="ellipse">
            <a:avLst/>
          </a:prstGeom>
          <a:solidFill>
            <a:schemeClr val="bg2"/>
          </a:soli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marL="457200" indent="-457200" algn="ctr">
              <a:buSzPct val="90000"/>
            </a:pPr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5. В реакции  </a:t>
            </a:r>
          </a:p>
          <a:p>
            <a:pPr marL="457200" indent="-457200" algn="ctr">
              <a:buSzPct val="90000"/>
            </a:pPr>
            <a:r>
              <a:rPr lang="en-US" b="1" dirty="0" err="1">
                <a:solidFill>
                  <a:srgbClr val="000000"/>
                </a:solidFill>
                <a:latin typeface="Georgia" pitchFamily="18" charset="0"/>
              </a:rPr>
              <a:t>CuO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 + </a:t>
            </a:r>
            <a:r>
              <a:rPr lang="en-US" b="1" dirty="0">
                <a:solidFill>
                  <a:srgbClr val="000000"/>
                </a:solidFill>
                <a:latin typeface="Georgia" pitchFamily="18" charset="0"/>
              </a:rPr>
              <a:t>H</a:t>
            </a:r>
            <a:r>
              <a:rPr lang="ru-RU" b="1" baseline="-25000" dirty="0">
                <a:solidFill>
                  <a:srgbClr val="000000"/>
                </a:solidFill>
                <a:latin typeface="Georgia" pitchFamily="18" charset="0"/>
              </a:rPr>
              <a:t>2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 → </a:t>
            </a:r>
            <a:r>
              <a:rPr lang="en-US" b="1" dirty="0">
                <a:solidFill>
                  <a:srgbClr val="000000"/>
                </a:solidFill>
                <a:latin typeface="Georgia" pitchFamily="18" charset="0"/>
              </a:rPr>
              <a:t>Cu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 + </a:t>
            </a:r>
            <a:r>
              <a:rPr lang="en-US" b="1" dirty="0">
                <a:solidFill>
                  <a:srgbClr val="000000"/>
                </a:solidFill>
                <a:latin typeface="Georgia" pitchFamily="18" charset="0"/>
              </a:rPr>
              <a:t>H</a:t>
            </a:r>
            <a:r>
              <a:rPr lang="ru-RU" b="1" baseline="-25000" dirty="0">
                <a:solidFill>
                  <a:srgbClr val="000000"/>
                </a:solidFill>
                <a:latin typeface="Georgia" pitchFamily="18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Georgia" pitchFamily="18" charset="0"/>
              </a:rPr>
              <a:t>O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  </a:t>
            </a:r>
          </a:p>
          <a:p>
            <a:pPr marL="457200" indent="-457200" algn="ctr">
              <a:buSzPct val="90000"/>
            </a:pPr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коэффициент </a:t>
            </a:r>
          </a:p>
          <a:p>
            <a:pPr marL="457200" indent="-457200" algn="ctr">
              <a:buSzPct val="90000"/>
            </a:pPr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у меди 2. </a:t>
            </a:r>
            <a:endParaRPr kumimoji="1" lang="ru-RU" sz="24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778" y="3922609"/>
            <a:ext cx="2743200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15" y="2128837"/>
            <a:ext cx="2743200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7" y="4052749"/>
            <a:ext cx="3004239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455987" y="2154932"/>
            <a:ext cx="46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да</a:t>
            </a:r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2627313" y="3031331"/>
            <a:ext cx="1061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да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59113" y="3844946"/>
            <a:ext cx="629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да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79267" y="2667000"/>
            <a:ext cx="592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да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953000" y="2154932"/>
            <a:ext cx="699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нет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038600" y="4259995"/>
            <a:ext cx="677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нет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652293" y="4052748"/>
            <a:ext cx="719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нет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28557" y="2339597"/>
            <a:ext cx="2382044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20000"/>
              </a:spcBef>
              <a:buSzPct val="90000"/>
              <a:defRPr/>
            </a:pPr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3.В реакции  </a:t>
            </a:r>
          </a:p>
          <a:p>
            <a:pPr marL="457200" indent="-457200" algn="ctr">
              <a:spcBef>
                <a:spcPct val="20000"/>
              </a:spcBef>
              <a:buSzPct val="90000"/>
              <a:defRPr/>
            </a:pPr>
            <a:r>
              <a:rPr lang="en-US" b="1" dirty="0" err="1">
                <a:solidFill>
                  <a:srgbClr val="000000"/>
                </a:solidFill>
                <a:latin typeface="Georgia" pitchFamily="18" charset="0"/>
              </a:rPr>
              <a:t>Ca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 + </a:t>
            </a:r>
            <a:r>
              <a:rPr lang="en-US" b="1" dirty="0">
                <a:solidFill>
                  <a:srgbClr val="000000"/>
                </a:solidFill>
                <a:latin typeface="Georgia" pitchFamily="18" charset="0"/>
              </a:rPr>
              <a:t>O</a:t>
            </a:r>
            <a:r>
              <a:rPr lang="ru-RU" b="1" baseline="-25000" dirty="0">
                <a:solidFill>
                  <a:srgbClr val="000000"/>
                </a:solidFill>
                <a:latin typeface="Georgia" pitchFamily="18" charset="0"/>
              </a:rPr>
              <a:t>2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 → </a:t>
            </a:r>
            <a:r>
              <a:rPr lang="en-US" b="1" dirty="0" err="1">
                <a:solidFill>
                  <a:srgbClr val="000000"/>
                </a:solidFill>
                <a:latin typeface="Georgia" pitchFamily="18" charset="0"/>
              </a:rPr>
              <a:t>CaO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  </a:t>
            </a:r>
          </a:p>
          <a:p>
            <a:pPr marL="457200" indent="-457200" algn="ctr">
              <a:spcBef>
                <a:spcPct val="20000"/>
              </a:spcBef>
              <a:buSzPct val="90000"/>
              <a:defRPr/>
            </a:pPr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коэффициент у </a:t>
            </a:r>
          </a:p>
          <a:p>
            <a:pPr marL="457200" indent="-457200" algn="ctr">
              <a:spcBef>
                <a:spcPct val="20000"/>
              </a:spcBef>
              <a:buSzPct val="90000"/>
              <a:defRPr/>
            </a:pPr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оксида кальция 2.</a:t>
            </a:r>
            <a:endParaRPr kumimoji="1" lang="ru-RU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28" name="Oval 8"/>
          <p:cNvSpPr>
            <a:spLocks noChangeArrowheads="1"/>
          </p:cNvSpPr>
          <p:nvPr/>
        </p:nvSpPr>
        <p:spPr bwMode="auto">
          <a:xfrm>
            <a:off x="5940425" y="4052749"/>
            <a:ext cx="2670175" cy="1633577"/>
          </a:xfrm>
          <a:prstGeom prst="ellipse">
            <a:avLst/>
          </a:prstGeom>
          <a:solidFill>
            <a:sysClr val="window" lastClr="FFFFFF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B83D68"/>
            </a:extrusionClr>
          </a:sp3d>
        </p:spPr>
        <p:txBody>
          <a:bodyPr wrap="none" anchor="ctr">
            <a:flatTx/>
          </a:bodyPr>
          <a:lstStyle/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</a:rPr>
              <a:t> 4.В реакции  </a:t>
            </a:r>
          </a:p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</a:rPr>
              <a:t>CH</a:t>
            </a:r>
            <a:r>
              <a:rPr kumimoji="0" lang="ru-RU" sz="18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</a:rPr>
              <a:t>4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</a:rPr>
              <a:t> →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</a:rPr>
              <a:t>C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</a:rPr>
              <a:t> +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</a:rPr>
              <a:t>H</a:t>
            </a:r>
            <a:r>
              <a:rPr kumimoji="0" lang="ru-RU" sz="18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</a:rPr>
              <a:t>2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</a:rPr>
              <a:t>  </a:t>
            </a:r>
          </a:p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</a:rPr>
              <a:t>коэффициенты </a:t>
            </a:r>
          </a:p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</a:rPr>
              <a:t>не нужны.</a:t>
            </a:r>
            <a:endParaRPr kumimoji="1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4800" y="4113212"/>
            <a:ext cx="28987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spcBef>
                <a:spcPts val="0"/>
              </a:spcBef>
              <a:buSzPct val="90000"/>
              <a:defRPr/>
            </a:pPr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6. В реакции</a:t>
            </a:r>
          </a:p>
          <a:p>
            <a:pPr marL="457200" indent="-457200" algn="ctr">
              <a:spcBef>
                <a:spcPts val="0"/>
              </a:spcBef>
              <a:buSzPct val="90000"/>
              <a:defRPr/>
            </a:pPr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Georgia" pitchFamily="18" charset="0"/>
              </a:rPr>
              <a:t>C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 + </a:t>
            </a:r>
            <a:r>
              <a:rPr lang="en-US" b="1" dirty="0">
                <a:solidFill>
                  <a:srgbClr val="000000"/>
                </a:solidFill>
                <a:latin typeface="Georgia" pitchFamily="18" charset="0"/>
              </a:rPr>
              <a:t>O</a:t>
            </a:r>
            <a:r>
              <a:rPr lang="ru-RU" b="1" baseline="-25000" dirty="0">
                <a:solidFill>
                  <a:srgbClr val="000000"/>
                </a:solidFill>
                <a:latin typeface="Georgia" pitchFamily="18" charset="0"/>
              </a:rPr>
              <a:t>2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 → </a:t>
            </a:r>
            <a:r>
              <a:rPr lang="en-US" b="1" dirty="0">
                <a:solidFill>
                  <a:srgbClr val="000000"/>
                </a:solidFill>
                <a:latin typeface="Georgia" pitchFamily="18" charset="0"/>
              </a:rPr>
              <a:t>CO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  </a:t>
            </a:r>
          </a:p>
          <a:p>
            <a:pPr marL="457200" indent="-457200" algn="ctr">
              <a:spcBef>
                <a:spcPts val="0"/>
              </a:spcBef>
              <a:buSzPct val="90000"/>
              <a:defRPr/>
            </a:pPr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коэффициент 2 надо </a:t>
            </a:r>
          </a:p>
          <a:p>
            <a:pPr marL="457200" indent="-457200" algn="ctr">
              <a:spcBef>
                <a:spcPts val="0"/>
              </a:spcBef>
              <a:buSzPct val="90000"/>
              <a:defRPr/>
            </a:pPr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поставить и у </a:t>
            </a:r>
          </a:p>
          <a:p>
            <a:pPr marL="457200" indent="-457200" algn="ctr">
              <a:spcBef>
                <a:spcPts val="0"/>
              </a:spcBef>
              <a:buSzPct val="90000"/>
              <a:defRPr/>
            </a:pPr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оксида углерода (</a:t>
            </a:r>
            <a:r>
              <a:rPr lang="en-US" b="1" dirty="0">
                <a:solidFill>
                  <a:srgbClr val="000000"/>
                </a:solidFill>
                <a:latin typeface="Georgia" pitchFamily="18" charset="0"/>
              </a:rPr>
              <a:t>II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) , </a:t>
            </a:r>
          </a:p>
          <a:p>
            <a:pPr marL="457200" indent="-457200" algn="ctr">
              <a:spcBef>
                <a:spcPts val="0"/>
              </a:spcBef>
              <a:buSzPct val="90000"/>
              <a:defRPr/>
            </a:pPr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и у углерода.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78216" y="2339598"/>
            <a:ext cx="286691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20000"/>
              </a:spcBef>
              <a:buSzPct val="90000"/>
            </a:pPr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7. В реакции  </a:t>
            </a:r>
          </a:p>
          <a:p>
            <a:pPr marL="457200" indent="-457200" algn="ctr">
              <a:spcBef>
                <a:spcPct val="20000"/>
              </a:spcBef>
              <a:buSzPct val="90000"/>
            </a:pPr>
            <a:r>
              <a:rPr lang="en-US" b="1" dirty="0" err="1">
                <a:solidFill>
                  <a:srgbClr val="000000"/>
                </a:solidFill>
                <a:latin typeface="Georgia" pitchFamily="18" charset="0"/>
              </a:rPr>
              <a:t>CuCl</a:t>
            </a:r>
            <a:r>
              <a:rPr lang="ru-RU" b="1" baseline="-25000" dirty="0">
                <a:solidFill>
                  <a:srgbClr val="000000"/>
                </a:solidFill>
                <a:latin typeface="Georgia" pitchFamily="18" charset="0"/>
              </a:rPr>
              <a:t>2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 + </a:t>
            </a:r>
            <a:r>
              <a:rPr lang="en-US" b="1" dirty="0">
                <a:solidFill>
                  <a:srgbClr val="000000"/>
                </a:solidFill>
                <a:latin typeface="Georgia" pitchFamily="18" charset="0"/>
              </a:rPr>
              <a:t>Fe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 → </a:t>
            </a:r>
            <a:r>
              <a:rPr lang="en-US" b="1" dirty="0">
                <a:solidFill>
                  <a:srgbClr val="000000"/>
                </a:solidFill>
                <a:latin typeface="Georgia" pitchFamily="18" charset="0"/>
              </a:rPr>
              <a:t>Cu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 + </a:t>
            </a:r>
            <a:r>
              <a:rPr lang="en-US" b="1" dirty="0" err="1">
                <a:solidFill>
                  <a:srgbClr val="000000"/>
                </a:solidFill>
                <a:latin typeface="Georgia" pitchFamily="18" charset="0"/>
              </a:rPr>
              <a:t>FeCl</a:t>
            </a:r>
            <a:r>
              <a:rPr lang="ru-RU" b="1" baseline="-25000" dirty="0">
                <a:solidFill>
                  <a:srgbClr val="000000"/>
                </a:solidFill>
                <a:latin typeface="Georgia" pitchFamily="18" charset="0"/>
              </a:rPr>
              <a:t>2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  </a:t>
            </a:r>
          </a:p>
          <a:p>
            <a:pPr marL="457200" indent="-457200" algn="ctr">
              <a:spcBef>
                <a:spcPct val="20000"/>
              </a:spcBef>
              <a:buSzPct val="90000"/>
            </a:pPr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коэффициенты </a:t>
            </a:r>
          </a:p>
          <a:p>
            <a:pPr marL="457200" indent="-457200" algn="ctr">
              <a:spcBef>
                <a:spcPct val="20000"/>
              </a:spcBef>
              <a:buSzPct val="90000"/>
            </a:pPr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не нужны. </a:t>
            </a:r>
            <a:endParaRPr kumimoji="1" lang="ru-RU" dirty="0">
              <a:solidFill>
                <a:srgbClr val="0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46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304800"/>
            <a:ext cx="5638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«Составляй-ка»</a:t>
            </a:r>
            <a:endParaRPr lang="ru-RU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751344"/>
            <a:ext cx="8763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</a:t>
            </a:r>
            <a:r>
              <a:rPr lang="ru-RU" sz="28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предложенной схеме напишите уравнение реакции.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Gill Sans MT" pitchFamily="34" charset="0"/>
              <a:buAutoNum type="arabicPeriod"/>
            </a:pP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ВОДОРОД  +  КИСЛОРОД  =  ВОДА</a:t>
            </a:r>
          </a:p>
          <a:p>
            <a:pPr eaLnBrk="0" hangingPunct="0"/>
            <a:endParaRPr lang="ru-RU" sz="24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2.НАТРИЙ  +  ВОДА  =  ГИДРОКСИД  НАТРИЯ  +  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ВОДОРОД</a:t>
            </a:r>
          </a:p>
          <a:p>
            <a:pPr eaLnBrk="0" hangingPunct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СОЛЯНАЯ  КИСЛОТА + ГИДРОКСИД  НАТРИЯ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ХЛОРИД  НАТРИЯ + ВОДА</a:t>
            </a:r>
          </a:p>
          <a:p>
            <a:pPr eaLnBrk="0" hangingPunct="0"/>
            <a:endParaRPr lang="ru-RU" sz="24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4.ГИДРОКСИД  ЦИНКА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ОКСИД  ЦИНКА +  ВОДА</a:t>
            </a:r>
          </a:p>
          <a:p>
            <a:pPr eaLnBrk="0" hangingPunct="0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</a:p>
          <a:p>
            <a:pPr eaLnBrk="0" hangingPunct="0"/>
            <a:r>
              <a:rPr lang="ru-RU" b="1" dirty="0">
                <a:latin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</a:rPr>
              <a:t>0 ошибок 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</a:rPr>
              <a:t>3б       1-2 ошибки – 2б          3-4 ошибки – 1б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387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228600"/>
            <a:ext cx="845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«Ряд </a:t>
            </a:r>
            <a:r>
              <a:rPr lang="ru-RU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активности </a:t>
            </a: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металлов» </a:t>
            </a:r>
            <a:endParaRPr lang="ru-RU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http://shkola-rf.narod.ru/images/chemistry/chemistry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3"/>
          <a:stretch>
            <a:fillRect/>
          </a:stretch>
        </p:blipFill>
        <p:spPr bwMode="auto">
          <a:xfrm>
            <a:off x="323850" y="981075"/>
            <a:ext cx="8475663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199" y="3105835"/>
            <a:ext cx="83423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1.Чем ближе металл расположен к левому    краю ряда, тем он более активен.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4267200"/>
            <a:ext cx="7315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2.Металлы, расположенные в ряду активности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до водорода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вступают в реакции замещения с кислотами и водой, вытесняя  из них водород.</a:t>
            </a:r>
          </a:p>
        </p:txBody>
      </p:sp>
    </p:spTree>
    <p:extLst>
      <p:ext uri="{BB962C8B-B14F-4D97-AF65-F5344CB8AC3E}">
        <p14:creationId xmlns:p14="http://schemas.microsoft.com/office/powerpoint/2010/main" val="263390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" y="304800"/>
            <a:ext cx="51514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КЦИРЕАИ - 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2096" y="828261"/>
            <a:ext cx="349360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ЕНСОЕИЯДИН</a:t>
            </a:r>
            <a:r>
              <a:rPr lang="ru-RU" sz="3200" dirty="0" smtClean="0"/>
              <a:t>-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38401" y="489466"/>
            <a:ext cx="251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Реакции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24200" y="1022866"/>
            <a:ext cx="3810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b="1" dirty="0" smtClean="0">
              <a:solidFill>
                <a:srgbClr val="FF0000"/>
              </a:solidFill>
            </a:endParaRPr>
          </a:p>
          <a:p>
            <a:r>
              <a:rPr lang="ru-RU" sz="4400" b="1" dirty="0" smtClean="0">
                <a:solidFill>
                  <a:srgbClr val="FF0000"/>
                </a:solidFill>
              </a:rPr>
              <a:t>Соединения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1676400"/>
            <a:ext cx="5039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АВНЕУРНИЯ -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48231" y="1861066"/>
            <a:ext cx="365256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b="1" dirty="0" smtClean="0">
              <a:solidFill>
                <a:srgbClr val="FF0000"/>
              </a:solidFill>
            </a:endParaRPr>
          </a:p>
          <a:p>
            <a:endParaRPr lang="ru-RU" sz="4400" b="1" dirty="0" smtClean="0">
              <a:solidFill>
                <a:srgbClr val="FF0000"/>
              </a:solidFill>
            </a:endParaRPr>
          </a:p>
          <a:p>
            <a:r>
              <a:rPr lang="ru-RU" sz="4400" b="1" dirty="0" smtClean="0">
                <a:solidFill>
                  <a:srgbClr val="FF0000"/>
                </a:solidFill>
              </a:rPr>
              <a:t>Уравнения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2514600"/>
            <a:ext cx="50944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/>
          </a:p>
          <a:p>
            <a:r>
              <a:rPr lang="ru-RU" sz="3200" b="1" dirty="0" smtClean="0"/>
              <a:t>ЕЩЕНЗАМИЯ -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29001" y="3352800"/>
            <a:ext cx="4343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b="1" dirty="0" smtClean="0">
              <a:solidFill>
                <a:srgbClr val="FF0000"/>
              </a:solidFill>
            </a:endParaRPr>
          </a:p>
          <a:p>
            <a:r>
              <a:rPr lang="ru-RU" sz="4400" b="1" dirty="0" smtClean="0">
                <a:solidFill>
                  <a:srgbClr val="FF0000"/>
                </a:solidFill>
              </a:rPr>
              <a:t>Замещения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1000" y="3244334"/>
            <a:ext cx="4038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МИЧЭКЗОСКАЯТЕРЕ -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90799" y="3982998"/>
            <a:ext cx="57149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b="1" dirty="0" smtClean="0">
              <a:solidFill>
                <a:srgbClr val="FF0000"/>
              </a:solidFill>
            </a:endParaRPr>
          </a:p>
          <a:p>
            <a:endParaRPr lang="ru-RU" sz="4400" b="1" dirty="0" smtClean="0">
              <a:solidFill>
                <a:srgbClr val="FF0000"/>
              </a:solidFill>
            </a:endParaRPr>
          </a:p>
          <a:p>
            <a:r>
              <a:rPr lang="ru-RU" sz="4400" b="1" dirty="0" smtClean="0">
                <a:solidFill>
                  <a:srgbClr val="FF0000"/>
                </a:solidFill>
              </a:rPr>
              <a:t>Экзотермическая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261603"/>
            <a:ext cx="18113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96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3600" y="381000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«Ряд </a:t>
            </a:r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активности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металлов» </a:t>
            </a:r>
            <a:endParaRPr lang="ru-RU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7000" y="1088886"/>
            <a:ext cx="58674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buFontTx/>
              <a:buAutoNum type="arabi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Zn+H</a:t>
            </a:r>
            <a:r>
              <a:rPr lang="en-US" sz="2800" b="1" baseline="-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="1" baseline="-30000" dirty="0"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→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Tx/>
              <a:buAutoNum type="arabi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Mg+CuCl</a:t>
            </a:r>
            <a:r>
              <a:rPr lang="en-US" sz="2800" b="1" baseline="-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→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Tx/>
              <a:buAutoNum type="arabi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Cu+HCl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→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Tx/>
              <a:buAutoNum type="arabi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Ag+MgSO</a:t>
            </a:r>
            <a:r>
              <a:rPr lang="en-US" sz="2800" b="1" baseline="-300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→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Tx/>
              <a:buAutoNum type="arabi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Al+HCl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→</a:t>
            </a:r>
            <a:endParaRPr lang="ru-RU" sz="28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Tx/>
              <a:buAutoNum type="arabi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Fe + CuSO</a:t>
            </a:r>
            <a:r>
              <a:rPr lang="en-US" sz="2800" b="1" baseline="-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→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Hg + K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→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5691157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</a:rPr>
              <a:t>0 ошибок 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</a:rPr>
              <a:t>3б       1-2 ошибки – 2б          3-4 ошибки – 1б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2047875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2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C145-0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73330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95600" y="457200"/>
            <a:ext cx="426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«Решай-ка»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3307" y="1165086"/>
            <a:ext cx="71820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Вычислите массу меди, которую можно получить взаимодействием магния с 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200г раствора  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сульфата меди(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а также количество вещества магния, которое было израсходовано в этой реакции.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1905000" y="5090994"/>
            <a:ext cx="594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m(Cu)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=80г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33600" y="5568046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n(Mg)=1,25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моль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Правильный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ответ – 3 балла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304800"/>
            <a:ext cx="716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«Цепочка превращений» 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012686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9225" algn="ctr" eaLnBrk="0" hangingPunct="0">
              <a:buClr>
                <a:schemeClr val="tx2"/>
              </a:buClr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Составьте уравнения последовательных реакций, используя подходящие реактивы: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52402"/>
            <a:ext cx="1023937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66793"/>
            <a:ext cx="1109663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1966793"/>
            <a:ext cx="1225550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66793"/>
            <a:ext cx="1232762" cy="19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1995782"/>
            <a:ext cx="1500187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1000" y="4191000"/>
            <a:ext cx="8534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9225" eaLnBrk="0" hangingPunct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3600" b="1" baseline="-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600" b="1" baseline="-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AlCl</a:t>
            </a:r>
            <a:r>
              <a:rPr lang="ru-RU" sz="3600" b="1" baseline="-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baseline="-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3600" b="1" baseline="-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800" baseline="-30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5691157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</a:rPr>
              <a:t>0 ошибок 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</a:rPr>
              <a:t>3б       1-2 ошибки – 2б       </a:t>
            </a:r>
            <a:r>
              <a:rPr lang="ru-RU" sz="2400" b="1" dirty="0" smtClean="0">
                <a:latin typeface="Times New Roman" pitchFamily="18" charset="0"/>
              </a:rPr>
              <a:t>3-4 </a:t>
            </a:r>
            <a:r>
              <a:rPr lang="ru-RU" sz="2400" b="1" dirty="0">
                <a:latin typeface="Times New Roman" pitchFamily="18" charset="0"/>
              </a:rPr>
              <a:t>ошибки – 1б</a:t>
            </a:r>
          </a:p>
        </p:txBody>
      </p:sp>
    </p:spTree>
    <p:extLst>
      <p:ext uri="{BB962C8B-B14F-4D97-AF65-F5344CB8AC3E}">
        <p14:creationId xmlns:p14="http://schemas.microsoft.com/office/powerpoint/2010/main" val="231207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304800"/>
            <a:ext cx="716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задани</a:t>
            </a:r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838200"/>
            <a:ext cx="7162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/>
              <a:t>1. </a:t>
            </a:r>
            <a:r>
              <a:rPr lang="ru-RU" sz="2800" dirty="0" smtClean="0"/>
              <a:t>Определения из п.27-33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/>
              <a:t>2.</a:t>
            </a:r>
            <a:r>
              <a:rPr lang="ru-RU" sz="2800" dirty="0" smtClean="0"/>
              <a:t>На </a:t>
            </a:r>
            <a:r>
              <a:rPr lang="ru-RU" sz="2800" dirty="0" smtClean="0">
                <a:solidFill>
                  <a:srgbClr val="FF0000"/>
                </a:solidFill>
              </a:rPr>
              <a:t>выбор</a:t>
            </a:r>
            <a:r>
              <a:rPr lang="ru-RU" sz="2800" dirty="0" smtClean="0"/>
              <a:t> одну задачу.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/>
              <a:t>В </a:t>
            </a:r>
            <a:r>
              <a:rPr lang="ru-RU" sz="2800" b="1" dirty="0"/>
              <a:t>а р и а н т  1. </a:t>
            </a:r>
            <a:r>
              <a:rPr lang="ru-RU" sz="2800" dirty="0"/>
              <a:t>Вычислите массу оксида алюминия, который образуется при сгорании 54 г порошкообразного алюминия.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/>
              <a:t>В а р и а н т  2. </a:t>
            </a:r>
            <a:r>
              <a:rPr lang="ru-RU" sz="2800" dirty="0" err="1" smtClean="0"/>
              <a:t>Kакую</a:t>
            </a:r>
            <a:r>
              <a:rPr lang="ru-RU" sz="2800" dirty="0" smtClean="0"/>
              <a:t>  </a:t>
            </a:r>
            <a:r>
              <a:rPr lang="ru-RU" sz="2800" dirty="0"/>
              <a:t>массу воды нужно подвергнуть разложению электрическим током, чтобы получить 1,12 л (</a:t>
            </a:r>
            <a:r>
              <a:rPr lang="ru-RU" sz="2800" dirty="0" err="1"/>
              <a:t>н.у</a:t>
            </a:r>
            <a:r>
              <a:rPr lang="ru-RU" sz="2800" dirty="0"/>
              <a:t>.) водорода?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/>
              <a:t>В а р и а н т  3. </a:t>
            </a:r>
            <a:r>
              <a:rPr lang="ru-RU" sz="2800" dirty="0"/>
              <a:t>Вычислите количество вещества кислорода, которое потребуется для сжигания порошка магния массой 12 </a:t>
            </a:r>
            <a:r>
              <a:rPr lang="ru-RU" sz="2800" dirty="0" smtClean="0"/>
              <a:t>г</a:t>
            </a:r>
            <a:r>
              <a:rPr lang="ru-RU" sz="2800" dirty="0"/>
              <a:t> </a:t>
            </a:r>
            <a:r>
              <a:rPr lang="ru-RU" sz="2800" dirty="0" smtClean="0"/>
              <a:t>с массовой долей примесей  в нем 5%?</a:t>
            </a:r>
            <a:endParaRPr lang="ru-RU" sz="2800" dirty="0"/>
          </a:p>
        </p:txBody>
      </p:sp>
      <p:pic>
        <p:nvPicPr>
          <p:cNvPr id="5" name="Рисунок 2" descr="C145-0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693" y="60186"/>
            <a:ext cx="173330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4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Подведем итоги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25 баллов и выше – «отметка 5»</a:t>
            </a: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24-18 баллов  -  «отметка 4»</a:t>
            </a: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17 -11 баллов – «отметка 3»</a:t>
            </a:r>
          </a:p>
          <a:p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57" y="792631"/>
            <a:ext cx="7391400" cy="589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0400" y="2971799"/>
            <a:ext cx="365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«Рефлексия»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685800"/>
            <a:ext cx="54863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Подведем итоги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74470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s://fs00.infourok.ru/images/doc/281/287128/2/img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518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8707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s://ds04.infourok.ru/uploads/ex/0ca6/000e6485-ef9bcb8d/img14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76" r="2737" b="19871"/>
          <a:stretch/>
        </p:blipFill>
        <p:spPr bwMode="auto">
          <a:xfrm>
            <a:off x="762000" y="304800"/>
            <a:ext cx="7696200" cy="533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707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s://fs01.urokimatematiki.ru/e/002297-01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7086600" cy="541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849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76200"/>
            <a:ext cx="8305800" cy="6049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i="1" dirty="0">
                <a:solidFill>
                  <a:srgbClr val="FF0000"/>
                </a:solidFill>
              </a:rPr>
              <a:t>Изменения, происходящие</a:t>
            </a:r>
            <a:r>
              <a:rPr lang="ru-RU" sz="6000" b="1" i="1" dirty="0"/>
              <a:t/>
            </a:r>
            <a:br>
              <a:rPr lang="ru-RU" sz="6000" b="1" i="1" dirty="0"/>
            </a:br>
            <a:r>
              <a:rPr lang="ru-RU" sz="6000" b="1" i="1" dirty="0">
                <a:solidFill>
                  <a:srgbClr val="FF0000"/>
                </a:solidFill>
              </a:rPr>
              <a:t>с</a:t>
            </a:r>
            <a:r>
              <a:rPr lang="ru-RU" sz="6000" b="1" i="1" dirty="0"/>
              <a:t> </a:t>
            </a:r>
            <a:r>
              <a:rPr lang="ru-RU" sz="6000" b="1" i="1" dirty="0">
                <a:solidFill>
                  <a:srgbClr val="FF0000"/>
                </a:solidFill>
              </a:rPr>
              <a:t>веществами</a:t>
            </a:r>
            <a:endParaRPr lang="ru-RU" sz="6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2743200"/>
            <a:ext cx="64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/>
          </a:p>
          <a:p>
            <a:r>
              <a:rPr lang="ru-RU" sz="2800" b="1" dirty="0" smtClean="0"/>
              <a:t>Цель</a:t>
            </a:r>
            <a:r>
              <a:rPr lang="ru-RU" sz="2800" b="1" dirty="0"/>
              <a:t>:</a:t>
            </a:r>
            <a:r>
              <a:rPr lang="ru-RU" sz="2800" dirty="0"/>
              <a:t> отработать умение производить </a:t>
            </a:r>
            <a:r>
              <a:rPr lang="ru-RU" sz="2800" dirty="0" smtClean="0"/>
              <a:t>расчеты </a:t>
            </a:r>
            <a:r>
              <a:rPr lang="ru-RU" sz="2800" dirty="0"/>
              <a:t>с использованием понятия молярная масса, </a:t>
            </a:r>
            <a:r>
              <a:rPr lang="ru-RU" sz="2800" dirty="0" smtClean="0"/>
              <a:t>количество вещества, повторить типы химических реакций, признаки химических реакций.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379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38400" y="304800"/>
            <a:ext cx="609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 Black" pitchFamily="34" charset="0"/>
              </a:rPr>
              <a:t>«Разминка»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71600" y="674132"/>
            <a:ext cx="746760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endParaRPr lang="ru-RU" sz="2800" b="1" dirty="0" smtClean="0">
              <a:solidFill>
                <a:prstClr val="black"/>
              </a:solidFill>
            </a:endParaRPr>
          </a:p>
          <a:p>
            <a:pPr marL="365760" indent="-283464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1</a:t>
            </a:r>
            <a:r>
              <a:rPr lang="ru-RU" sz="2800" b="1" dirty="0">
                <a:solidFill>
                  <a:prstClr val="black"/>
                </a:solidFill>
              </a:rPr>
              <a:t>. Ученый, открывший закон сохранения массы веществ </a:t>
            </a:r>
            <a:r>
              <a:rPr lang="ru-RU" sz="2800" dirty="0">
                <a:solidFill>
                  <a:prstClr val="black"/>
                </a:solidFill>
              </a:rPr>
              <a:t>-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118"/>
            <a:ext cx="1622425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69842" y="1074242"/>
            <a:ext cx="33693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800" b="1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2800" b="1" i="1" dirty="0" smtClean="0">
                <a:solidFill>
                  <a:srgbClr val="FF0000"/>
                </a:solidFill>
              </a:rPr>
              <a:t>М.В</a:t>
            </a:r>
            <a:r>
              <a:rPr lang="ru-RU" sz="2800" b="1" i="1" dirty="0">
                <a:solidFill>
                  <a:srgbClr val="FF0000"/>
                </a:solidFill>
              </a:rPr>
              <a:t>. Ломоносов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1628239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dirty="0"/>
              <a:t> </a:t>
            </a:r>
            <a:endParaRPr lang="ru-RU" sz="2800" b="1" dirty="0" smtClean="0"/>
          </a:p>
          <a:p>
            <a:pPr algn="just">
              <a:defRPr/>
            </a:pPr>
            <a:r>
              <a:rPr lang="ru-RU" sz="2800" b="1" dirty="0" smtClean="0"/>
              <a:t>2</a:t>
            </a:r>
            <a:r>
              <a:rPr lang="ru-RU" sz="2800" b="1" dirty="0"/>
              <a:t>. Явления, в результате которых из одних веществ образуются другие, называются </a:t>
            </a:r>
            <a:r>
              <a:rPr lang="ru-RU" b="1" dirty="0"/>
              <a:t>–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69842" y="2105292"/>
            <a:ext cx="35217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 химическими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2400" y="3013234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3.Реакции</a:t>
            </a:r>
            <a:r>
              <a:rPr lang="ru-RU" sz="2800" b="1" dirty="0"/>
              <a:t>, протекающие с </a:t>
            </a:r>
            <a:r>
              <a:rPr lang="ru-RU" sz="2800" b="1" dirty="0" smtClean="0"/>
              <a:t>поглощением </a:t>
            </a:r>
            <a:r>
              <a:rPr lang="ru-RU" sz="2800" b="1" dirty="0"/>
              <a:t>теплоты, называются </a:t>
            </a:r>
            <a:r>
              <a:rPr lang="ru-RU" b="1" dirty="0"/>
              <a:t>–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90800" y="3105566"/>
            <a:ext cx="510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 dirty="0" smtClean="0">
              <a:solidFill>
                <a:srgbClr val="FF0000"/>
              </a:solidFill>
            </a:endParaRPr>
          </a:p>
          <a:p>
            <a:r>
              <a:rPr lang="ru-RU" sz="2800" b="1" i="1" dirty="0">
                <a:solidFill>
                  <a:srgbClr val="FF0000"/>
                </a:solidFill>
              </a:rPr>
              <a:t>э</a:t>
            </a:r>
            <a:r>
              <a:rPr lang="ru-RU" sz="2800" b="1" i="1" dirty="0" smtClean="0">
                <a:solidFill>
                  <a:srgbClr val="FF0000"/>
                </a:solidFill>
              </a:rPr>
              <a:t>ндотермическими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" y="4059673"/>
            <a:ext cx="830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4</a:t>
            </a:r>
            <a:r>
              <a:rPr lang="ru-RU" sz="2800" b="1" dirty="0"/>
              <a:t>. Условная запись химической реакции с помощью химических формул и математических знаков называется </a:t>
            </a:r>
            <a:r>
              <a:rPr lang="ru-RU" sz="2800" b="1" dirty="0" smtClean="0"/>
              <a:t>-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76600" y="4998660"/>
            <a:ext cx="48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 dirty="0" smtClean="0">
              <a:solidFill>
                <a:srgbClr val="FF0000"/>
              </a:solidFill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химическим </a:t>
            </a:r>
            <a:r>
              <a:rPr lang="ru-RU" sz="2800" b="1" i="1" dirty="0">
                <a:solidFill>
                  <a:srgbClr val="FF0000"/>
                </a:solidFill>
              </a:rPr>
              <a:t>уравнением</a:t>
            </a:r>
          </a:p>
        </p:txBody>
      </p:sp>
    </p:spTree>
    <p:extLst>
      <p:ext uri="{BB962C8B-B14F-4D97-AF65-F5344CB8AC3E}">
        <p14:creationId xmlns:p14="http://schemas.microsoft.com/office/powerpoint/2010/main" val="44759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NTN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17"/>
            <a:ext cx="16398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39888" y="318052"/>
            <a:ext cx="74875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5. Реакции, в результате которых из одного сложного вещества образуются два и более новых веществ, называются реакциями  –</a:t>
            </a:r>
            <a:endParaRPr lang="ru-RU" sz="28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47809" y="1524000"/>
            <a:ext cx="2491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разложения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399" y="1785611"/>
            <a:ext cx="89750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6</a:t>
            </a:r>
            <a:r>
              <a:rPr lang="ru-RU" sz="28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 Биологические катализаторы белковой природы </a:t>
            </a:r>
            <a:r>
              <a:rPr lang="ru-RU" sz="28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называются  –    </a:t>
            </a:r>
            <a:endParaRPr lang="ru-RU" sz="28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2200" y="2667000"/>
            <a:ext cx="3391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ферментами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3276600"/>
            <a:ext cx="807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7</a:t>
            </a:r>
            <a:r>
              <a:rPr lang="ru-RU" sz="28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Реакции, в результате которых два сложных вещества обмениваются своими </a:t>
            </a:r>
            <a:r>
              <a:rPr lang="ru-RU" sz="28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составными </a:t>
            </a:r>
            <a:r>
              <a:rPr lang="ru-RU" sz="28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частями, называются реакциями </a:t>
            </a:r>
            <a:r>
              <a:rPr lang="ru-RU" sz="28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– </a:t>
            </a:r>
            <a:endParaRPr lang="ru-RU" sz="2800" b="1" dirty="0">
              <a:solidFill>
                <a:prstClr val="white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3599" y="4213830"/>
            <a:ext cx="24383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i="1" dirty="0" smtClean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i="1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обмена</a:t>
            </a:r>
            <a:endParaRPr lang="ru-RU" sz="2800" b="1" i="1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47800" y="5691157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</a:rPr>
              <a:t>За каждый правильный ответ    1 балл</a:t>
            </a:r>
            <a:endParaRPr lang="ru-RU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90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91" y="1750346"/>
            <a:ext cx="3159423" cy="2077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508" y="965614"/>
            <a:ext cx="3048461" cy="2010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93965"/>
            <a:ext cx="2133600" cy="2610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74" y="3957068"/>
            <a:ext cx="3267426" cy="21476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2" y="282989"/>
            <a:ext cx="1639887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4400" y="5691157"/>
            <a:ext cx="716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400" b="1" dirty="0" smtClean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</a:rPr>
              <a:t>0 </a:t>
            </a:r>
            <a:r>
              <a:rPr lang="ru-RU" sz="2400" b="1" dirty="0">
                <a:latin typeface="Times New Roman" pitchFamily="18" charset="0"/>
              </a:rPr>
              <a:t>ошибок 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</a:rPr>
              <a:t>3б    1-2 ошибки – 2б     </a:t>
            </a:r>
            <a:r>
              <a:rPr lang="ru-RU" sz="2400" b="1" dirty="0" smtClean="0">
                <a:latin typeface="Times New Roman" pitchFamily="18" charset="0"/>
              </a:rPr>
              <a:t>3 </a:t>
            </a:r>
            <a:r>
              <a:rPr lang="ru-RU" sz="2400" b="1" dirty="0">
                <a:latin typeface="Times New Roman" pitchFamily="18" charset="0"/>
              </a:rPr>
              <a:t>ошибки – 1б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47800" y="282989"/>
            <a:ext cx="7696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4400" b="1" i="1" kern="0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«Укажите </a:t>
            </a:r>
            <a:r>
              <a:rPr lang="ru-RU" sz="4400" b="1" i="1" kern="0" dirty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каких явлениях идет </a:t>
            </a:r>
            <a:r>
              <a:rPr lang="ru-RU" sz="4400" b="1" i="1" kern="0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речь»</a:t>
            </a:r>
            <a:endParaRPr lang="ru-RU" sz="4400" i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228600"/>
            <a:ext cx="723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«Укажите о каких явлениях идет речь»</a:t>
            </a:r>
            <a:endParaRPr kumimoji="0" lang="ru-RU" sz="1800" b="0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9241"/>
            <a:ext cx="4800600" cy="464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4313"/>
            <a:ext cx="2930126" cy="3986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4953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087" y="561974"/>
            <a:ext cx="3073400" cy="3857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77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9" y="304800"/>
            <a:ext cx="5232082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3400"/>
            <a:ext cx="3359149" cy="388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13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965</Words>
  <Application>Microsoft Office PowerPoint</Application>
  <PresentationFormat>Экран (4:3)</PresentationFormat>
  <Paragraphs>223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Прозвенел уже звонок  Начинается урок.  Мы сегодня не одни, Гости на урок  пришли.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Подведем итоги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по химии</dc:title>
  <dc:creator>Наталья</dc:creator>
  <cp:lastModifiedBy>Оля</cp:lastModifiedBy>
  <cp:revision>43</cp:revision>
  <dcterms:created xsi:type="dcterms:W3CDTF">2014-10-17T02:12:13Z</dcterms:created>
  <dcterms:modified xsi:type="dcterms:W3CDTF">2019-02-17T08:05:21Z</dcterms:modified>
</cp:coreProperties>
</file>