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94" r:id="rId2"/>
    <p:sldId id="256" r:id="rId3"/>
    <p:sldId id="288" r:id="rId4"/>
    <p:sldId id="289" r:id="rId5"/>
    <p:sldId id="290" r:id="rId6"/>
    <p:sldId id="291" r:id="rId7"/>
    <p:sldId id="292" r:id="rId8"/>
    <p:sldId id="267" r:id="rId9"/>
    <p:sldId id="268" r:id="rId10"/>
    <p:sldId id="277" r:id="rId11"/>
    <p:sldId id="278" r:id="rId12"/>
    <p:sldId id="293" r:id="rId13"/>
    <p:sldId id="269" r:id="rId14"/>
    <p:sldId id="258" r:id="rId15"/>
    <p:sldId id="279" r:id="rId16"/>
    <p:sldId id="271" r:id="rId17"/>
    <p:sldId id="273" r:id="rId18"/>
    <p:sldId id="272" r:id="rId19"/>
    <p:sldId id="287" r:id="rId20"/>
    <p:sldId id="262" r:id="rId21"/>
    <p:sldId id="263" r:id="rId22"/>
    <p:sldId id="264" r:id="rId23"/>
    <p:sldId id="270" r:id="rId24"/>
    <p:sldId id="282" r:id="rId25"/>
    <p:sldId id="283" r:id="rId26"/>
    <p:sldId id="284" r:id="rId27"/>
    <p:sldId id="265" r:id="rId28"/>
    <p:sldId id="285" r:id="rId29"/>
    <p:sldId id="280" r:id="rId30"/>
  </p:sldIdLst>
  <p:sldSz cx="9144000" cy="6858000" type="screen4x3"/>
  <p:notesSz cx="6858000" cy="9144000"/>
  <p:defaultTextStyle>
    <a:defPPr>
      <a:defRPr lang="ru-RU"/>
    </a:defPPr>
    <a:lvl1pPr algn="l" rtl="0" fontAlgn="base">
      <a:spcBef>
        <a:spcPct val="0"/>
      </a:spcBef>
      <a:spcAft>
        <a:spcPct val="0"/>
      </a:spcAft>
      <a:defRPr sz="5400" kern="1200">
        <a:solidFill>
          <a:schemeClr val="tx1"/>
        </a:solidFill>
        <a:latin typeface="Times New Roman" pitchFamily="18" charset="0"/>
        <a:ea typeface="+mn-ea"/>
        <a:cs typeface="+mn-cs"/>
      </a:defRPr>
    </a:lvl1pPr>
    <a:lvl2pPr marL="457200" algn="l" rtl="0" fontAlgn="base">
      <a:spcBef>
        <a:spcPct val="0"/>
      </a:spcBef>
      <a:spcAft>
        <a:spcPct val="0"/>
      </a:spcAft>
      <a:defRPr sz="5400" kern="1200">
        <a:solidFill>
          <a:schemeClr val="tx1"/>
        </a:solidFill>
        <a:latin typeface="Times New Roman" pitchFamily="18" charset="0"/>
        <a:ea typeface="+mn-ea"/>
        <a:cs typeface="+mn-cs"/>
      </a:defRPr>
    </a:lvl2pPr>
    <a:lvl3pPr marL="914400" algn="l" rtl="0" fontAlgn="base">
      <a:spcBef>
        <a:spcPct val="0"/>
      </a:spcBef>
      <a:spcAft>
        <a:spcPct val="0"/>
      </a:spcAft>
      <a:defRPr sz="5400" kern="1200">
        <a:solidFill>
          <a:schemeClr val="tx1"/>
        </a:solidFill>
        <a:latin typeface="Times New Roman" pitchFamily="18" charset="0"/>
        <a:ea typeface="+mn-ea"/>
        <a:cs typeface="+mn-cs"/>
      </a:defRPr>
    </a:lvl3pPr>
    <a:lvl4pPr marL="1371600" algn="l" rtl="0" fontAlgn="base">
      <a:spcBef>
        <a:spcPct val="0"/>
      </a:spcBef>
      <a:spcAft>
        <a:spcPct val="0"/>
      </a:spcAft>
      <a:defRPr sz="5400" kern="1200">
        <a:solidFill>
          <a:schemeClr val="tx1"/>
        </a:solidFill>
        <a:latin typeface="Times New Roman" pitchFamily="18" charset="0"/>
        <a:ea typeface="+mn-ea"/>
        <a:cs typeface="+mn-cs"/>
      </a:defRPr>
    </a:lvl4pPr>
    <a:lvl5pPr marL="1828800" algn="l" rtl="0" fontAlgn="base">
      <a:spcBef>
        <a:spcPct val="0"/>
      </a:spcBef>
      <a:spcAft>
        <a:spcPct val="0"/>
      </a:spcAft>
      <a:defRPr sz="5400" kern="1200">
        <a:solidFill>
          <a:schemeClr val="tx1"/>
        </a:solidFill>
        <a:latin typeface="Times New Roman" pitchFamily="18" charset="0"/>
        <a:ea typeface="+mn-ea"/>
        <a:cs typeface="+mn-cs"/>
      </a:defRPr>
    </a:lvl5pPr>
    <a:lvl6pPr marL="2286000" algn="l" defTabSz="914400" rtl="0" eaLnBrk="1" latinLnBrk="0" hangingPunct="1">
      <a:defRPr sz="5400" kern="1200">
        <a:solidFill>
          <a:schemeClr val="tx1"/>
        </a:solidFill>
        <a:latin typeface="Times New Roman" pitchFamily="18" charset="0"/>
        <a:ea typeface="+mn-ea"/>
        <a:cs typeface="+mn-cs"/>
      </a:defRPr>
    </a:lvl6pPr>
    <a:lvl7pPr marL="2743200" algn="l" defTabSz="914400" rtl="0" eaLnBrk="1" latinLnBrk="0" hangingPunct="1">
      <a:defRPr sz="5400" kern="1200">
        <a:solidFill>
          <a:schemeClr val="tx1"/>
        </a:solidFill>
        <a:latin typeface="Times New Roman" pitchFamily="18" charset="0"/>
        <a:ea typeface="+mn-ea"/>
        <a:cs typeface="+mn-cs"/>
      </a:defRPr>
    </a:lvl7pPr>
    <a:lvl8pPr marL="3200400" algn="l" defTabSz="914400" rtl="0" eaLnBrk="1" latinLnBrk="0" hangingPunct="1">
      <a:defRPr sz="5400" kern="1200">
        <a:solidFill>
          <a:schemeClr val="tx1"/>
        </a:solidFill>
        <a:latin typeface="Times New Roman" pitchFamily="18" charset="0"/>
        <a:ea typeface="+mn-ea"/>
        <a:cs typeface="+mn-cs"/>
      </a:defRPr>
    </a:lvl8pPr>
    <a:lvl9pPr marL="3657600" algn="l" defTabSz="914400" rtl="0" eaLnBrk="1" latinLnBrk="0" hangingPunct="1">
      <a:defRPr sz="5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3300"/>
    <a:srgbClr val="FF0066"/>
    <a:srgbClr val="CC3399"/>
    <a:srgbClr val="993366"/>
    <a:srgbClr val="00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1" autoAdjust="0"/>
    <p:restoredTop sz="90053" autoAdjust="0"/>
  </p:normalViewPr>
  <p:slideViewPr>
    <p:cSldViewPr>
      <p:cViewPr varScale="1">
        <p:scale>
          <a:sx n="96" d="100"/>
          <a:sy n="96" d="100"/>
        </p:scale>
        <p:origin x="468" y="72"/>
      </p:cViewPr>
      <p:guideLst>
        <p:guide orient="horz" pos="2160"/>
        <p:guide pos="2880"/>
      </p:guideLst>
    </p:cSldViewPr>
  </p:slideViewPr>
  <p:outlineViewPr>
    <p:cViewPr>
      <p:scale>
        <a:sx n="33" d="100"/>
        <a:sy n="33" d="100"/>
      </p:scale>
      <p:origin x="0" y="36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40290" name="Group 2"/>
          <p:cNvGrpSpPr>
            <a:grpSpLocks/>
          </p:cNvGrpSpPr>
          <p:nvPr/>
        </p:nvGrpSpPr>
        <p:grpSpPr bwMode="auto">
          <a:xfrm>
            <a:off x="0" y="0"/>
            <a:ext cx="9144000" cy="6934200"/>
            <a:chOff x="0" y="0"/>
            <a:chExt cx="5760" cy="4368"/>
          </a:xfrm>
        </p:grpSpPr>
        <p:sp>
          <p:nvSpPr>
            <p:cNvPr id="14029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029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029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029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029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4029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029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029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029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4030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4030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4030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030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4030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4030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4030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4030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4030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40309"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14031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0311" name="Rectangle 23"/>
          <p:cNvSpPr>
            <a:spLocks noGrp="1" noChangeArrowheads="1"/>
          </p:cNvSpPr>
          <p:nvPr>
            <p:ph type="dt" sz="quarter" idx="2"/>
          </p:nvPr>
        </p:nvSpPr>
        <p:spPr/>
        <p:txBody>
          <a:bodyPr/>
          <a:lstStyle>
            <a:lvl1pPr>
              <a:defRPr/>
            </a:lvl1pPr>
          </a:lstStyle>
          <a:p>
            <a:endParaRPr lang="ru-RU"/>
          </a:p>
        </p:txBody>
      </p:sp>
      <p:sp>
        <p:nvSpPr>
          <p:cNvPr id="140312" name="Rectangle 24"/>
          <p:cNvSpPr>
            <a:spLocks noGrp="1" noChangeArrowheads="1"/>
          </p:cNvSpPr>
          <p:nvPr>
            <p:ph type="ftr" sz="quarter" idx="3"/>
          </p:nvPr>
        </p:nvSpPr>
        <p:spPr/>
        <p:txBody>
          <a:bodyPr/>
          <a:lstStyle>
            <a:lvl1pPr>
              <a:defRPr/>
            </a:lvl1pPr>
          </a:lstStyle>
          <a:p>
            <a:endParaRPr lang="ru-RU"/>
          </a:p>
        </p:txBody>
      </p:sp>
      <p:sp>
        <p:nvSpPr>
          <p:cNvPr id="140313" name="Rectangle 25"/>
          <p:cNvSpPr>
            <a:spLocks noGrp="1" noChangeArrowheads="1"/>
          </p:cNvSpPr>
          <p:nvPr>
            <p:ph type="sldNum" sz="quarter" idx="4"/>
          </p:nvPr>
        </p:nvSpPr>
        <p:spPr/>
        <p:txBody>
          <a:bodyPr/>
          <a:lstStyle>
            <a:lvl1pPr>
              <a:defRPr/>
            </a:lvl1pPr>
          </a:lstStyle>
          <a:p>
            <a:fld id="{FAE5E360-BCB0-49BE-9132-6CBE2E93E7D7}" type="slidenum">
              <a:rPr lang="ru-RU"/>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14FA8D-0366-4514-AB5D-17774097FEF3}" type="slidenum">
              <a:rPr lang="ru-RU"/>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FBE8B5-9BDE-4F79-AB83-B558F20855CE}" type="slidenum">
              <a:rPr lang="ru-RU"/>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3BDC001A-6930-4446-A58D-926A8E9ADF61}" type="slidenum">
              <a:rPr lang="ru-RU"/>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2A5D4596-D412-4D7D-8A66-36FF51F3F095}" type="slidenum">
              <a:rPr lang="ru-RU"/>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6248400"/>
            <a:ext cx="2133600" cy="45720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8400"/>
            <a:ext cx="2895600" cy="45720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8400"/>
            <a:ext cx="2133600" cy="457200"/>
          </a:xfrm>
        </p:spPr>
        <p:txBody>
          <a:bodyPr/>
          <a:lstStyle>
            <a:lvl1pPr>
              <a:defRPr/>
            </a:lvl1pPr>
          </a:lstStyle>
          <a:p>
            <a:fld id="{02CCC946-5ECF-4CB6-A500-9594250169B5}" type="slidenum">
              <a:rPr lang="ru-RU"/>
              <a:pPr/>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87401F7B-491C-41A6-BF73-85EF0E5F0B61}"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5A2E73B-A945-496A-8935-35077FD5259D}" type="slidenum">
              <a:rPr lang="ru-RU"/>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EA6EF37-35D4-451A-A7F7-4845D1FE030C}"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4905AF5-5F43-46B9-976E-FB7CFEA75281}" type="slidenum">
              <a:rPr lang="ru-RU"/>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15F7CC6-C318-478C-AE86-C498D4737412}" type="slidenum">
              <a:rPr lang="ru-RU"/>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32B2654-023C-4989-8EEC-5E37C617F88B}"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25AD9C8-13EA-4F64-AADD-BB63661F693D}" type="slidenum">
              <a:rPr lang="ru-RU"/>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22D8DF4-0AD6-4CF9-BB89-AE5FFCEFCBC5}" type="slidenum">
              <a:rPr lang="ru-RU"/>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D9CE609-4E5A-4F38-8968-9C38F3D61215}" type="slidenum">
              <a:rPr lang="ru-RU"/>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39266" name="Group 2"/>
          <p:cNvGrpSpPr>
            <a:grpSpLocks/>
          </p:cNvGrpSpPr>
          <p:nvPr/>
        </p:nvGrpSpPr>
        <p:grpSpPr bwMode="auto">
          <a:xfrm>
            <a:off x="0" y="0"/>
            <a:ext cx="9144000" cy="6934200"/>
            <a:chOff x="0" y="0"/>
            <a:chExt cx="5760" cy="4368"/>
          </a:xfrm>
        </p:grpSpPr>
        <p:sp>
          <p:nvSpPr>
            <p:cNvPr id="13926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3926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3926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3927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3927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3927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3927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3927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3927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3927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3927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3927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3927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3928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3928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3928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3928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3928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3928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3928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928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13928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13928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3EF39038-9A80-45FB-8BE1-3366EBEB60F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ransition/>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hyperlink" Target="javascript:get_foto_big(491)" TargetMode="External"/><Relationship Id="rId13"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hyperlink" Target="javascript:get_foto_big(492)" TargetMode="External"/><Relationship Id="rId17" Type="http://schemas.openxmlformats.org/officeDocument/2006/relationships/image" Target="../media/image24.jpeg"/><Relationship Id="rId2" Type="http://schemas.openxmlformats.org/officeDocument/2006/relationships/hyperlink" Target="javascript:get_foto_big(890)" TargetMode="External"/><Relationship Id="rId16" Type="http://schemas.openxmlformats.org/officeDocument/2006/relationships/hyperlink" Target="javascript:get_foto_big(342)" TargetMode="External"/><Relationship Id="rId1" Type="http://schemas.openxmlformats.org/officeDocument/2006/relationships/slideLayout" Target="../slideLayouts/slideLayout13.xml"/><Relationship Id="rId6" Type="http://schemas.openxmlformats.org/officeDocument/2006/relationships/hyperlink" Target="javascript:get_foto_big(1300)" TargetMode="External"/><Relationship Id="rId11" Type="http://schemas.openxmlformats.org/officeDocument/2006/relationships/image" Target="../media/image21.jpeg"/><Relationship Id="rId5" Type="http://schemas.openxmlformats.org/officeDocument/2006/relationships/image" Target="../media/image18.jpeg"/><Relationship Id="rId15" Type="http://schemas.openxmlformats.org/officeDocument/2006/relationships/image" Target="../media/image23.jpeg"/><Relationship Id="rId10" Type="http://schemas.openxmlformats.org/officeDocument/2006/relationships/hyperlink" Target="javascript:get_foto_big(1302)" TargetMode="External"/><Relationship Id="rId4" Type="http://schemas.openxmlformats.org/officeDocument/2006/relationships/hyperlink" Target="javascript:get_foto_big(1303)" TargetMode="External"/><Relationship Id="rId9" Type="http://schemas.openxmlformats.org/officeDocument/2006/relationships/image" Target="../media/image20.jpeg"/><Relationship Id="rId14" Type="http://schemas.openxmlformats.org/officeDocument/2006/relationships/hyperlink" Target="javascript:get_foto_big(49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ovari.yandex.ru/~%D0%BA%D0%BD%D0%B8%D0%B3%D0%B8/%D0%91%D0%A1%D0%AD/%D0%A2%D1%80%D0%B8%D0%BA%D0%BE%D1%82%D0%B0%D0%B6%D0%BD%D0%B0%D1%8F%20%D0%BC%D0%B0%D1%88%D0%B8%D0%BD%D0%B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Grp="1" noChangeArrowheads="1" noChangeShapeType="1" noTextEdit="1"/>
          </p:cNvSpPr>
          <p:nvPr>
            <p:ph type="title"/>
          </p:nvPr>
        </p:nvSpPr>
        <p:spPr bwMode="auto">
          <a:xfrm>
            <a:off x="428596" y="928670"/>
            <a:ext cx="8258204" cy="2793998"/>
          </a:xfrm>
          <a:prstGeom prst="rect">
            <a:avLst/>
          </a:prstGeom>
        </p:spPr>
        <p:txBody>
          <a:bodyPr wrap="none" fromWordArt="1">
            <a:prstTxWarp prst="textPlain">
              <a:avLst>
                <a:gd name="adj" fmla="val 50000"/>
              </a:avLst>
            </a:prstTxWarp>
          </a:bodyPr>
          <a:lstStyle/>
          <a:p>
            <a:pPr algn="ctr"/>
            <a:r>
              <a:rPr lang="ru-RU" sz="3600" kern="10" dirty="0">
                <a:ln w="9525">
                  <a:noFill/>
                  <a:round/>
                  <a:headEnd/>
                  <a:tailEnd/>
                </a:ln>
                <a:gradFill rotWithShape="0">
                  <a:gsLst>
                    <a:gs pos="0">
                      <a:srgbClr val="FFFF00"/>
                    </a:gs>
                    <a:gs pos="100000">
                      <a:srgbClr val="FF3300"/>
                    </a:gs>
                  </a:gsLst>
                  <a:path path="rect">
                    <a:fillToRect r="100000" b="100000"/>
                  </a:path>
                </a:gradFill>
                <a:effectLst>
                  <a:outerShdw dist="35921" dir="2700000" algn="ctr" rotWithShape="0">
                    <a:srgbClr val="C0C0C0">
                      <a:alpha val="80000"/>
                    </a:srgbClr>
                  </a:outerShdw>
                </a:effectLst>
                <a:latin typeface="Impact"/>
              </a:rPr>
              <a:t> материаловедение</a:t>
            </a:r>
          </a:p>
        </p:txBody>
      </p:sp>
      <p:sp>
        <p:nvSpPr>
          <p:cNvPr id="4" name="Rectangle 1">
            <a:extLst>
              <a:ext uri="{FF2B5EF4-FFF2-40B4-BE49-F238E27FC236}">
                <a16:creationId xmlns:a16="http://schemas.microsoft.com/office/drawing/2014/main" id="{D3875012-3F82-445D-9349-C9BCDCD7B391}"/>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4"/>
          <p:cNvSpPr>
            <a:spLocks noGrp="1" noChangeArrowheads="1"/>
          </p:cNvSpPr>
          <p:nvPr>
            <p:ph type="title" sz="quarter"/>
          </p:nvPr>
        </p:nvSpPr>
        <p:spPr>
          <a:xfrm>
            <a:off x="0" y="333375"/>
            <a:ext cx="8229600" cy="1143000"/>
          </a:xfrm>
        </p:spPr>
        <p:txBody>
          <a:bodyPr/>
          <a:lstStyle/>
          <a:p>
            <a:r>
              <a:rPr lang="ru-RU" sz="4000" dirty="0"/>
              <a:t>           </a:t>
            </a:r>
            <a:r>
              <a:rPr lang="ru-RU" sz="4000" dirty="0">
                <a:solidFill>
                  <a:srgbClr val="993366"/>
                </a:solidFill>
              </a:rPr>
              <a:t>Норка, камышовый кот,</a:t>
            </a:r>
            <a:br>
              <a:rPr lang="ru-RU" sz="4000" dirty="0">
                <a:solidFill>
                  <a:srgbClr val="993366"/>
                </a:solidFill>
              </a:rPr>
            </a:br>
            <a:r>
              <a:rPr lang="ru-RU" sz="4000" dirty="0">
                <a:solidFill>
                  <a:srgbClr val="993366"/>
                </a:solidFill>
              </a:rPr>
              <a:t>соболь,  лиса</a:t>
            </a:r>
          </a:p>
        </p:txBody>
      </p:sp>
      <p:pic>
        <p:nvPicPr>
          <p:cNvPr id="66565" name="Picture 5"/>
          <p:cNvPicPr>
            <a:picLocks noGrp="1" noChangeAspect="1" noChangeArrowheads="1"/>
          </p:cNvPicPr>
          <p:nvPr>
            <p:ph sz="quarter" idx="1"/>
          </p:nvPr>
        </p:nvPicPr>
        <p:blipFill>
          <a:blip r:embed="rId2"/>
          <a:srcRect/>
          <a:stretch>
            <a:fillRect/>
          </a:stretch>
        </p:blipFill>
        <p:spPr>
          <a:xfrm>
            <a:off x="107950" y="2133600"/>
            <a:ext cx="4038600" cy="2189163"/>
          </a:xfrm>
        </p:spPr>
      </p:pic>
      <p:pic>
        <p:nvPicPr>
          <p:cNvPr id="66566" name="Picture 6"/>
          <p:cNvPicPr>
            <a:picLocks noGrp="1" noChangeAspect="1" noChangeArrowheads="1"/>
          </p:cNvPicPr>
          <p:nvPr>
            <p:ph sz="quarter" idx="2"/>
          </p:nvPr>
        </p:nvPicPr>
        <p:blipFill>
          <a:blip r:embed="rId3"/>
          <a:srcRect/>
          <a:stretch>
            <a:fillRect/>
          </a:stretch>
        </p:blipFill>
        <p:spPr>
          <a:xfrm>
            <a:off x="214282" y="4429132"/>
            <a:ext cx="4038600" cy="2189162"/>
          </a:xfrm>
        </p:spPr>
      </p:pic>
      <p:pic>
        <p:nvPicPr>
          <p:cNvPr id="66567" name="Picture 7"/>
          <p:cNvPicPr>
            <a:picLocks noGrp="1" noChangeAspect="1" noChangeArrowheads="1"/>
          </p:cNvPicPr>
          <p:nvPr>
            <p:ph sz="quarter" idx="3"/>
          </p:nvPr>
        </p:nvPicPr>
        <p:blipFill>
          <a:blip r:embed="rId4"/>
          <a:srcRect/>
          <a:stretch>
            <a:fillRect/>
          </a:stretch>
        </p:blipFill>
        <p:spPr>
          <a:xfrm>
            <a:off x="4857752" y="2143116"/>
            <a:ext cx="4038600" cy="2189163"/>
          </a:xfrm>
        </p:spPr>
      </p:pic>
      <p:pic>
        <p:nvPicPr>
          <p:cNvPr id="66568" name="Picture 8"/>
          <p:cNvPicPr>
            <a:picLocks noGrp="1" noChangeAspect="1" noChangeArrowheads="1"/>
          </p:cNvPicPr>
          <p:nvPr>
            <p:ph sz="quarter" idx="4"/>
          </p:nvPr>
        </p:nvPicPr>
        <p:blipFill>
          <a:blip r:embed="rId5"/>
          <a:srcRect/>
          <a:stretch>
            <a:fillRect/>
          </a:stretch>
        </p:blipFill>
        <p:spPr>
          <a:xfrm>
            <a:off x="4857752" y="4429132"/>
            <a:ext cx="4038600" cy="2189163"/>
          </a:xfrm>
        </p:spPr>
      </p:pic>
      <p:sp>
        <p:nvSpPr>
          <p:cNvPr id="7" name="Rectangle 1">
            <a:extLst>
              <a:ext uri="{FF2B5EF4-FFF2-40B4-BE49-F238E27FC236}">
                <a16:creationId xmlns:a16="http://schemas.microsoft.com/office/drawing/2014/main" id="{F69029FC-52BA-4C16-B7BE-C33948ADD0CC}"/>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strVal val="#ppt_w+.3"/>
                                          </p:val>
                                        </p:tav>
                                        <p:tav tm="100000">
                                          <p:val>
                                            <p:strVal val="#ppt_w"/>
                                          </p:val>
                                        </p:tav>
                                      </p:tavLst>
                                    </p:anim>
                                    <p:anim calcmode="lin" valueType="num">
                                      <p:cBhvr>
                                        <p:cTn id="8" dur="1000" fill="hold"/>
                                        <p:tgtEl>
                                          <p:spTgt spid="66564"/>
                                        </p:tgtEl>
                                        <p:attrNameLst>
                                          <p:attrName>ppt_h</p:attrName>
                                        </p:attrNameLst>
                                      </p:cBhvr>
                                      <p:tavLst>
                                        <p:tav tm="0">
                                          <p:val>
                                            <p:strVal val="#ppt_h"/>
                                          </p:val>
                                        </p:tav>
                                        <p:tav tm="100000">
                                          <p:val>
                                            <p:strVal val="#ppt_h"/>
                                          </p:val>
                                        </p:tav>
                                      </p:tavLst>
                                    </p:anim>
                                    <p:animEffect transition="in" filter="fade">
                                      <p:cBhvr>
                                        <p:cTn id="9"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42" name="Rectangle 10"/>
          <p:cNvSpPr>
            <a:spLocks noGrp="1" noChangeArrowheads="1"/>
          </p:cNvSpPr>
          <p:nvPr>
            <p:ph type="title" sz="quarter"/>
          </p:nvPr>
        </p:nvSpPr>
        <p:spPr/>
        <p:txBody>
          <a:bodyPr/>
          <a:lstStyle/>
          <a:p>
            <a:r>
              <a:rPr lang="ru-RU" sz="4000" dirty="0">
                <a:solidFill>
                  <a:srgbClr val="993366"/>
                </a:solidFill>
              </a:rPr>
              <a:t>Кролик, ондатра,</a:t>
            </a:r>
            <a:br>
              <a:rPr lang="ru-RU" sz="4000" dirty="0">
                <a:solidFill>
                  <a:srgbClr val="993366"/>
                </a:solidFill>
              </a:rPr>
            </a:br>
            <a:r>
              <a:rPr lang="ru-RU" sz="4000" dirty="0">
                <a:solidFill>
                  <a:srgbClr val="993366"/>
                </a:solidFill>
              </a:rPr>
              <a:t>бобр, песец</a:t>
            </a:r>
          </a:p>
        </p:txBody>
      </p:sp>
      <p:pic>
        <p:nvPicPr>
          <p:cNvPr id="69643" name="Picture 11"/>
          <p:cNvPicPr>
            <a:picLocks noGrp="1" noChangeAspect="1" noChangeArrowheads="1"/>
          </p:cNvPicPr>
          <p:nvPr>
            <p:ph sz="quarter" idx="1"/>
          </p:nvPr>
        </p:nvPicPr>
        <p:blipFill>
          <a:blip r:embed="rId2"/>
          <a:srcRect/>
          <a:stretch>
            <a:fillRect/>
          </a:stretch>
        </p:blipFill>
        <p:spPr>
          <a:xfrm>
            <a:off x="285720" y="1714488"/>
            <a:ext cx="4038600" cy="2405062"/>
          </a:xfrm>
        </p:spPr>
      </p:pic>
      <p:pic>
        <p:nvPicPr>
          <p:cNvPr id="69644" name="Picture 12"/>
          <p:cNvPicPr>
            <a:picLocks noGrp="1" noChangeAspect="1" noChangeArrowheads="1"/>
          </p:cNvPicPr>
          <p:nvPr>
            <p:ph sz="quarter" idx="2"/>
          </p:nvPr>
        </p:nvPicPr>
        <p:blipFill>
          <a:blip r:embed="rId3"/>
          <a:srcRect/>
          <a:stretch>
            <a:fillRect/>
          </a:stretch>
        </p:blipFill>
        <p:spPr>
          <a:xfrm>
            <a:off x="4786314" y="1714488"/>
            <a:ext cx="4038600" cy="2476500"/>
          </a:xfrm>
        </p:spPr>
      </p:pic>
      <p:pic>
        <p:nvPicPr>
          <p:cNvPr id="69645" name="Picture 13"/>
          <p:cNvPicPr>
            <a:picLocks noGrp="1" noChangeAspect="1" noChangeArrowheads="1"/>
          </p:cNvPicPr>
          <p:nvPr>
            <p:ph sz="quarter" idx="3"/>
          </p:nvPr>
        </p:nvPicPr>
        <p:blipFill>
          <a:blip r:embed="rId4"/>
          <a:srcRect/>
          <a:stretch>
            <a:fillRect/>
          </a:stretch>
        </p:blipFill>
        <p:spPr>
          <a:xfrm>
            <a:off x="285720" y="4286256"/>
            <a:ext cx="4038600" cy="2420937"/>
          </a:xfrm>
        </p:spPr>
      </p:pic>
      <p:pic>
        <p:nvPicPr>
          <p:cNvPr id="69646" name="Picture 14"/>
          <p:cNvPicPr>
            <a:picLocks noGrp="1" noChangeAspect="1" noChangeArrowheads="1"/>
          </p:cNvPicPr>
          <p:nvPr>
            <p:ph sz="quarter" idx="4"/>
          </p:nvPr>
        </p:nvPicPr>
        <p:blipFill>
          <a:blip r:embed="rId5"/>
          <a:srcRect/>
          <a:stretch>
            <a:fillRect/>
          </a:stretch>
        </p:blipFill>
        <p:spPr>
          <a:xfrm>
            <a:off x="4786314" y="4286256"/>
            <a:ext cx="4038600" cy="2420937"/>
          </a:xfrm>
        </p:spPr>
      </p:pic>
      <p:sp>
        <p:nvSpPr>
          <p:cNvPr id="7" name="Rectangle 1">
            <a:extLst>
              <a:ext uri="{FF2B5EF4-FFF2-40B4-BE49-F238E27FC236}">
                <a16:creationId xmlns:a16="http://schemas.microsoft.com/office/drawing/2014/main" id="{971C379F-2967-4F43-B69E-D5976B995ACE}"/>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9642"/>
                                        </p:tgtEl>
                                        <p:attrNameLst>
                                          <p:attrName>style.visibility</p:attrName>
                                        </p:attrNameLst>
                                      </p:cBhvr>
                                      <p:to>
                                        <p:strVal val="visible"/>
                                      </p:to>
                                    </p:set>
                                    <p:anim calcmode="lin" valueType="num">
                                      <p:cBhvr>
                                        <p:cTn id="7" dur="1000" fill="hold"/>
                                        <p:tgtEl>
                                          <p:spTgt spid="69642"/>
                                        </p:tgtEl>
                                        <p:attrNameLst>
                                          <p:attrName>ppt_w</p:attrName>
                                        </p:attrNameLst>
                                      </p:cBhvr>
                                      <p:tavLst>
                                        <p:tav tm="0">
                                          <p:val>
                                            <p:strVal val="#ppt_w+.3"/>
                                          </p:val>
                                        </p:tav>
                                        <p:tav tm="100000">
                                          <p:val>
                                            <p:strVal val="#ppt_w"/>
                                          </p:val>
                                        </p:tav>
                                      </p:tavLst>
                                    </p:anim>
                                    <p:anim calcmode="lin" valueType="num">
                                      <p:cBhvr>
                                        <p:cTn id="8" dur="1000" fill="hold"/>
                                        <p:tgtEl>
                                          <p:spTgt spid="69642"/>
                                        </p:tgtEl>
                                        <p:attrNameLst>
                                          <p:attrName>ppt_h</p:attrName>
                                        </p:attrNameLst>
                                      </p:cBhvr>
                                      <p:tavLst>
                                        <p:tav tm="0">
                                          <p:val>
                                            <p:strVal val="#ppt_h"/>
                                          </p:val>
                                        </p:tav>
                                        <p:tav tm="100000">
                                          <p:val>
                                            <p:strVal val="#ppt_h"/>
                                          </p:val>
                                        </p:tav>
                                      </p:tavLst>
                                    </p:anim>
                                    <p:animEffect transition="in" filter="fade">
                                      <p:cBhvr>
                                        <p:cTn id="9" dur="100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993300"/>
                </a:solidFill>
              </a:rPr>
              <a:t>ИСКУССТВЕННЫЙ МЕХ</a:t>
            </a:r>
          </a:p>
        </p:txBody>
      </p:sp>
      <p:sp>
        <p:nvSpPr>
          <p:cNvPr id="3" name="Текст 2"/>
          <p:cNvSpPr>
            <a:spLocks noGrp="1"/>
          </p:cNvSpPr>
          <p:nvPr>
            <p:ph type="body" sz="half" idx="1"/>
          </p:nvPr>
        </p:nvSpPr>
        <p:spPr>
          <a:xfrm>
            <a:off x="0" y="1357298"/>
            <a:ext cx="4038600" cy="4530725"/>
          </a:xfrm>
        </p:spPr>
        <p:txBody>
          <a:bodyPr/>
          <a:lstStyle/>
          <a:p>
            <a:pPr>
              <a:buNone/>
            </a:pPr>
            <a:r>
              <a:rPr lang="ru-RU" sz="1800" dirty="0"/>
              <a:t>     </a:t>
            </a:r>
            <a:r>
              <a:rPr lang="ru-RU" sz="1800" dirty="0">
                <a:solidFill>
                  <a:schemeClr val="accent3">
                    <a:lumMod val="10000"/>
                  </a:schemeClr>
                </a:solidFill>
                <a:effectLst/>
              </a:rPr>
              <a:t>Благодаря справедливой борьбе с уничтожением животных ради теплого и красивого меха, научно-технический прогресс подарил нам мех искусственный. Он выглядит, как натуральный, легко кроится. намного дешевле, но самое главное, что ни одно животное не пострадало при его производстве! Шьют из него шубы, куртки, модные сейчас безрукавки и широко используют в качестве всевозможных отделок кожи, пальтовых и костюмных тканей и т. д. </a:t>
            </a:r>
          </a:p>
        </p:txBody>
      </p:sp>
      <p:pic>
        <p:nvPicPr>
          <p:cNvPr id="5" name="Содержимое 4" descr="http://www.domtkaney.ru/images/cat_textile/s890.jpeg">
            <a:hlinkClick r:id="rId2" tgtFrame="&quot;&quot;"/>
          </p:cNvPr>
          <p:cNvPicPr>
            <a:picLocks noGrp="1"/>
          </p:cNvPicPr>
          <p:nvPr>
            <p:ph sz="half" idx="2"/>
          </p:nvPr>
        </p:nvPicPr>
        <p:blipFill>
          <a:blip r:embed="rId3"/>
          <a:srcRect/>
          <a:stretch>
            <a:fillRect/>
          </a:stretch>
        </p:blipFill>
        <p:spPr bwMode="auto">
          <a:xfrm>
            <a:off x="4500562" y="1357298"/>
            <a:ext cx="1428750" cy="1066800"/>
          </a:xfrm>
          <a:prstGeom prst="rect">
            <a:avLst/>
          </a:prstGeom>
          <a:noFill/>
          <a:ln w="9525">
            <a:noFill/>
            <a:miter lim="800000"/>
            <a:headEnd/>
            <a:tailEnd/>
          </a:ln>
        </p:spPr>
      </p:pic>
      <p:pic>
        <p:nvPicPr>
          <p:cNvPr id="6" name="Рисунок 5" descr="http://www.domtkaney.ru/images/cat_textile/s1303.jpeg">
            <a:hlinkClick r:id="rId4" tgtFrame="&quot;&quot;"/>
          </p:cNvPr>
          <p:cNvPicPr/>
          <p:nvPr/>
        </p:nvPicPr>
        <p:blipFill>
          <a:blip r:embed="rId5"/>
          <a:srcRect/>
          <a:stretch>
            <a:fillRect/>
          </a:stretch>
        </p:blipFill>
        <p:spPr bwMode="auto">
          <a:xfrm>
            <a:off x="7143768" y="1214422"/>
            <a:ext cx="1785950" cy="2428892"/>
          </a:xfrm>
          <a:prstGeom prst="rect">
            <a:avLst/>
          </a:prstGeom>
          <a:noFill/>
          <a:ln w="9525">
            <a:noFill/>
            <a:miter lim="800000"/>
            <a:headEnd/>
            <a:tailEnd/>
          </a:ln>
        </p:spPr>
      </p:pic>
      <p:pic>
        <p:nvPicPr>
          <p:cNvPr id="7" name="Рисунок 6" descr="http://www.domtkaney.ru/images/cat_textile/s1300.jpeg">
            <a:hlinkClick r:id="rId6" tgtFrame="&quot;&quot;"/>
          </p:cNvPr>
          <p:cNvPicPr/>
          <p:nvPr/>
        </p:nvPicPr>
        <p:blipFill>
          <a:blip r:embed="rId7"/>
          <a:srcRect/>
          <a:stretch>
            <a:fillRect/>
          </a:stretch>
        </p:blipFill>
        <p:spPr bwMode="auto">
          <a:xfrm>
            <a:off x="4429124" y="2928934"/>
            <a:ext cx="1428760" cy="2292356"/>
          </a:xfrm>
          <a:prstGeom prst="rect">
            <a:avLst/>
          </a:prstGeom>
          <a:noFill/>
          <a:ln w="9525">
            <a:noFill/>
            <a:miter lim="800000"/>
            <a:headEnd/>
            <a:tailEnd/>
          </a:ln>
        </p:spPr>
      </p:pic>
      <p:pic>
        <p:nvPicPr>
          <p:cNvPr id="9" name="Рисунок 8" descr="http://www.domtkaney.ru/images/cat_textile/s491.jpeg">
            <a:hlinkClick r:id="rId8" tgtFrame="&quot;&quot;"/>
          </p:cNvPr>
          <p:cNvPicPr/>
          <p:nvPr/>
        </p:nvPicPr>
        <p:blipFill>
          <a:blip r:embed="rId9"/>
          <a:srcRect/>
          <a:stretch>
            <a:fillRect/>
          </a:stretch>
        </p:blipFill>
        <p:spPr bwMode="auto">
          <a:xfrm>
            <a:off x="5643570" y="4857760"/>
            <a:ext cx="1571636" cy="1285884"/>
          </a:xfrm>
          <a:prstGeom prst="rect">
            <a:avLst/>
          </a:prstGeom>
          <a:noFill/>
          <a:ln w="9525">
            <a:noFill/>
            <a:miter lim="800000"/>
            <a:headEnd/>
            <a:tailEnd/>
          </a:ln>
        </p:spPr>
      </p:pic>
      <p:pic>
        <p:nvPicPr>
          <p:cNvPr id="10" name="Рисунок 9" descr="http://www.domtkaney.ru/images/cat_textile/s1302.jpeg">
            <a:hlinkClick r:id="rId10" tgtFrame="&quot;&quot;"/>
          </p:cNvPr>
          <p:cNvPicPr/>
          <p:nvPr/>
        </p:nvPicPr>
        <p:blipFill>
          <a:blip r:embed="rId11"/>
          <a:srcRect/>
          <a:stretch>
            <a:fillRect/>
          </a:stretch>
        </p:blipFill>
        <p:spPr bwMode="auto">
          <a:xfrm>
            <a:off x="5786446" y="2214554"/>
            <a:ext cx="1571636" cy="2357454"/>
          </a:xfrm>
          <a:prstGeom prst="rect">
            <a:avLst/>
          </a:prstGeom>
          <a:noFill/>
          <a:ln w="9525">
            <a:noFill/>
            <a:miter lim="800000"/>
            <a:headEnd/>
            <a:tailEnd/>
          </a:ln>
        </p:spPr>
      </p:pic>
      <p:pic>
        <p:nvPicPr>
          <p:cNvPr id="8" name="Рисунок 7" descr="http://www.domtkaney.ru/images/cat_textile/s492.jpeg">
            <a:hlinkClick r:id="rId12" tgtFrame="&quot;&quot;"/>
          </p:cNvPr>
          <p:cNvPicPr/>
          <p:nvPr/>
        </p:nvPicPr>
        <p:blipFill>
          <a:blip r:embed="rId13"/>
          <a:srcRect/>
          <a:stretch>
            <a:fillRect/>
          </a:stretch>
        </p:blipFill>
        <p:spPr bwMode="auto">
          <a:xfrm>
            <a:off x="7143768" y="4357694"/>
            <a:ext cx="1643074" cy="1500198"/>
          </a:xfrm>
          <a:prstGeom prst="rect">
            <a:avLst/>
          </a:prstGeom>
          <a:noFill/>
          <a:ln w="9525">
            <a:noFill/>
            <a:miter lim="800000"/>
            <a:headEnd/>
            <a:tailEnd/>
          </a:ln>
        </p:spPr>
      </p:pic>
      <p:pic>
        <p:nvPicPr>
          <p:cNvPr id="11" name="Рисунок 10" descr="http://www.domtkaney.ru/images/cat_textile/s490.jpeg">
            <a:hlinkClick r:id="rId14" tgtFrame="&quot;&quot;"/>
          </p:cNvPr>
          <p:cNvPicPr/>
          <p:nvPr/>
        </p:nvPicPr>
        <p:blipFill>
          <a:blip r:embed="rId15"/>
          <a:srcRect/>
          <a:stretch>
            <a:fillRect/>
          </a:stretch>
        </p:blipFill>
        <p:spPr bwMode="auto">
          <a:xfrm>
            <a:off x="1714480" y="5357826"/>
            <a:ext cx="1792290" cy="1281114"/>
          </a:xfrm>
          <a:prstGeom prst="rect">
            <a:avLst/>
          </a:prstGeom>
          <a:noFill/>
          <a:ln w="9525">
            <a:noFill/>
            <a:miter lim="800000"/>
            <a:headEnd/>
            <a:tailEnd/>
          </a:ln>
        </p:spPr>
      </p:pic>
      <p:pic>
        <p:nvPicPr>
          <p:cNvPr id="12" name="Рисунок 11" descr="http://www.domtkaney.ru/images/cat_textile/s342.jpeg">
            <a:hlinkClick r:id="rId16" tgtFrame="&quot;&quot;"/>
          </p:cNvPr>
          <p:cNvPicPr/>
          <p:nvPr/>
        </p:nvPicPr>
        <p:blipFill>
          <a:blip r:embed="rId17"/>
          <a:srcRect/>
          <a:stretch>
            <a:fillRect/>
          </a:stretch>
        </p:blipFill>
        <p:spPr bwMode="auto">
          <a:xfrm>
            <a:off x="4286248" y="5429264"/>
            <a:ext cx="1435100" cy="1173172"/>
          </a:xfrm>
          <a:prstGeom prst="rect">
            <a:avLst/>
          </a:prstGeom>
          <a:noFill/>
          <a:ln w="9525">
            <a:noFill/>
            <a:miter lim="800000"/>
            <a:headEnd/>
            <a:tailEnd/>
          </a:ln>
        </p:spPr>
      </p:pic>
      <p:sp>
        <p:nvSpPr>
          <p:cNvPr id="13" name="Rectangle 1">
            <a:extLst>
              <a:ext uri="{FF2B5EF4-FFF2-40B4-BE49-F238E27FC236}">
                <a16:creationId xmlns:a16="http://schemas.microsoft.com/office/drawing/2014/main" id="{7A2A03BC-62D1-40F1-9212-F0E8EF649611}"/>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3"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ru-RU" dirty="0">
                <a:solidFill>
                  <a:srgbClr val="993366"/>
                </a:solidFill>
              </a:rPr>
              <a:t>Искусственный мех</a:t>
            </a:r>
          </a:p>
        </p:txBody>
      </p:sp>
      <p:sp>
        <p:nvSpPr>
          <p:cNvPr id="47107" name="Rectangle 3"/>
          <p:cNvSpPr>
            <a:spLocks noGrp="1" noChangeArrowheads="1"/>
          </p:cNvSpPr>
          <p:nvPr>
            <p:ph type="body" sz="half" idx="1"/>
          </p:nvPr>
        </p:nvSpPr>
        <p:spPr>
          <a:xfrm>
            <a:off x="457200" y="1600200"/>
            <a:ext cx="4035425" cy="4530725"/>
          </a:xfrm>
        </p:spPr>
        <p:txBody>
          <a:bodyPr/>
          <a:lstStyle/>
          <a:p>
            <a:pPr>
              <a:buFont typeface="Wingdings" pitchFamily="2" charset="2"/>
              <a:buNone/>
            </a:pPr>
            <a:r>
              <a:rPr lang="ru-RU" sz="2800" dirty="0"/>
              <a:t>   </a:t>
            </a:r>
            <a:r>
              <a:rPr lang="ru-RU" sz="2800" dirty="0">
                <a:solidFill>
                  <a:srgbClr val="993366"/>
                </a:solidFill>
                <a:effectLst/>
              </a:rPr>
              <a:t>Изготавливают на трикотажной или тканной основе</a:t>
            </a:r>
          </a:p>
          <a:p>
            <a:pPr>
              <a:buFont typeface="Wingdings" pitchFamily="2" charset="2"/>
              <a:buNone/>
            </a:pPr>
            <a:endParaRPr lang="ru-RU" sz="2800" dirty="0">
              <a:solidFill>
                <a:srgbClr val="993366"/>
              </a:solidFill>
              <a:effectLst/>
            </a:endParaRPr>
          </a:p>
          <a:p>
            <a:pPr>
              <a:buFont typeface="Wingdings" pitchFamily="2" charset="2"/>
              <a:buNone/>
            </a:pPr>
            <a:endParaRPr lang="ru-RU" sz="2800" dirty="0">
              <a:solidFill>
                <a:srgbClr val="993366"/>
              </a:solidFill>
              <a:effectLst/>
            </a:endParaRPr>
          </a:p>
          <a:p>
            <a:pPr>
              <a:buFont typeface="Wingdings" pitchFamily="2" charset="2"/>
              <a:buNone/>
            </a:pPr>
            <a:r>
              <a:rPr lang="ru-RU" sz="2800" dirty="0">
                <a:solidFill>
                  <a:srgbClr val="993366"/>
                </a:solidFill>
                <a:effectLst/>
              </a:rPr>
              <a:t>   Распространённые: вискозные, лавсановые, нитроновые</a:t>
            </a:r>
          </a:p>
        </p:txBody>
      </p:sp>
      <p:pic>
        <p:nvPicPr>
          <p:cNvPr id="47108" name="Picture 4"/>
          <p:cNvPicPr>
            <a:picLocks noGrp="1" noChangeAspect="1" noChangeArrowheads="1"/>
          </p:cNvPicPr>
          <p:nvPr>
            <p:ph sz="half" idx="2"/>
          </p:nvPr>
        </p:nvPicPr>
        <p:blipFill>
          <a:blip r:embed="rId2"/>
          <a:srcRect/>
          <a:stretch>
            <a:fillRect/>
          </a:stretch>
        </p:blipFill>
        <p:spPr>
          <a:xfrm>
            <a:off x="4140200" y="1773238"/>
            <a:ext cx="4535488" cy="4392612"/>
          </a:xfrm>
          <a:noFill/>
          <a:ln/>
        </p:spPr>
      </p:pic>
      <p:sp>
        <p:nvSpPr>
          <p:cNvPr id="5" name="Rectangle 1">
            <a:extLst>
              <a:ext uri="{FF2B5EF4-FFF2-40B4-BE49-F238E27FC236}">
                <a16:creationId xmlns:a16="http://schemas.microsoft.com/office/drawing/2014/main" id="{0E554D02-64E1-4DDB-81A3-1B7C2B405160}"/>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7106"/>
                                        </p:tgtEl>
                                        <p:attrNameLst>
                                          <p:attrName>style.visibility</p:attrName>
                                        </p:attrNameLst>
                                      </p:cBhvr>
                                      <p:to>
                                        <p:strVal val="visible"/>
                                      </p:to>
                                    </p:set>
                                    <p:animEffect transition="in" filter="fade">
                                      <p:cBhvr>
                                        <p:cTn id="7" dur="500">
                                          <p:stCondLst>
                                            <p:cond delay="0"/>
                                          </p:stCondLst>
                                        </p:cTn>
                                        <p:tgtEl>
                                          <p:spTgt spid="47106"/>
                                        </p:tgtEl>
                                      </p:cBhvr>
                                    </p:animEffect>
                                  </p:childTnLst>
                                </p:cTn>
                              </p:par>
                            </p:childTnLst>
                          </p:cTn>
                        </p:par>
                        <p:par>
                          <p:cTn id="8" fill="hold">
                            <p:stCondLst>
                              <p:cond delay="1250"/>
                            </p:stCondLst>
                            <p:childTnLst>
                              <p:par>
                                <p:cTn id="9" presetID="6" presetClass="entr" presetSubtype="16" fill="hold" nodeType="afterEffect">
                                  <p:stCondLst>
                                    <p:cond delay="0"/>
                                  </p:stCondLst>
                                  <p:childTnLst>
                                    <p:set>
                                      <p:cBhvr>
                                        <p:cTn id="10" dur="1" fill="hold">
                                          <p:stCondLst>
                                            <p:cond delay="0"/>
                                          </p:stCondLst>
                                        </p:cTn>
                                        <p:tgtEl>
                                          <p:spTgt spid="47108"/>
                                        </p:tgtEl>
                                        <p:attrNameLst>
                                          <p:attrName>style.visibility</p:attrName>
                                        </p:attrNameLst>
                                      </p:cBhvr>
                                      <p:to>
                                        <p:strVal val="visible"/>
                                      </p:to>
                                    </p:set>
                                    <p:animEffect transition="in" filter="circle(in)">
                                      <p:cBhvr>
                                        <p:cTn id="11" dur="500"/>
                                        <p:tgtEl>
                                          <p:spTgt spid="47108"/>
                                        </p:tgtEl>
                                      </p:cBhvr>
                                    </p:animEffect>
                                  </p:childTnLst>
                                </p:cTn>
                              </p:par>
                            </p:childTnLst>
                          </p:cTn>
                        </p:par>
                        <p:par>
                          <p:cTn id="12" fill="hold">
                            <p:stCondLst>
                              <p:cond delay="175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fade">
                                      <p:cBhvr>
                                        <p:cTn id="15" dur="500">
                                          <p:stCondLst>
                                            <p:cond delay="0"/>
                                          </p:stCondLst>
                                        </p:cTn>
                                        <p:tgtEl>
                                          <p:spTgt spid="47107">
                                            <p:txEl>
                                              <p:pRg st="0" end="0"/>
                                            </p:txEl>
                                          </p:spTgt>
                                        </p:tgtEl>
                                      </p:cBhvr>
                                    </p:animEffect>
                                  </p:childTnLst>
                                </p:cTn>
                              </p:par>
                            </p:childTnLst>
                          </p:cTn>
                        </p:par>
                        <p:par>
                          <p:cTn id="16" fill="hold">
                            <p:stCondLst>
                              <p:cond delay="43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7107">
                                            <p:txEl>
                                              <p:pRg st="3" end="3"/>
                                            </p:txEl>
                                          </p:spTgt>
                                        </p:tgtEl>
                                        <p:attrNameLst>
                                          <p:attrName>style.visibility</p:attrName>
                                        </p:attrNameLst>
                                      </p:cBhvr>
                                      <p:to>
                                        <p:strVal val="visible"/>
                                      </p:to>
                                    </p:set>
                                    <p:animEffect transition="in" filter="fade">
                                      <p:cBhvr>
                                        <p:cTn id="19" dur="500">
                                          <p:stCondLst>
                                            <p:cond delay="0"/>
                                          </p:stCondLst>
                                        </p:cTn>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1472" y="357166"/>
            <a:ext cx="8229600" cy="1143000"/>
          </a:xfrm>
        </p:spPr>
        <p:txBody>
          <a:bodyPr/>
          <a:lstStyle/>
          <a:p>
            <a:r>
              <a:rPr lang="ru-RU" sz="6000" dirty="0">
                <a:solidFill>
                  <a:srgbClr val="993366"/>
                </a:solidFill>
              </a:rPr>
              <a:t>Нетканые материалы</a:t>
            </a:r>
          </a:p>
        </p:txBody>
      </p:sp>
      <p:sp>
        <p:nvSpPr>
          <p:cNvPr id="30723" name="Rectangle 3"/>
          <p:cNvSpPr>
            <a:spLocks noGrp="1" noChangeArrowheads="1"/>
          </p:cNvSpPr>
          <p:nvPr>
            <p:ph type="body" idx="1"/>
          </p:nvPr>
        </p:nvSpPr>
        <p:spPr>
          <a:xfrm>
            <a:off x="642910" y="2327275"/>
            <a:ext cx="8229600" cy="4530725"/>
          </a:xfrm>
        </p:spPr>
        <p:txBody>
          <a:bodyPr/>
          <a:lstStyle/>
          <a:p>
            <a:pPr>
              <a:buFont typeface="Wingdings" pitchFamily="2" charset="2"/>
              <a:buNone/>
            </a:pPr>
            <a:r>
              <a:rPr lang="en-US" dirty="0"/>
              <a:t>	</a:t>
            </a:r>
            <a:r>
              <a:rPr lang="en-US" dirty="0">
                <a:solidFill>
                  <a:srgbClr val="CC3399"/>
                </a:solidFill>
              </a:rPr>
              <a:t>	</a:t>
            </a:r>
            <a:r>
              <a:rPr lang="ru-RU" dirty="0">
                <a:solidFill>
                  <a:srgbClr val="C00000"/>
                </a:solidFill>
                <a:effectLst/>
              </a:rPr>
              <a:t>Материалы, выработанные из текстильных волокон или систем нитей, связываемых непосредственно механическим или физико-химическим способами</a:t>
            </a:r>
          </a:p>
        </p:txBody>
      </p:sp>
      <p:sp>
        <p:nvSpPr>
          <p:cNvPr id="4" name="Rectangle 3"/>
          <p:cNvSpPr txBox="1">
            <a:spLocks noChangeArrowheads="1"/>
          </p:cNvSpPr>
          <p:nvPr/>
        </p:nvSpPr>
        <p:spPr bwMode="auto">
          <a:xfrm>
            <a:off x="500034" y="1500174"/>
            <a:ext cx="8215370" cy="485778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endParaRPr kumimoji="0" lang="ru-RU"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r>
              <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	</a:t>
            </a:r>
            <a:r>
              <a:rPr kumimoji="0" lang="ru-RU" sz="2800" b="0" i="0" u="none" strike="noStrike" kern="0" cap="none" spc="0" normalizeH="0" baseline="0" noProof="0" dirty="0">
                <a:ln>
                  <a:noFill/>
                </a:ln>
                <a:solidFill>
                  <a:srgbClr val="993366"/>
                </a:solidFill>
                <a:effectLst>
                  <a:outerShdw blurRad="38100" dist="38100" dir="2700000" algn="tl">
                    <a:srgbClr val="000000"/>
                  </a:outerShdw>
                </a:effectLst>
                <a:uLnTx/>
                <a:uFillTx/>
                <a:latin typeface="+mn-lt"/>
                <a:ea typeface="+mn-ea"/>
                <a:cs typeface="+mn-cs"/>
              </a:rPr>
              <a:t>		</a:t>
            </a:r>
            <a:r>
              <a:rPr kumimoji="0" lang="ru-RU" sz="2800" b="0" i="0" u="none" strike="noStrike" kern="0" cap="none" spc="0" normalizeH="0" baseline="0" noProof="0" dirty="0">
                <a:ln>
                  <a:noFill/>
                </a:ln>
                <a:solidFill>
                  <a:srgbClr val="993366"/>
                </a:solidFill>
                <a:effectLst/>
                <a:uLnTx/>
                <a:uFillTx/>
                <a:latin typeface="+mn-lt"/>
                <a:ea typeface="+mn-ea"/>
                <a:cs typeface="+mn-cs"/>
              </a:rPr>
              <a:t>Производство таких материалов даёт возможность получать текстильные материалы из коротких, не пригодных для прядения волокон.</a:t>
            </a: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endParaRPr kumimoji="0" lang="en-US" sz="2800" b="0" i="0" u="none" strike="noStrike" kern="0" cap="none" spc="0" normalizeH="0" baseline="0" noProof="0" dirty="0">
              <a:ln>
                <a:noFill/>
              </a:ln>
              <a:solidFill>
                <a:srgbClr val="993366"/>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endParaRPr kumimoji="0" lang="ru-RU" sz="2800" b="0" i="0" u="none" strike="noStrike" kern="0" cap="none" spc="0" normalizeH="0" baseline="0" noProof="0" dirty="0">
              <a:ln>
                <a:noFill/>
              </a:ln>
              <a:solidFill>
                <a:srgbClr val="993366"/>
              </a:solidFill>
              <a:effectLst>
                <a:outerShdw blurRad="38100" dist="38100" dir="2700000" algn="tl">
                  <a:srgbClr val="000000"/>
                </a:outerShdw>
              </a:effectLst>
              <a:uLnTx/>
              <a:uFillTx/>
              <a:latin typeface="+mn-lt"/>
              <a:ea typeface="+mn-ea"/>
              <a:cs typeface="+mn-cs"/>
            </a:endParaRPr>
          </a:p>
          <a:p>
            <a:pPr marL="342900" marR="0" lvl="0" indent="-342900" algn="ctr"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r>
              <a:rPr kumimoji="0" lang="ru-RU" sz="2800" b="0" i="0" u="none" strike="noStrike" kern="0" cap="none" spc="0" normalizeH="0" baseline="0" noProof="0" dirty="0">
                <a:ln>
                  <a:noFill/>
                </a:ln>
                <a:solidFill>
                  <a:srgbClr val="993300"/>
                </a:solidFill>
                <a:effectLst/>
                <a:uLnTx/>
                <a:uFillTx/>
                <a:latin typeface="+mn-lt"/>
                <a:ea typeface="+mn-ea"/>
                <a:cs typeface="+mn-cs"/>
              </a:rPr>
              <a:t>Замена тканей неткаными материалами даёт большой экономический эффект: </a:t>
            </a: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Char char="n"/>
              <a:tabLst/>
              <a:defRPr/>
            </a:pPr>
            <a:r>
              <a:rPr kumimoji="0" lang="ru-RU" sz="2800" b="0" i="0" u="none" strike="noStrike" kern="0" cap="none" spc="0" normalizeH="0" baseline="0" noProof="0" dirty="0">
                <a:ln>
                  <a:noFill/>
                </a:ln>
                <a:solidFill>
                  <a:srgbClr val="993366"/>
                </a:solidFill>
                <a:effectLst/>
                <a:uLnTx/>
                <a:uFillTx/>
                <a:latin typeface="+mn-lt"/>
                <a:ea typeface="+mn-ea"/>
                <a:cs typeface="+mn-cs"/>
              </a:rPr>
              <a:t>Используется дешёвое и менее дефицитное сырьё</a:t>
            </a: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Char char="n"/>
              <a:tabLst/>
              <a:defRPr/>
            </a:pPr>
            <a:r>
              <a:rPr kumimoji="0" lang="ru-RU" sz="2800" b="0" i="0" u="none" strike="noStrike" kern="0" cap="none" spc="0" normalizeH="0" baseline="0" noProof="0" dirty="0">
                <a:ln>
                  <a:noFill/>
                </a:ln>
                <a:solidFill>
                  <a:srgbClr val="993366"/>
                </a:solidFill>
                <a:effectLst/>
                <a:uLnTx/>
                <a:uFillTx/>
                <a:latin typeface="+mn-lt"/>
                <a:ea typeface="+mn-ea"/>
                <a:cs typeface="+mn-cs"/>
              </a:rPr>
              <a:t>Сокращается технологический процесс</a:t>
            </a:r>
          </a:p>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itchFamily="2" charset="2"/>
              <a:buChar char="n"/>
              <a:tabLst/>
              <a:defRPr/>
            </a:pPr>
            <a:r>
              <a:rPr kumimoji="0" lang="ru-RU" sz="2800" b="0" i="0" u="none" strike="noStrike" kern="0" cap="none" spc="0" normalizeH="0" baseline="0" noProof="0" dirty="0">
                <a:ln>
                  <a:noFill/>
                </a:ln>
                <a:solidFill>
                  <a:srgbClr val="993366"/>
                </a:solidFill>
                <a:effectLst/>
                <a:uLnTx/>
                <a:uFillTx/>
                <a:latin typeface="+mn-lt"/>
                <a:ea typeface="+mn-ea"/>
                <a:cs typeface="+mn-cs"/>
              </a:rPr>
              <a:t>Повышается производительность</a:t>
            </a:r>
          </a:p>
        </p:txBody>
      </p:sp>
      <p:sp>
        <p:nvSpPr>
          <p:cNvPr id="5" name="Rectangle 1">
            <a:extLst>
              <a:ext uri="{FF2B5EF4-FFF2-40B4-BE49-F238E27FC236}">
                <a16:creationId xmlns:a16="http://schemas.microsoft.com/office/drawing/2014/main" id="{62449E1A-115B-432D-BD42-052FE1DD0213}"/>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10" dur="500"/>
                                        <p:tgtEl>
                                          <p:spTgt spid="307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8" descr="драп"/>
          <p:cNvPicPr>
            <a:picLocks noChangeAspect="1" noChangeArrowheads="1"/>
          </p:cNvPicPr>
          <p:nvPr/>
        </p:nvPicPr>
        <p:blipFill>
          <a:blip r:embed="rId2"/>
          <a:srcRect/>
          <a:stretch>
            <a:fillRect/>
          </a:stretch>
        </p:blipFill>
        <p:spPr bwMode="auto">
          <a:xfrm>
            <a:off x="0" y="214290"/>
            <a:ext cx="2928958" cy="3486465"/>
          </a:xfrm>
          <a:prstGeom prst="rect">
            <a:avLst/>
          </a:prstGeom>
          <a:ln>
            <a:noFill/>
          </a:ln>
          <a:effectLst>
            <a:softEdge rad="112500"/>
          </a:effectLst>
        </p:spPr>
      </p:pic>
      <p:pic>
        <p:nvPicPr>
          <p:cNvPr id="71685" name="Picture 5"/>
          <p:cNvPicPr>
            <a:picLocks noGrp="1" noChangeAspect="1" noChangeArrowheads="1"/>
          </p:cNvPicPr>
          <p:nvPr>
            <p:ph sz="quarter" idx="1"/>
          </p:nvPr>
        </p:nvPicPr>
        <p:blipFill>
          <a:blip r:embed="rId3"/>
          <a:srcRect/>
          <a:stretch>
            <a:fillRect/>
          </a:stretch>
        </p:blipFill>
        <p:spPr>
          <a:xfrm>
            <a:off x="5864628" y="0"/>
            <a:ext cx="3279372" cy="2285992"/>
          </a:xfrm>
          <a:prstGeom prst="rect">
            <a:avLst/>
          </a:prstGeom>
          <a:ln>
            <a:noFill/>
          </a:ln>
          <a:effectLst>
            <a:softEdge rad="112500"/>
          </a:effectLst>
        </p:spPr>
      </p:pic>
      <p:pic>
        <p:nvPicPr>
          <p:cNvPr id="7" name="Picture 12" descr="25889e66497e"/>
          <p:cNvPicPr>
            <a:picLocks noChangeAspect="1" noChangeArrowheads="1"/>
          </p:cNvPicPr>
          <p:nvPr/>
        </p:nvPicPr>
        <p:blipFill>
          <a:blip r:embed="rId4"/>
          <a:srcRect/>
          <a:stretch>
            <a:fillRect/>
          </a:stretch>
        </p:blipFill>
        <p:spPr bwMode="auto">
          <a:xfrm>
            <a:off x="2714612" y="1500174"/>
            <a:ext cx="3714776" cy="3513873"/>
          </a:xfrm>
          <a:prstGeom prst="rect">
            <a:avLst/>
          </a:prstGeom>
          <a:ln>
            <a:noFill/>
          </a:ln>
          <a:effectLst>
            <a:softEdge rad="112500"/>
          </a:effectLst>
        </p:spPr>
      </p:pic>
      <p:pic>
        <p:nvPicPr>
          <p:cNvPr id="71687" name="Picture 7"/>
          <p:cNvPicPr>
            <a:picLocks noGrp="1" noChangeAspect="1" noChangeArrowheads="1"/>
          </p:cNvPicPr>
          <p:nvPr>
            <p:ph sz="quarter" idx="3"/>
          </p:nvPr>
        </p:nvPicPr>
        <p:blipFill>
          <a:blip r:embed="rId5"/>
          <a:srcRect/>
          <a:stretch>
            <a:fillRect/>
          </a:stretch>
        </p:blipFill>
        <p:spPr>
          <a:xfrm>
            <a:off x="0" y="3786190"/>
            <a:ext cx="3535356" cy="3071810"/>
          </a:xfrm>
          <a:prstGeom prst="rect">
            <a:avLst/>
          </a:prstGeom>
          <a:ln>
            <a:noFill/>
          </a:ln>
          <a:effectLst>
            <a:softEdge rad="112500"/>
          </a:effectLst>
        </p:spPr>
      </p:pic>
      <p:pic>
        <p:nvPicPr>
          <p:cNvPr id="71686" name="Picture 6"/>
          <p:cNvPicPr>
            <a:picLocks noGrp="1" noChangeAspect="1" noChangeArrowheads="1"/>
          </p:cNvPicPr>
          <p:nvPr>
            <p:ph sz="quarter" idx="2"/>
          </p:nvPr>
        </p:nvPicPr>
        <p:blipFill>
          <a:blip r:embed="rId6"/>
          <a:srcRect/>
          <a:stretch>
            <a:fillRect/>
          </a:stretch>
        </p:blipFill>
        <p:spPr>
          <a:xfrm>
            <a:off x="5105400" y="1785926"/>
            <a:ext cx="4038600" cy="3071834"/>
          </a:xfrm>
          <a:prstGeom prst="rect">
            <a:avLst/>
          </a:prstGeom>
          <a:ln>
            <a:noFill/>
          </a:ln>
          <a:effectLst>
            <a:softEdge rad="112500"/>
          </a:effectLst>
        </p:spPr>
      </p:pic>
      <p:pic>
        <p:nvPicPr>
          <p:cNvPr id="71688" name="Picture 8"/>
          <p:cNvPicPr>
            <a:picLocks noGrp="1" noChangeAspect="1" noChangeArrowheads="1"/>
          </p:cNvPicPr>
          <p:nvPr>
            <p:ph sz="quarter" idx="4"/>
          </p:nvPr>
        </p:nvPicPr>
        <p:blipFill>
          <a:blip r:embed="rId7"/>
          <a:srcRect/>
          <a:stretch>
            <a:fillRect/>
          </a:stretch>
        </p:blipFill>
        <p:spPr>
          <a:xfrm>
            <a:off x="4857752" y="4143380"/>
            <a:ext cx="4038600" cy="2714620"/>
          </a:xfrm>
          <a:prstGeom prst="rect">
            <a:avLst/>
          </a:prstGeom>
          <a:ln>
            <a:noFill/>
          </a:ln>
          <a:effectLst>
            <a:softEdge rad="112500"/>
          </a:effectLst>
        </p:spPr>
      </p:pic>
      <p:sp>
        <p:nvSpPr>
          <p:cNvPr id="71684" name="Rectangle 4"/>
          <p:cNvSpPr>
            <a:spLocks noGrp="1" noChangeArrowheads="1"/>
          </p:cNvSpPr>
          <p:nvPr>
            <p:ph type="title" sz="quarter"/>
          </p:nvPr>
        </p:nvSpPr>
        <p:spPr>
          <a:xfrm>
            <a:off x="428596" y="0"/>
            <a:ext cx="8229600" cy="1143000"/>
          </a:xfrm>
        </p:spPr>
        <p:txBody>
          <a:bodyPr/>
          <a:lstStyle/>
          <a:p>
            <a:r>
              <a:rPr lang="ru-RU" sz="4000" dirty="0">
                <a:solidFill>
                  <a:schemeClr val="accent3">
                    <a:lumMod val="10000"/>
                  </a:schemeClr>
                </a:solidFill>
              </a:rPr>
              <a:t>Ассортимент нетканых</a:t>
            </a:r>
            <a:br>
              <a:rPr lang="ru-RU" sz="4000" dirty="0">
                <a:solidFill>
                  <a:schemeClr val="accent3">
                    <a:lumMod val="10000"/>
                  </a:schemeClr>
                </a:solidFill>
              </a:rPr>
            </a:br>
            <a:r>
              <a:rPr lang="ru-RU" sz="4000" dirty="0">
                <a:solidFill>
                  <a:schemeClr val="accent3">
                    <a:lumMod val="10000"/>
                  </a:schemeClr>
                </a:solidFill>
              </a:rPr>
              <a:t> материалов</a:t>
            </a:r>
          </a:p>
        </p:txBody>
      </p:sp>
      <p:sp>
        <p:nvSpPr>
          <p:cNvPr id="9" name="Rectangle 1">
            <a:extLst>
              <a:ext uri="{FF2B5EF4-FFF2-40B4-BE49-F238E27FC236}">
                <a16:creationId xmlns:a16="http://schemas.microsoft.com/office/drawing/2014/main" id="{91ED608B-550F-4551-BA22-1EF3A159C388}"/>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500"/>
                                        <p:tgtEl>
                                          <p:spTgt spid="71684"/>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childTnLst>
                          </p:cTn>
                        </p:par>
                        <p:par>
                          <p:cTn id="11" fill="hold">
                            <p:stCondLst>
                              <p:cond delay="500"/>
                            </p:stCondLst>
                            <p:childTnLst>
                              <p:par>
                                <p:cTn id="12" presetID="21"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4)">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457200" y="277813"/>
            <a:ext cx="8229600" cy="5311775"/>
          </a:xfrm>
        </p:spPr>
        <p:txBody>
          <a:bodyPr/>
          <a:lstStyle/>
          <a:p>
            <a:r>
              <a:rPr lang="ru-RU" sz="6000">
                <a:solidFill>
                  <a:srgbClr val="993366"/>
                </a:solidFill>
              </a:rPr>
              <a:t>Отделочные</a:t>
            </a:r>
            <a:br>
              <a:rPr lang="ru-RU" sz="6000">
                <a:solidFill>
                  <a:srgbClr val="993366"/>
                </a:solidFill>
              </a:rPr>
            </a:br>
            <a:br>
              <a:rPr lang="ru-RU" sz="6000">
                <a:solidFill>
                  <a:srgbClr val="993366"/>
                </a:solidFill>
              </a:rPr>
            </a:br>
            <a:r>
              <a:rPr lang="ru-RU" sz="6000">
                <a:solidFill>
                  <a:srgbClr val="993366"/>
                </a:solidFill>
              </a:rPr>
              <a:t> материалы</a:t>
            </a:r>
          </a:p>
        </p:txBody>
      </p:sp>
      <p:sp>
        <p:nvSpPr>
          <p:cNvPr id="49158" name="Rectangle 6"/>
          <p:cNvSpPr>
            <a:spLocks noGrp="1" noChangeArrowheads="1"/>
          </p:cNvSpPr>
          <p:nvPr>
            <p:ph type="body" sz="half" idx="2"/>
          </p:nvPr>
        </p:nvSpPr>
        <p:spPr>
          <a:xfrm>
            <a:off x="4651375" y="2566988"/>
            <a:ext cx="4035425" cy="3563937"/>
          </a:xfrm>
        </p:spPr>
        <p:txBody>
          <a:bodyPr/>
          <a:lstStyle/>
          <a:p>
            <a:pPr algn="ctr">
              <a:buFont typeface="Wingdings" pitchFamily="2" charset="2"/>
              <a:buNone/>
            </a:pPr>
            <a:endParaRPr lang="ru-RU" sz="2800"/>
          </a:p>
          <a:p>
            <a:pPr algn="ctr">
              <a:buFont typeface="Wingdings" pitchFamily="2" charset="2"/>
              <a:buNone/>
            </a:pPr>
            <a:endParaRPr lang="ru-RU" sz="2800"/>
          </a:p>
        </p:txBody>
      </p:sp>
      <p:sp>
        <p:nvSpPr>
          <p:cNvPr id="5" name="Rectangle 1">
            <a:extLst>
              <a:ext uri="{FF2B5EF4-FFF2-40B4-BE49-F238E27FC236}">
                <a16:creationId xmlns:a16="http://schemas.microsoft.com/office/drawing/2014/main" id="{70FD6C7D-CCFE-4494-8C0C-0CAC1F993D9A}"/>
              </a:ext>
            </a:extLst>
          </p:cNvPr>
          <p:cNvSpPr>
            <a:spLocks noChangeArrowheads="1"/>
          </p:cNvSpPr>
          <p:nvPr/>
        </p:nvSpPr>
        <p:spPr bwMode="auto">
          <a:xfrm>
            <a:off x="1509690" y="65103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192" decel="100000"/>
                                        <p:tgtEl>
                                          <p:spTgt spid="49156"/>
                                        </p:tgtEl>
                                      </p:cBhvr>
                                    </p:animEffect>
                                    <p:animScale>
                                      <p:cBhvr>
                                        <p:cTn id="8" dur="192" decel="100000"/>
                                        <p:tgtEl>
                                          <p:spTgt spid="49156"/>
                                        </p:tgtEl>
                                      </p:cBhvr>
                                      <p:from x="10000" y="10000"/>
                                      <p:to x="200000" y="450000"/>
                                    </p:animScale>
                                    <p:animScale>
                                      <p:cBhvr>
                                        <p:cTn id="9" dur="308" accel="100000" fill="hold">
                                          <p:stCondLst>
                                            <p:cond delay="192"/>
                                          </p:stCondLst>
                                        </p:cTn>
                                        <p:tgtEl>
                                          <p:spTgt spid="49156"/>
                                        </p:tgtEl>
                                      </p:cBhvr>
                                      <p:from x="200000" y="450000"/>
                                      <p:to x="100000" y="100000"/>
                                    </p:animScale>
                                    <p:set>
                                      <p:cBhvr>
                                        <p:cTn id="10" dur="192" fill="hold"/>
                                        <p:tgtEl>
                                          <p:spTgt spid="49156"/>
                                        </p:tgtEl>
                                        <p:attrNameLst>
                                          <p:attrName>ppt_x</p:attrName>
                                        </p:attrNameLst>
                                      </p:cBhvr>
                                      <p:to>
                                        <p:strVal val="(0.5)"/>
                                      </p:to>
                                    </p:set>
                                    <p:anim from="(0.5)" to="(#ppt_x)" calcmode="lin" valueType="num">
                                      <p:cBhvr>
                                        <p:cTn id="11" dur="308" accel="100000" fill="hold">
                                          <p:stCondLst>
                                            <p:cond delay="192"/>
                                          </p:stCondLst>
                                        </p:cTn>
                                        <p:tgtEl>
                                          <p:spTgt spid="49156"/>
                                        </p:tgtEl>
                                        <p:attrNameLst>
                                          <p:attrName>ppt_x</p:attrName>
                                        </p:attrNameLst>
                                      </p:cBhvr>
                                    </p:anim>
                                    <p:set>
                                      <p:cBhvr>
                                        <p:cTn id="12" dur="192" fill="hold"/>
                                        <p:tgtEl>
                                          <p:spTgt spid="49156"/>
                                        </p:tgtEl>
                                        <p:attrNameLst>
                                          <p:attrName>ppt_y</p:attrName>
                                        </p:attrNameLst>
                                      </p:cBhvr>
                                      <p:to>
                                        <p:strVal val="(#ppt_y+0.4)"/>
                                      </p:to>
                                    </p:set>
                                    <p:anim from="(#ppt_y+0.4)" to="(#ppt_y)" calcmode="lin" valueType="num">
                                      <p:cBhvr>
                                        <p:cTn id="13" dur="308" accel="100000" fill="hold">
                                          <p:stCondLst>
                                            <p:cond delay="192"/>
                                          </p:stCondLst>
                                        </p:cTn>
                                        <p:tgtEl>
                                          <p:spTgt spid="491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6" name="Rectangle 8"/>
          <p:cNvSpPr>
            <a:spLocks noGrp="1" noChangeArrowheads="1"/>
          </p:cNvSpPr>
          <p:nvPr>
            <p:ph type="title" sz="quarter"/>
          </p:nvPr>
        </p:nvSpPr>
        <p:spPr>
          <a:xfrm>
            <a:off x="468313" y="549275"/>
            <a:ext cx="8229600" cy="1143000"/>
          </a:xfrm>
        </p:spPr>
        <p:txBody>
          <a:bodyPr/>
          <a:lstStyle/>
          <a:p>
            <a:r>
              <a:rPr lang="ru-RU" sz="4000">
                <a:solidFill>
                  <a:srgbClr val="993366"/>
                </a:solidFill>
              </a:rPr>
              <a:t>Кружево, косая бейка,</a:t>
            </a:r>
            <a:br>
              <a:rPr lang="ru-RU" sz="4000">
                <a:solidFill>
                  <a:srgbClr val="993366"/>
                </a:solidFill>
              </a:rPr>
            </a:br>
            <a:r>
              <a:rPr lang="ru-RU" sz="4000">
                <a:solidFill>
                  <a:srgbClr val="993366"/>
                </a:solidFill>
              </a:rPr>
              <a:t> канты, сутаж</a:t>
            </a:r>
            <a:br>
              <a:rPr lang="ru-RU" sz="4000">
                <a:solidFill>
                  <a:srgbClr val="993366"/>
                </a:solidFill>
              </a:rPr>
            </a:br>
            <a:endParaRPr lang="ru-RU" sz="4000">
              <a:solidFill>
                <a:srgbClr val="993366"/>
              </a:solidFill>
            </a:endParaRPr>
          </a:p>
        </p:txBody>
      </p:sp>
      <p:pic>
        <p:nvPicPr>
          <p:cNvPr id="53257" name="Picture 9"/>
          <p:cNvPicPr>
            <a:picLocks noGrp="1" noChangeAspect="1" noChangeArrowheads="1"/>
          </p:cNvPicPr>
          <p:nvPr>
            <p:ph sz="quarter" idx="1"/>
          </p:nvPr>
        </p:nvPicPr>
        <p:blipFill>
          <a:blip r:embed="rId2"/>
          <a:srcRect/>
          <a:stretch>
            <a:fillRect/>
          </a:stretch>
        </p:blipFill>
        <p:spPr>
          <a:xfrm rot="581639">
            <a:off x="195587" y="3834737"/>
            <a:ext cx="4256694" cy="2684042"/>
          </a:xfrm>
          <a:prstGeom prst="roundRect">
            <a:avLst>
              <a:gd name="adj" fmla="val 1601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3258" name="Picture 10"/>
          <p:cNvPicPr>
            <a:picLocks noGrp="1" noChangeAspect="1" noChangeArrowheads="1"/>
          </p:cNvPicPr>
          <p:nvPr>
            <p:ph sz="quarter" idx="2"/>
          </p:nvPr>
        </p:nvPicPr>
        <p:blipFill>
          <a:blip r:embed="rId3"/>
          <a:srcRect/>
          <a:stretch>
            <a:fillRect/>
          </a:stretch>
        </p:blipFill>
        <p:spPr>
          <a:xfrm rot="21156078">
            <a:off x="4643320" y="1461586"/>
            <a:ext cx="3998849" cy="2475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259" name="Picture 11"/>
          <p:cNvPicPr>
            <a:picLocks noGrp="1" noChangeAspect="1" noChangeArrowheads="1"/>
          </p:cNvPicPr>
          <p:nvPr>
            <p:ph sz="quarter" idx="3"/>
          </p:nvPr>
        </p:nvPicPr>
        <p:blipFill>
          <a:blip r:embed="rId4"/>
          <a:srcRect/>
          <a:stretch>
            <a:fillRect/>
          </a:stretch>
        </p:blipFill>
        <p:spPr>
          <a:xfrm rot="276446">
            <a:off x="285720" y="1357298"/>
            <a:ext cx="3671888" cy="2519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260" name="Picture 12"/>
          <p:cNvPicPr>
            <a:picLocks noGrp="1" noChangeAspect="1" noChangeArrowheads="1"/>
          </p:cNvPicPr>
          <p:nvPr>
            <p:ph sz="quarter" idx="4"/>
          </p:nvPr>
        </p:nvPicPr>
        <p:blipFill>
          <a:blip r:embed="rId5"/>
          <a:srcRect/>
          <a:stretch>
            <a:fillRect/>
          </a:stretch>
        </p:blipFill>
        <p:spPr>
          <a:xfrm>
            <a:off x="4429124" y="3857628"/>
            <a:ext cx="4063481" cy="27336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1">
            <a:extLst>
              <a:ext uri="{FF2B5EF4-FFF2-40B4-BE49-F238E27FC236}">
                <a16:creationId xmlns:a16="http://schemas.microsoft.com/office/drawing/2014/main" id="{44E0B742-F6A6-4BF0-9C2C-B523EB1581A7}"/>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fade">
                                      <p:cBhvr>
                                        <p:cTn id="7" dur="5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18" name="Rectangle 418"/>
          <p:cNvSpPr>
            <a:spLocks noGrp="1" noChangeArrowheads="1"/>
          </p:cNvSpPr>
          <p:nvPr>
            <p:ph type="title" sz="quarter"/>
          </p:nvPr>
        </p:nvSpPr>
        <p:spPr>
          <a:xfrm>
            <a:off x="457200" y="277813"/>
            <a:ext cx="8218488" cy="1495425"/>
          </a:xfrm>
        </p:spPr>
        <p:txBody>
          <a:bodyPr/>
          <a:lstStyle/>
          <a:p>
            <a:r>
              <a:rPr lang="ru-RU" sz="4000">
                <a:solidFill>
                  <a:srgbClr val="993366"/>
                </a:solidFill>
              </a:rPr>
              <a:t>Ленты: </a:t>
            </a:r>
            <a:br>
              <a:rPr lang="ru-RU" sz="4000">
                <a:solidFill>
                  <a:srgbClr val="993366"/>
                </a:solidFill>
              </a:rPr>
            </a:br>
            <a:r>
              <a:rPr lang="ru-RU" sz="4000">
                <a:solidFill>
                  <a:srgbClr val="993366"/>
                </a:solidFill>
              </a:rPr>
              <a:t>атласная, жаккардовая, капроновая, декоративная</a:t>
            </a:r>
            <a:r>
              <a:rPr lang="ru-RU" sz="4000"/>
              <a:t> </a:t>
            </a:r>
          </a:p>
        </p:txBody>
      </p:sp>
      <p:pic>
        <p:nvPicPr>
          <p:cNvPr id="51619" name="Picture 419"/>
          <p:cNvPicPr>
            <a:picLocks noGrp="1" noChangeAspect="1" noChangeArrowheads="1"/>
          </p:cNvPicPr>
          <p:nvPr>
            <p:ph sz="quarter" idx="1"/>
          </p:nvPr>
        </p:nvPicPr>
        <p:blipFill>
          <a:blip r:embed="rId2"/>
          <a:srcRect/>
          <a:stretch>
            <a:fillRect/>
          </a:stretch>
        </p:blipFill>
        <p:spPr>
          <a:xfrm>
            <a:off x="428596" y="2000240"/>
            <a:ext cx="3934953" cy="2428892"/>
          </a:xfrm>
        </p:spPr>
      </p:pic>
      <p:pic>
        <p:nvPicPr>
          <p:cNvPr id="51620" name="Picture 420"/>
          <p:cNvPicPr>
            <a:picLocks noGrp="1" noChangeAspect="1" noChangeArrowheads="1"/>
          </p:cNvPicPr>
          <p:nvPr>
            <p:ph sz="quarter" idx="2"/>
          </p:nvPr>
        </p:nvPicPr>
        <p:blipFill>
          <a:blip r:embed="rId3"/>
          <a:srcRect/>
          <a:stretch>
            <a:fillRect/>
          </a:stretch>
        </p:blipFill>
        <p:spPr>
          <a:xfrm>
            <a:off x="4374691" y="2000240"/>
            <a:ext cx="4054961" cy="2444753"/>
          </a:xfrm>
        </p:spPr>
      </p:pic>
      <p:pic>
        <p:nvPicPr>
          <p:cNvPr id="51621" name="Picture 421"/>
          <p:cNvPicPr>
            <a:picLocks noGrp="1" noChangeAspect="1" noChangeArrowheads="1"/>
          </p:cNvPicPr>
          <p:nvPr>
            <p:ph sz="quarter" idx="3"/>
          </p:nvPr>
        </p:nvPicPr>
        <p:blipFill>
          <a:blip r:embed="rId4"/>
          <a:srcRect/>
          <a:stretch>
            <a:fillRect/>
          </a:stretch>
        </p:blipFill>
        <p:spPr>
          <a:xfrm>
            <a:off x="428596" y="4429132"/>
            <a:ext cx="4000528" cy="2428868"/>
          </a:xfrm>
        </p:spPr>
      </p:pic>
      <p:pic>
        <p:nvPicPr>
          <p:cNvPr id="51622" name="Picture 422"/>
          <p:cNvPicPr>
            <a:picLocks noGrp="1" noChangeAspect="1" noChangeArrowheads="1"/>
          </p:cNvPicPr>
          <p:nvPr>
            <p:ph sz="quarter" idx="4"/>
          </p:nvPr>
        </p:nvPicPr>
        <p:blipFill>
          <a:blip r:embed="rId5"/>
          <a:srcRect/>
          <a:stretch>
            <a:fillRect/>
          </a:stretch>
        </p:blipFill>
        <p:spPr>
          <a:xfrm>
            <a:off x="4357686" y="4429132"/>
            <a:ext cx="4114021" cy="2428868"/>
          </a:xfrm>
        </p:spPr>
      </p:pic>
      <p:sp>
        <p:nvSpPr>
          <p:cNvPr id="7" name="Rectangle 1">
            <a:extLst>
              <a:ext uri="{FF2B5EF4-FFF2-40B4-BE49-F238E27FC236}">
                <a16:creationId xmlns:a16="http://schemas.microsoft.com/office/drawing/2014/main" id="{E0FF64ED-79CF-4A30-9C13-DB696DBE4004}"/>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618"/>
                                        </p:tgtEl>
                                        <p:attrNameLst>
                                          <p:attrName>style.visibility</p:attrName>
                                        </p:attrNameLst>
                                      </p:cBhvr>
                                      <p:to>
                                        <p:strVal val="visible"/>
                                      </p:to>
                                    </p:set>
                                    <p:animEffect transition="in" filter="fade">
                                      <p:cBhvr>
                                        <p:cTn id="7" dur="500"/>
                                        <p:tgtEl>
                                          <p:spTgt spid="5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5728"/>
            <a:ext cx="8929718" cy="5447645"/>
          </a:xfrm>
          <a:prstGeom prst="rect">
            <a:avLst/>
          </a:prstGeom>
        </p:spPr>
        <p:txBody>
          <a:bodyPr wrap="square">
            <a:spAutoFit/>
          </a:bodyPr>
          <a:lstStyle/>
          <a:p>
            <a:pPr algn="ctr">
              <a:buNone/>
            </a:pPr>
            <a:r>
              <a:rPr lang="ru-RU" sz="3600" b="1" dirty="0">
                <a:solidFill>
                  <a:srgbClr val="C00000"/>
                </a:solidFill>
              </a:rPr>
              <a:t>  </a:t>
            </a:r>
            <a:r>
              <a:rPr lang="ru-RU" sz="4800" b="1" i="1" dirty="0">
                <a:solidFill>
                  <a:srgbClr val="C00000"/>
                </a:solidFill>
                <a:latin typeface="Arial Black" pitchFamily="34" charset="0"/>
              </a:rPr>
              <a:t>Материалы легкой промышленности</a:t>
            </a:r>
            <a:r>
              <a:rPr lang="en-US" sz="4800" b="1" i="1" dirty="0">
                <a:solidFill>
                  <a:srgbClr val="C00000"/>
                </a:solidFill>
                <a:latin typeface="Arial Black" pitchFamily="34" charset="0"/>
              </a:rPr>
              <a:t>:</a:t>
            </a:r>
            <a:endParaRPr lang="ru-RU" sz="4800" b="1" i="1" dirty="0">
              <a:solidFill>
                <a:srgbClr val="C00000"/>
              </a:solidFill>
              <a:latin typeface="Arial Black" pitchFamily="34" charset="0"/>
            </a:endParaRPr>
          </a:p>
          <a:p>
            <a:pPr>
              <a:buNone/>
            </a:pPr>
            <a:endParaRPr lang="ru-RU" sz="3600" dirty="0">
              <a:solidFill>
                <a:srgbClr val="C00000"/>
              </a:solidFill>
            </a:endParaRPr>
          </a:p>
          <a:p>
            <a:pPr>
              <a:buNone/>
            </a:pPr>
            <a:r>
              <a:rPr lang="ru-RU" sz="3600" dirty="0">
                <a:solidFill>
                  <a:srgbClr val="C00000"/>
                </a:solidFill>
              </a:rPr>
              <a:t>   - Ткань</a:t>
            </a:r>
          </a:p>
          <a:p>
            <a:pPr>
              <a:buNone/>
            </a:pPr>
            <a:r>
              <a:rPr lang="ru-RU" sz="3600" dirty="0">
                <a:solidFill>
                  <a:srgbClr val="C00000"/>
                </a:solidFill>
              </a:rPr>
              <a:t>       - Трикотаж</a:t>
            </a:r>
          </a:p>
          <a:p>
            <a:pPr>
              <a:buNone/>
            </a:pPr>
            <a:r>
              <a:rPr lang="ru-RU" sz="3600" dirty="0">
                <a:solidFill>
                  <a:srgbClr val="C00000"/>
                </a:solidFill>
              </a:rPr>
              <a:t>           - Кожа</a:t>
            </a:r>
          </a:p>
          <a:p>
            <a:pPr>
              <a:buNone/>
            </a:pPr>
            <a:r>
              <a:rPr lang="ru-RU" sz="3600" dirty="0">
                <a:solidFill>
                  <a:srgbClr val="C00000"/>
                </a:solidFill>
              </a:rPr>
              <a:t>               - Мех</a:t>
            </a:r>
          </a:p>
          <a:p>
            <a:pPr>
              <a:buNone/>
            </a:pPr>
            <a:r>
              <a:rPr lang="ru-RU" sz="3600" dirty="0">
                <a:solidFill>
                  <a:srgbClr val="C00000"/>
                </a:solidFill>
              </a:rPr>
              <a:t>                    - Нетканые материалы</a:t>
            </a:r>
          </a:p>
          <a:p>
            <a:pPr>
              <a:buNone/>
            </a:pPr>
            <a:r>
              <a:rPr lang="ru-RU" sz="3600" dirty="0">
                <a:solidFill>
                  <a:srgbClr val="C00000"/>
                </a:solidFill>
              </a:rPr>
              <a:t>                         - Отделочные материалы</a:t>
            </a:r>
          </a:p>
        </p:txBody>
      </p:sp>
      <p:sp>
        <p:nvSpPr>
          <p:cNvPr id="4" name="Rectangle 1">
            <a:extLst>
              <a:ext uri="{FF2B5EF4-FFF2-40B4-BE49-F238E27FC236}">
                <a16:creationId xmlns:a16="http://schemas.microsoft.com/office/drawing/2014/main" id="{09A17760-4925-4F19-99EF-94690798E6FB}"/>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Блок-схема: перфолента 5"/>
          <p:cNvSpPr/>
          <p:nvPr/>
        </p:nvSpPr>
        <p:spPr>
          <a:xfrm>
            <a:off x="714348" y="285728"/>
            <a:ext cx="7786742" cy="1928826"/>
          </a:xfrm>
          <a:prstGeom prst="flowChartPunchedTape">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ctrTitle" sz="quarter"/>
          </p:nvPr>
        </p:nvSpPr>
        <p:spPr>
          <a:xfrm>
            <a:off x="642910" y="214290"/>
            <a:ext cx="7886728" cy="1785950"/>
          </a:xfrm>
        </p:spPr>
        <p:txBody>
          <a:bodyPr/>
          <a:lstStyle/>
          <a:p>
            <a:r>
              <a:rPr lang="ru-RU" sz="9920" dirty="0">
                <a:solidFill>
                  <a:srgbClr val="CC0000"/>
                </a:solidFill>
              </a:rPr>
              <a:t>материалы</a:t>
            </a:r>
          </a:p>
        </p:txBody>
      </p:sp>
      <p:sp>
        <p:nvSpPr>
          <p:cNvPr id="7" name="Содержимое 3"/>
          <p:cNvSpPr>
            <a:spLocks noGrp="1"/>
          </p:cNvSpPr>
          <p:nvPr>
            <p:ph type="subTitle" sz="quarter" idx="1"/>
          </p:nvPr>
        </p:nvSpPr>
        <p:spPr>
          <a:xfrm>
            <a:off x="714348" y="1714488"/>
            <a:ext cx="8072494" cy="3071834"/>
          </a:xfrm>
        </p:spPr>
        <p:txBody>
          <a:bodyPr/>
          <a:lstStyle/>
          <a:p>
            <a:pPr algn="ctr">
              <a:buNone/>
            </a:pPr>
            <a:endParaRPr lang="ru-RU" dirty="0">
              <a:solidFill>
                <a:srgbClr val="C00000"/>
              </a:solidFill>
              <a:effectLst>
                <a:outerShdw blurRad="38100" dist="38100" dir="2700000" algn="tl">
                  <a:srgbClr val="000000">
                    <a:alpha val="43137"/>
                  </a:srgbClr>
                </a:outerShdw>
              </a:effectLst>
            </a:endParaRPr>
          </a:p>
          <a:p>
            <a:pPr algn="ctr">
              <a:buNone/>
            </a:pPr>
            <a:r>
              <a:rPr lang="ru-RU" dirty="0">
                <a:solidFill>
                  <a:srgbClr val="C00000"/>
                </a:solidFill>
                <a:effectLst/>
              </a:rPr>
              <a:t>- вещество, сырьё, служащее для изготовления чего-либо. </a:t>
            </a:r>
          </a:p>
          <a:p>
            <a:pPr algn="ctr">
              <a:buNone/>
            </a:pPr>
            <a:r>
              <a:rPr lang="ru-RU" dirty="0">
                <a:solidFill>
                  <a:srgbClr val="C00000"/>
                </a:solidFill>
                <a:effectLst/>
              </a:rPr>
              <a:t> </a:t>
            </a:r>
            <a:r>
              <a:rPr lang="ru-RU" sz="3600" dirty="0">
                <a:solidFill>
                  <a:srgbClr val="C00000"/>
                </a:solidFill>
                <a:effectLst/>
              </a:rPr>
              <a:t>К </a:t>
            </a:r>
            <a:r>
              <a:rPr lang="ru-RU" sz="3600" b="1" i="1" dirty="0">
                <a:solidFill>
                  <a:srgbClr val="C00000"/>
                </a:solidFill>
                <a:effectLst/>
              </a:rPr>
              <a:t>легкой промышленности </a:t>
            </a:r>
            <a:r>
              <a:rPr lang="ru-RU" sz="3600" dirty="0">
                <a:solidFill>
                  <a:srgbClr val="C00000"/>
                </a:solidFill>
                <a:effectLst/>
              </a:rPr>
              <a:t>относятся: швейная, текстильная, кожевенно-обувная, меховая, галантерейная, полиграфическая, пищевая.</a:t>
            </a:r>
          </a:p>
          <a:p>
            <a:pPr>
              <a:buNone/>
            </a:pPr>
            <a:endParaRPr lang="ru-RU" dirty="0"/>
          </a:p>
        </p:txBody>
      </p:sp>
      <p:sp>
        <p:nvSpPr>
          <p:cNvPr id="8" name="Rectangle 1">
            <a:extLst>
              <a:ext uri="{FF2B5EF4-FFF2-40B4-BE49-F238E27FC236}">
                <a16:creationId xmlns:a16="http://schemas.microsoft.com/office/drawing/2014/main" id="{F4D65B3D-0A67-438A-80E4-23DFFAF8BEE5}"/>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51"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93" decel="100000"/>
                                        <p:tgtEl>
                                          <p:spTgt spid="7">
                                            <p:txEl>
                                              <p:pRg st="1" end="1"/>
                                            </p:txEl>
                                          </p:spTgt>
                                        </p:tgtEl>
                                      </p:cBhvr>
                                    </p:animEffect>
                                    <p:animScale>
                                      <p:cBhvr>
                                        <p:cTn id="11" dur="193" decel="100000"/>
                                        <p:tgtEl>
                                          <p:spTgt spid="7">
                                            <p:txEl>
                                              <p:pRg st="1" end="1"/>
                                            </p:txEl>
                                          </p:spTgt>
                                        </p:tgtEl>
                                      </p:cBhvr>
                                      <p:from x="10000" y="10000"/>
                                      <p:to x="200000" y="450000"/>
                                    </p:animScale>
                                    <p:animScale>
                                      <p:cBhvr>
                                        <p:cTn id="12" dur="308" accel="100000" fill="hold">
                                          <p:stCondLst>
                                            <p:cond delay="193"/>
                                          </p:stCondLst>
                                        </p:cTn>
                                        <p:tgtEl>
                                          <p:spTgt spid="7">
                                            <p:txEl>
                                              <p:pRg st="1" end="1"/>
                                            </p:txEl>
                                          </p:spTgt>
                                        </p:tgtEl>
                                      </p:cBhvr>
                                      <p:from x="200000" y="450000"/>
                                      <p:to x="100000" y="100000"/>
                                    </p:animScale>
                                    <p:set>
                                      <p:cBhvr>
                                        <p:cTn id="13" dur="193" fill="hold"/>
                                        <p:tgtEl>
                                          <p:spTgt spid="7">
                                            <p:txEl>
                                              <p:pRg st="1" end="1"/>
                                            </p:txEl>
                                          </p:spTgt>
                                        </p:tgtEl>
                                        <p:attrNameLst>
                                          <p:attrName>ppt_x</p:attrName>
                                        </p:attrNameLst>
                                      </p:cBhvr>
                                      <p:to>
                                        <p:strVal val="(0.5)"/>
                                      </p:to>
                                    </p:set>
                                    <p:anim from="(0.5)" to="(#ppt_x)" calcmode="lin" valueType="num">
                                      <p:cBhvr>
                                        <p:cTn id="14" dur="308" accel="100000" fill="hold">
                                          <p:stCondLst>
                                            <p:cond delay="193"/>
                                          </p:stCondLst>
                                        </p:cTn>
                                        <p:tgtEl>
                                          <p:spTgt spid="7">
                                            <p:txEl>
                                              <p:pRg st="1" end="1"/>
                                            </p:txEl>
                                          </p:spTgt>
                                        </p:tgtEl>
                                        <p:attrNameLst>
                                          <p:attrName>ppt_x</p:attrName>
                                        </p:attrNameLst>
                                      </p:cBhvr>
                                    </p:anim>
                                    <p:set>
                                      <p:cBhvr>
                                        <p:cTn id="15" dur="193" fill="hold"/>
                                        <p:tgtEl>
                                          <p:spTgt spid="7">
                                            <p:txEl>
                                              <p:pRg st="1" end="1"/>
                                            </p:txEl>
                                          </p:spTgt>
                                        </p:tgtEl>
                                        <p:attrNameLst>
                                          <p:attrName>ppt_y</p:attrName>
                                        </p:attrNameLst>
                                      </p:cBhvr>
                                      <p:to>
                                        <p:strVal val="(#ppt_y+0.4)"/>
                                      </p:to>
                                    </p:set>
                                    <p:anim from="(#ppt_y+0.4)" to="(#ppt_y)" calcmode="lin" valueType="num">
                                      <p:cBhvr>
                                        <p:cTn id="16" dur="308" accel="100000" fill="hold">
                                          <p:stCondLst>
                                            <p:cond delay="193"/>
                                          </p:stCondLst>
                                        </p:cTn>
                                        <p:tgtEl>
                                          <p:spTgt spid="7">
                                            <p:txEl>
                                              <p:pRg st="1" end="1"/>
                                            </p:txEl>
                                          </p:spTgt>
                                        </p:tgtEl>
                                        <p:attrNameLst>
                                          <p:attrName>ppt_y</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to="" calcmode="lin" valueType="num">
                                      <p:cBhvr>
                                        <p:cTn id="21"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ru-RU">
                <a:solidFill>
                  <a:srgbClr val="993366"/>
                </a:solidFill>
              </a:rPr>
              <a:t>Вязально-прошивочный</a:t>
            </a:r>
          </a:p>
        </p:txBody>
      </p:sp>
      <p:sp>
        <p:nvSpPr>
          <p:cNvPr id="35845" name="Rectangle 5"/>
          <p:cNvSpPr>
            <a:spLocks noGrp="1" noChangeArrowheads="1"/>
          </p:cNvSpPr>
          <p:nvPr>
            <p:ph type="body" sz="half" idx="1"/>
          </p:nvPr>
        </p:nvSpPr>
        <p:spPr/>
        <p:txBody>
          <a:bodyPr/>
          <a:lstStyle/>
          <a:p>
            <a:pPr>
              <a:buFont typeface="Wingdings" pitchFamily="2" charset="2"/>
              <a:buNone/>
            </a:pPr>
            <a:r>
              <a:rPr lang="en-US" sz="2800" dirty="0"/>
              <a:t>   </a:t>
            </a:r>
            <a:r>
              <a:rPr lang="ru-RU" sz="2800" dirty="0">
                <a:solidFill>
                  <a:srgbClr val="993366"/>
                </a:solidFill>
                <a:effectLst/>
              </a:rPr>
              <a:t>Прошивание цепным стежком по типу вязания уплотнённого холста волокон (ватин)</a:t>
            </a:r>
          </a:p>
        </p:txBody>
      </p:sp>
      <p:pic>
        <p:nvPicPr>
          <p:cNvPr id="35852" name="Picture 12" descr="25889e66497e"/>
          <p:cNvPicPr>
            <a:picLocks noGrp="1" noChangeAspect="1" noChangeArrowheads="1"/>
          </p:cNvPicPr>
          <p:nvPr>
            <p:ph sz="quarter" idx="3"/>
          </p:nvPr>
        </p:nvPicPr>
        <p:blipFill>
          <a:blip r:embed="rId2"/>
          <a:srcRect/>
          <a:stretch>
            <a:fillRect/>
          </a:stretch>
        </p:blipFill>
        <p:spPr>
          <a:xfrm>
            <a:off x="4356100" y="1628775"/>
            <a:ext cx="4608513" cy="4359275"/>
          </a:xfrm>
          <a:noFill/>
          <a:ln/>
        </p:spPr>
      </p:pic>
      <p:sp>
        <p:nvSpPr>
          <p:cNvPr id="5" name="Rectangle 1">
            <a:extLst>
              <a:ext uri="{FF2B5EF4-FFF2-40B4-BE49-F238E27FC236}">
                <a16:creationId xmlns:a16="http://schemas.microsoft.com/office/drawing/2014/main" id="{7AF43C29-1808-413B-9B80-6A1DBF102A00}"/>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fltVal val="0"/>
                                          </p:val>
                                        </p:tav>
                                        <p:tav tm="100000">
                                          <p:val>
                                            <p:strVal val="#ppt_h"/>
                                          </p:val>
                                        </p:tav>
                                      </p:tavLst>
                                    </p:anim>
                                    <p:anim calcmode="lin" valueType="num">
                                      <p:cBhvr>
                                        <p:cTn id="9" dur="500" fill="hold"/>
                                        <p:tgtEl>
                                          <p:spTgt spid="35844"/>
                                        </p:tgtEl>
                                        <p:attrNameLst>
                                          <p:attrName>style.rotation</p:attrName>
                                        </p:attrNameLst>
                                      </p:cBhvr>
                                      <p:tavLst>
                                        <p:tav tm="0">
                                          <p:val>
                                            <p:fltVal val="90"/>
                                          </p:val>
                                        </p:tav>
                                        <p:tav tm="100000">
                                          <p:val>
                                            <p:fltVal val="0"/>
                                          </p:val>
                                        </p:tav>
                                      </p:tavLst>
                                    </p:anim>
                                    <p:animEffect transition="in" filter="fade">
                                      <p:cBhvr>
                                        <p:cTn id="10" dur="500"/>
                                        <p:tgtEl>
                                          <p:spTgt spid="35844"/>
                                        </p:tgtEl>
                                      </p:cBhvr>
                                    </p:animEffect>
                                  </p:childTnLst>
                                </p:cTn>
                              </p:par>
                              <p:par>
                                <p:cTn id="11" presetID="21" presetClass="entr" presetSubtype="4" fill="hold" nodeType="withEffect">
                                  <p:stCondLst>
                                    <p:cond delay="0"/>
                                  </p:stCondLst>
                                  <p:childTnLst>
                                    <p:set>
                                      <p:cBhvr>
                                        <p:cTn id="12" dur="1" fill="hold">
                                          <p:stCondLst>
                                            <p:cond delay="0"/>
                                          </p:stCondLst>
                                        </p:cTn>
                                        <p:tgtEl>
                                          <p:spTgt spid="35852"/>
                                        </p:tgtEl>
                                        <p:attrNameLst>
                                          <p:attrName>style.visibility</p:attrName>
                                        </p:attrNameLst>
                                      </p:cBhvr>
                                      <p:to>
                                        <p:strVal val="visible"/>
                                      </p:to>
                                    </p:set>
                                    <p:animEffect transition="in" filter="wheel(4)">
                                      <p:cBhvr>
                                        <p:cTn id="13" dur="500"/>
                                        <p:tgtEl>
                                          <p:spTgt spid="35852"/>
                                        </p:tgtEl>
                                      </p:cBhvr>
                                    </p:animEffect>
                                  </p:childTnLst>
                                </p:cTn>
                              </p:par>
                            </p:childTnLst>
                          </p:cTn>
                        </p:par>
                        <p:par>
                          <p:cTn id="14" fill="hold">
                            <p:stCondLst>
                              <p:cond delay="975"/>
                            </p:stCondLst>
                            <p:childTnLst>
                              <p:par>
                                <p:cTn id="15" presetID="2" presetClass="entr" presetSubtype="4" fill="hold" grpId="0" nodeType="afterEffect">
                                  <p:stCondLst>
                                    <p:cond delay="0"/>
                                  </p:stCondLst>
                                  <p:childTnLst>
                                    <p:set>
                                      <p:cBhvr>
                                        <p:cTn id="16" dur="1" fill="hold">
                                          <p:stCondLst>
                                            <p:cond delay="0"/>
                                          </p:stCondLst>
                                        </p:cTn>
                                        <p:tgtEl>
                                          <p:spTgt spid="35845">
                                            <p:txEl>
                                              <p:pRg st="0" end="0"/>
                                            </p:txEl>
                                          </p:spTgt>
                                        </p:tgtEl>
                                        <p:attrNameLst>
                                          <p:attrName>style.visibility</p:attrName>
                                        </p:attrNameLst>
                                      </p:cBhvr>
                                      <p:to>
                                        <p:strVal val="visible"/>
                                      </p:to>
                                    </p:set>
                                    <p:anim calcmode="lin" valueType="num">
                                      <p:cBhvr additive="base">
                                        <p:cTn id="17"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428660" y="277813"/>
            <a:ext cx="10429948" cy="1143000"/>
          </a:xfrm>
        </p:spPr>
        <p:txBody>
          <a:bodyPr/>
          <a:lstStyle/>
          <a:p>
            <a:r>
              <a:rPr lang="ru-RU" dirty="0" err="1">
                <a:solidFill>
                  <a:srgbClr val="993366"/>
                </a:solidFill>
                <a:latin typeface="Arial" pitchFamily="34" charset="0"/>
                <a:cs typeface="Arial" pitchFamily="34" charset="0"/>
              </a:rPr>
              <a:t>Иглопробивной</a:t>
            </a:r>
            <a:r>
              <a:rPr lang="ru-RU" dirty="0">
                <a:latin typeface="Arial" pitchFamily="34" charset="0"/>
                <a:cs typeface="Arial" pitchFamily="34" charset="0"/>
              </a:rPr>
              <a:t> </a:t>
            </a:r>
          </a:p>
        </p:txBody>
      </p:sp>
      <p:sp>
        <p:nvSpPr>
          <p:cNvPr id="37893" name="Rectangle 5"/>
          <p:cNvSpPr>
            <a:spLocks noGrp="1" noChangeArrowheads="1"/>
          </p:cNvSpPr>
          <p:nvPr>
            <p:ph type="body" sz="half" idx="1"/>
          </p:nvPr>
        </p:nvSpPr>
        <p:spPr>
          <a:xfrm>
            <a:off x="0" y="1628775"/>
            <a:ext cx="4038600" cy="4530725"/>
          </a:xfrm>
        </p:spPr>
        <p:txBody>
          <a:bodyPr/>
          <a:lstStyle/>
          <a:p>
            <a:pPr>
              <a:buFont typeface="Wingdings" pitchFamily="2" charset="2"/>
              <a:buNone/>
            </a:pPr>
            <a:r>
              <a:rPr lang="en-US" sz="2800" dirty="0"/>
              <a:t>   </a:t>
            </a:r>
            <a:r>
              <a:rPr lang="ru-RU" sz="2800" dirty="0">
                <a:solidFill>
                  <a:srgbClr val="993366"/>
                </a:solidFill>
                <a:effectLst/>
              </a:rPr>
              <a:t>Под действием игл с зазубриванием, которые ударяют по уплотнённому холсту, часть волокон протаскивается через толщу волокнистого слоя  и скрепляет волокнистую массу (одеяла, пледы)</a:t>
            </a:r>
          </a:p>
        </p:txBody>
      </p:sp>
      <p:pic>
        <p:nvPicPr>
          <p:cNvPr id="37899" name="Picture 11" descr="+vatin-igloprobivnoy"/>
          <p:cNvPicPr>
            <a:picLocks noGrp="1" noChangeAspect="1" noChangeArrowheads="1"/>
          </p:cNvPicPr>
          <p:nvPr>
            <p:ph sz="quarter" idx="2"/>
          </p:nvPr>
        </p:nvPicPr>
        <p:blipFill>
          <a:blip r:embed="rId2"/>
          <a:srcRect/>
          <a:stretch>
            <a:fillRect/>
          </a:stretch>
        </p:blipFill>
        <p:spPr>
          <a:xfrm>
            <a:off x="3851275" y="1600200"/>
            <a:ext cx="5292725" cy="4781550"/>
          </a:xfrm>
          <a:noFill/>
          <a:ln/>
        </p:spPr>
      </p:pic>
      <p:sp>
        <p:nvSpPr>
          <p:cNvPr id="5" name="Rectangle 1">
            <a:extLst>
              <a:ext uri="{FF2B5EF4-FFF2-40B4-BE49-F238E27FC236}">
                <a16:creationId xmlns:a16="http://schemas.microsoft.com/office/drawing/2014/main" id="{A22133E4-4451-4786-9284-1475396C4380}"/>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anim calcmode="lin" valueType="num">
                                      <p:cBhvr>
                                        <p:cTn id="9" dur="500" fill="hold"/>
                                        <p:tgtEl>
                                          <p:spTgt spid="37892"/>
                                        </p:tgtEl>
                                        <p:attrNameLst>
                                          <p:attrName>style.rotation</p:attrName>
                                        </p:attrNameLst>
                                      </p:cBhvr>
                                      <p:tavLst>
                                        <p:tav tm="0">
                                          <p:val>
                                            <p:fltVal val="90"/>
                                          </p:val>
                                        </p:tav>
                                        <p:tav tm="100000">
                                          <p:val>
                                            <p:fltVal val="0"/>
                                          </p:val>
                                        </p:tav>
                                      </p:tavLst>
                                    </p:anim>
                                    <p:animEffect transition="in" filter="fade">
                                      <p:cBhvr>
                                        <p:cTn id="10" dur="500"/>
                                        <p:tgtEl>
                                          <p:spTgt spid="37892"/>
                                        </p:tgtEl>
                                      </p:cBhvr>
                                    </p:animEffect>
                                  </p:childTnLst>
                                </p:cTn>
                              </p:par>
                            </p:childTnLst>
                          </p:cTn>
                        </p:par>
                        <p:par>
                          <p:cTn id="11" fill="hold">
                            <p:stCondLst>
                              <p:cond delay="800"/>
                            </p:stCondLst>
                            <p:childTnLst>
                              <p:par>
                                <p:cTn id="12" presetID="21" presetClass="entr" presetSubtype="4" fill="hold" nodeType="afterEffect">
                                  <p:stCondLst>
                                    <p:cond delay="0"/>
                                  </p:stCondLst>
                                  <p:childTnLst>
                                    <p:set>
                                      <p:cBhvr>
                                        <p:cTn id="13" dur="1" fill="hold">
                                          <p:stCondLst>
                                            <p:cond delay="0"/>
                                          </p:stCondLst>
                                        </p:cTn>
                                        <p:tgtEl>
                                          <p:spTgt spid="37899"/>
                                        </p:tgtEl>
                                        <p:attrNameLst>
                                          <p:attrName>style.visibility</p:attrName>
                                        </p:attrNameLst>
                                      </p:cBhvr>
                                      <p:to>
                                        <p:strVal val="visible"/>
                                      </p:to>
                                    </p:set>
                                    <p:animEffect transition="in" filter="wheel(4)">
                                      <p:cBhvr>
                                        <p:cTn id="14" dur="500"/>
                                        <p:tgtEl>
                                          <p:spTgt spid="37899"/>
                                        </p:tgtEl>
                                      </p:cBhvr>
                                    </p:animEffect>
                                  </p:childTnLst>
                                </p:cTn>
                              </p:par>
                            </p:childTnLst>
                          </p:cTn>
                        </p:par>
                        <p:par>
                          <p:cTn id="15" fill="hold">
                            <p:stCondLst>
                              <p:cond delay="1300"/>
                            </p:stCondLst>
                            <p:childTnLst>
                              <p:par>
                                <p:cTn id="16" presetID="37" presetClass="entr" presetSubtype="0" fill="hold" nodeType="afterEffect">
                                  <p:stCondLst>
                                    <p:cond delay="0"/>
                                  </p:stCondLst>
                                  <p:childTnLst>
                                    <p:set>
                                      <p:cBhvr>
                                        <p:cTn id="17" dur="1" fill="hold">
                                          <p:stCondLst>
                                            <p:cond delay="0"/>
                                          </p:stCondLst>
                                        </p:cTn>
                                        <p:tgtEl>
                                          <p:spTgt spid="37893">
                                            <p:txEl>
                                              <p:pRg st="0" end="0"/>
                                            </p:txEl>
                                          </p:spTgt>
                                        </p:tgtEl>
                                        <p:attrNameLst>
                                          <p:attrName>style.visibility</p:attrName>
                                        </p:attrNameLst>
                                      </p:cBhvr>
                                      <p:to>
                                        <p:strVal val="visible"/>
                                      </p:to>
                                    </p:set>
                                    <p:animEffect transition="in" filter="fade">
                                      <p:cBhvr>
                                        <p:cTn id="18" dur="500"/>
                                        <p:tgtEl>
                                          <p:spTgt spid="37893">
                                            <p:txEl>
                                              <p:pRg st="0" end="0"/>
                                            </p:txEl>
                                          </p:spTgt>
                                        </p:tgtEl>
                                      </p:cBhvr>
                                    </p:animEffect>
                                    <p:anim calcmode="lin" valueType="num">
                                      <p:cBhvr>
                                        <p:cTn id="19" dur="500" fill="hold"/>
                                        <p:tgtEl>
                                          <p:spTgt spid="37893">
                                            <p:txEl>
                                              <p:pRg st="0" end="0"/>
                                            </p:txEl>
                                          </p:spTgt>
                                        </p:tgtEl>
                                        <p:attrNameLst>
                                          <p:attrName>ppt_x</p:attrName>
                                        </p:attrNameLst>
                                      </p:cBhvr>
                                      <p:tavLst>
                                        <p:tav tm="0">
                                          <p:val>
                                            <p:strVal val="#ppt_x"/>
                                          </p:val>
                                        </p:tav>
                                        <p:tav tm="100000">
                                          <p:val>
                                            <p:strVal val="#ppt_x"/>
                                          </p:val>
                                        </p:tav>
                                      </p:tavLst>
                                    </p:anim>
                                    <p:anim calcmode="lin" valueType="num">
                                      <p:cBhvr>
                                        <p:cTn id="20" dur="450" decel="100000" fill="hold"/>
                                        <p:tgtEl>
                                          <p:spTgt spid="37893">
                                            <p:txEl>
                                              <p:pRg st="0" end="0"/>
                                            </p:txEl>
                                          </p:spTgt>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3789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ru-RU" dirty="0">
                <a:solidFill>
                  <a:srgbClr val="993366"/>
                </a:solidFill>
              </a:rPr>
              <a:t>Валяльно-войлочный</a:t>
            </a:r>
          </a:p>
        </p:txBody>
      </p:sp>
      <p:sp>
        <p:nvSpPr>
          <p:cNvPr id="39941" name="Rectangle 5"/>
          <p:cNvSpPr>
            <a:spLocks noGrp="1" noChangeArrowheads="1"/>
          </p:cNvSpPr>
          <p:nvPr>
            <p:ph type="body" sz="half" idx="1"/>
          </p:nvPr>
        </p:nvSpPr>
        <p:spPr/>
        <p:txBody>
          <a:bodyPr/>
          <a:lstStyle/>
          <a:p>
            <a:pPr>
              <a:buFont typeface="Wingdings" pitchFamily="2" charset="2"/>
              <a:buNone/>
            </a:pPr>
            <a:r>
              <a:rPr lang="ru-RU" sz="2800" dirty="0"/>
              <a:t>    </a:t>
            </a:r>
            <a:r>
              <a:rPr lang="ru-RU" sz="2800" dirty="0">
                <a:solidFill>
                  <a:srgbClr val="993366"/>
                </a:solidFill>
                <a:effectLst/>
              </a:rPr>
              <a:t>В основу положена способность волокон </a:t>
            </a:r>
            <a:r>
              <a:rPr lang="ru-RU" sz="2800" dirty="0" err="1">
                <a:solidFill>
                  <a:srgbClr val="993366"/>
                </a:solidFill>
                <a:effectLst/>
              </a:rPr>
              <a:t>сволачиваться</a:t>
            </a:r>
            <a:r>
              <a:rPr lang="ru-RU" sz="2800" dirty="0">
                <a:effectLst/>
              </a:rPr>
              <a:t> </a:t>
            </a:r>
            <a:r>
              <a:rPr lang="ru-RU" sz="2800" dirty="0">
                <a:solidFill>
                  <a:srgbClr val="993300"/>
                </a:solidFill>
                <a:effectLst/>
              </a:rPr>
              <a:t>(</a:t>
            </a:r>
            <a:r>
              <a:rPr lang="ru-RU" sz="2800" dirty="0" err="1">
                <a:solidFill>
                  <a:srgbClr val="993300"/>
                </a:solidFill>
                <a:effectLst/>
              </a:rPr>
              <a:t>свалеваться</a:t>
            </a:r>
            <a:r>
              <a:rPr lang="ru-RU" sz="2800" dirty="0">
                <a:solidFill>
                  <a:srgbClr val="993300"/>
                </a:solidFill>
                <a:effectLst/>
              </a:rPr>
              <a:t>)</a:t>
            </a:r>
          </a:p>
          <a:p>
            <a:pPr>
              <a:buFont typeface="Wingdings" pitchFamily="2" charset="2"/>
              <a:buNone/>
            </a:pPr>
            <a:r>
              <a:rPr lang="ru-RU" sz="2800" dirty="0">
                <a:effectLst/>
              </a:rPr>
              <a:t>    </a:t>
            </a:r>
          </a:p>
          <a:p>
            <a:pPr>
              <a:buFont typeface="Wingdings" pitchFamily="2" charset="2"/>
              <a:buNone/>
            </a:pPr>
            <a:endParaRPr lang="ru-RU" sz="2800" dirty="0">
              <a:effectLst/>
            </a:endParaRPr>
          </a:p>
          <a:p>
            <a:pPr>
              <a:buFont typeface="Wingdings" pitchFamily="2" charset="2"/>
              <a:buNone/>
            </a:pPr>
            <a:r>
              <a:rPr lang="ru-RU" sz="2800" dirty="0">
                <a:effectLst/>
              </a:rPr>
              <a:t>      </a:t>
            </a:r>
            <a:r>
              <a:rPr lang="ru-RU" sz="2800" dirty="0">
                <a:solidFill>
                  <a:srgbClr val="993366"/>
                </a:solidFill>
                <a:effectLst/>
              </a:rPr>
              <a:t>драп</a:t>
            </a:r>
          </a:p>
          <a:p>
            <a:pPr>
              <a:buFont typeface="Wingdings" pitchFamily="2" charset="2"/>
              <a:buNone/>
            </a:pPr>
            <a:r>
              <a:rPr lang="ru-RU" sz="2800" dirty="0">
                <a:solidFill>
                  <a:srgbClr val="993366"/>
                </a:solidFill>
                <a:effectLst/>
              </a:rPr>
              <a:t>                сукно</a:t>
            </a:r>
            <a:endParaRPr lang="en-US" sz="2800" dirty="0">
              <a:solidFill>
                <a:srgbClr val="993366"/>
              </a:solidFill>
              <a:effectLst/>
            </a:endParaRPr>
          </a:p>
          <a:p>
            <a:pPr algn="ctr">
              <a:buFont typeface="Wingdings" pitchFamily="2" charset="2"/>
              <a:buNone/>
            </a:pPr>
            <a:r>
              <a:rPr lang="ru-RU" sz="2800" dirty="0">
                <a:solidFill>
                  <a:srgbClr val="993366"/>
                </a:solidFill>
                <a:effectLst/>
              </a:rPr>
              <a:t>                         войлок</a:t>
            </a:r>
          </a:p>
        </p:txBody>
      </p:sp>
      <p:pic>
        <p:nvPicPr>
          <p:cNvPr id="39944" name="Picture 8" descr="драп"/>
          <p:cNvPicPr>
            <a:picLocks noGrp="1" noChangeAspect="1" noChangeArrowheads="1"/>
          </p:cNvPicPr>
          <p:nvPr>
            <p:ph sz="quarter" idx="3"/>
          </p:nvPr>
        </p:nvPicPr>
        <p:blipFill>
          <a:blip r:embed="rId2"/>
          <a:srcRect/>
          <a:stretch>
            <a:fillRect/>
          </a:stretch>
        </p:blipFill>
        <p:spPr>
          <a:xfrm>
            <a:off x="4356100" y="1268413"/>
            <a:ext cx="4537075" cy="5400675"/>
          </a:xfrm>
          <a:noFill/>
          <a:ln/>
        </p:spPr>
      </p:pic>
      <p:sp>
        <p:nvSpPr>
          <p:cNvPr id="5" name="Rectangle 1">
            <a:extLst>
              <a:ext uri="{FF2B5EF4-FFF2-40B4-BE49-F238E27FC236}">
                <a16:creationId xmlns:a16="http://schemas.microsoft.com/office/drawing/2014/main" id="{829C918F-0E4B-4291-9BF4-1A21051DB790}"/>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anim calcmode="lin" valueType="num">
                                      <p:cBhvr>
                                        <p:cTn id="9" dur="500" fill="hold"/>
                                        <p:tgtEl>
                                          <p:spTgt spid="39940"/>
                                        </p:tgtEl>
                                        <p:attrNameLst>
                                          <p:attrName>style.rotation</p:attrName>
                                        </p:attrNameLst>
                                      </p:cBhvr>
                                      <p:tavLst>
                                        <p:tav tm="0">
                                          <p:val>
                                            <p:fltVal val="90"/>
                                          </p:val>
                                        </p:tav>
                                        <p:tav tm="100000">
                                          <p:val>
                                            <p:fltVal val="0"/>
                                          </p:val>
                                        </p:tav>
                                      </p:tavLst>
                                    </p:anim>
                                    <p:animEffect transition="in" filter="fade">
                                      <p:cBhvr>
                                        <p:cTn id="10" dur="500"/>
                                        <p:tgtEl>
                                          <p:spTgt spid="39940"/>
                                        </p:tgtEl>
                                      </p:cBhvr>
                                    </p:animEffect>
                                  </p:childTnLst>
                                </p:cTn>
                              </p:par>
                            </p:childTnLst>
                          </p:cTn>
                        </p:par>
                        <p:par>
                          <p:cTn id="11" fill="hold">
                            <p:stCondLst>
                              <p:cond delay="925"/>
                            </p:stCondLst>
                            <p:childTnLst>
                              <p:par>
                                <p:cTn id="12" presetID="21" presetClass="entr" presetSubtype="4" fill="hold" nodeType="afterEffect">
                                  <p:stCondLst>
                                    <p:cond delay="0"/>
                                  </p:stCondLst>
                                  <p:childTnLst>
                                    <p:set>
                                      <p:cBhvr>
                                        <p:cTn id="13" dur="1" fill="hold">
                                          <p:stCondLst>
                                            <p:cond delay="0"/>
                                          </p:stCondLst>
                                        </p:cTn>
                                        <p:tgtEl>
                                          <p:spTgt spid="39944"/>
                                        </p:tgtEl>
                                        <p:attrNameLst>
                                          <p:attrName>style.visibility</p:attrName>
                                        </p:attrNameLst>
                                      </p:cBhvr>
                                      <p:to>
                                        <p:strVal val="visible"/>
                                      </p:to>
                                    </p:set>
                                    <p:animEffect transition="in" filter="wheel(4)">
                                      <p:cBhvr>
                                        <p:cTn id="14" dur="500"/>
                                        <p:tgtEl>
                                          <p:spTgt spid="39944"/>
                                        </p:tgtEl>
                                      </p:cBhvr>
                                    </p:animEffect>
                                  </p:childTnLst>
                                </p:cTn>
                              </p:par>
                            </p:childTnLst>
                          </p:cTn>
                        </p:par>
                        <p:par>
                          <p:cTn id="15" fill="hold">
                            <p:stCondLst>
                              <p:cond delay="1425"/>
                            </p:stCondLst>
                            <p:childTnLst>
                              <p:par>
                                <p:cTn id="16" presetID="29" presetClass="entr" presetSubtype="0" fill="hold" nodeType="afterEffect">
                                  <p:stCondLst>
                                    <p:cond delay="0"/>
                                  </p:stCondLst>
                                  <p:childTnLst>
                                    <p:set>
                                      <p:cBhvr>
                                        <p:cTn id="17" dur="1" fill="hold">
                                          <p:stCondLst>
                                            <p:cond delay="0"/>
                                          </p:stCondLst>
                                        </p:cTn>
                                        <p:tgtEl>
                                          <p:spTgt spid="39941">
                                            <p:txEl>
                                              <p:pRg st="0" end="0"/>
                                            </p:txEl>
                                          </p:spTgt>
                                        </p:tgtEl>
                                        <p:attrNameLst>
                                          <p:attrName>style.visibility</p:attrName>
                                        </p:attrNameLst>
                                      </p:cBhvr>
                                      <p:to>
                                        <p:strVal val="visible"/>
                                      </p:to>
                                    </p:set>
                                    <p:anim calcmode="lin" valueType="num">
                                      <p:cBhvr>
                                        <p:cTn id="18" dur="500" fill="hold"/>
                                        <p:tgtEl>
                                          <p:spTgt spid="3994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994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500"/>
                                        <p:tgtEl>
                                          <p:spTgt spid="3994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9941">
                                            <p:txEl>
                                              <p:pRg st="3" end="3"/>
                                            </p:txEl>
                                          </p:spTgt>
                                        </p:tgtEl>
                                        <p:attrNameLst>
                                          <p:attrName>style.visibility</p:attrName>
                                        </p:attrNameLst>
                                      </p:cBhvr>
                                      <p:to>
                                        <p:strVal val="visible"/>
                                      </p:to>
                                    </p:set>
                                    <p:anim calcmode="lin" valueType="num">
                                      <p:cBhvr>
                                        <p:cTn id="25" dur="500" fill="hold"/>
                                        <p:tgtEl>
                                          <p:spTgt spid="39941">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3994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500"/>
                                        <p:tgtEl>
                                          <p:spTgt spid="3994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39941">
                                            <p:txEl>
                                              <p:pRg st="4" end="4"/>
                                            </p:txEl>
                                          </p:spTgt>
                                        </p:tgtEl>
                                        <p:attrNameLst>
                                          <p:attrName>style.visibility</p:attrName>
                                        </p:attrNameLst>
                                      </p:cBhvr>
                                      <p:to>
                                        <p:strVal val="visible"/>
                                      </p:to>
                                    </p:set>
                                    <p:anim calcmode="lin" valueType="num">
                                      <p:cBhvr>
                                        <p:cTn id="32" dur="500" fill="hold"/>
                                        <p:tgtEl>
                                          <p:spTgt spid="39941">
                                            <p:txEl>
                                              <p:pRg st="4" end="4"/>
                                            </p:txEl>
                                          </p:spTgt>
                                        </p:tgtEl>
                                        <p:attrNameLst>
                                          <p:attrName>ppt_x</p:attrName>
                                        </p:attrNameLst>
                                      </p:cBhvr>
                                      <p:tavLst>
                                        <p:tav tm="0">
                                          <p:val>
                                            <p:strVal val="#ppt_x-.2"/>
                                          </p:val>
                                        </p:tav>
                                        <p:tav tm="100000">
                                          <p:val>
                                            <p:strVal val="#ppt_x"/>
                                          </p:val>
                                        </p:tav>
                                      </p:tavLst>
                                    </p:anim>
                                    <p:anim calcmode="lin" valueType="num">
                                      <p:cBhvr>
                                        <p:cTn id="33" dur="500" fill="hold"/>
                                        <p:tgtEl>
                                          <p:spTgt spid="3994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500"/>
                                        <p:tgtEl>
                                          <p:spTgt spid="3994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9941">
                                            <p:txEl>
                                              <p:pRg st="5" end="5"/>
                                            </p:txEl>
                                          </p:spTgt>
                                        </p:tgtEl>
                                        <p:attrNameLst>
                                          <p:attrName>style.visibility</p:attrName>
                                        </p:attrNameLst>
                                      </p:cBhvr>
                                      <p:to>
                                        <p:strVal val="visible"/>
                                      </p:to>
                                    </p:set>
                                    <p:animEffect transition="in" filter="wipe(left)">
                                      <p:cBhvr>
                                        <p:cTn id="39" dur="500"/>
                                        <p:tgtEl>
                                          <p:spTgt spid="399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ru-RU">
                <a:solidFill>
                  <a:srgbClr val="993366"/>
                </a:solidFill>
              </a:rPr>
              <a:t>Прокладочные материалы</a:t>
            </a:r>
          </a:p>
        </p:txBody>
      </p:sp>
      <p:sp>
        <p:nvSpPr>
          <p:cNvPr id="48131" name="Rectangle 3"/>
          <p:cNvSpPr>
            <a:spLocks noGrp="1" noChangeArrowheads="1"/>
          </p:cNvSpPr>
          <p:nvPr>
            <p:ph type="body" sz="half" idx="1"/>
          </p:nvPr>
        </p:nvSpPr>
        <p:spPr>
          <a:xfrm>
            <a:off x="0" y="1700213"/>
            <a:ext cx="4038600" cy="4530725"/>
          </a:xfrm>
        </p:spPr>
        <p:txBody>
          <a:bodyPr/>
          <a:lstStyle/>
          <a:p>
            <a:pPr>
              <a:buFont typeface="Wingdings" pitchFamily="2" charset="2"/>
              <a:buNone/>
            </a:pPr>
            <a:r>
              <a:rPr lang="ru-RU" sz="2800" dirty="0"/>
              <a:t>   </a:t>
            </a:r>
            <a:r>
              <a:rPr lang="ru-RU" sz="2800" dirty="0">
                <a:solidFill>
                  <a:srgbClr val="993366"/>
                </a:solidFill>
                <a:effectLst/>
              </a:rPr>
              <a:t>Служат для придания жесткости деталям швейного изделия</a:t>
            </a:r>
          </a:p>
          <a:p>
            <a:pPr>
              <a:buFont typeface="Wingdings" pitchFamily="2" charset="2"/>
              <a:buNone/>
            </a:pPr>
            <a:r>
              <a:rPr lang="ru-RU" sz="2800" dirty="0">
                <a:solidFill>
                  <a:srgbClr val="993366"/>
                </a:solidFill>
                <a:effectLst/>
              </a:rPr>
              <a:t>  </a:t>
            </a:r>
          </a:p>
          <a:p>
            <a:pPr>
              <a:buFont typeface="Wingdings" pitchFamily="2" charset="2"/>
              <a:buNone/>
            </a:pPr>
            <a:r>
              <a:rPr lang="ru-RU" sz="2800" dirty="0">
                <a:solidFill>
                  <a:srgbClr val="993366"/>
                </a:solidFill>
                <a:effectLst/>
              </a:rPr>
              <a:t>   </a:t>
            </a:r>
            <a:r>
              <a:rPr lang="ru-RU" sz="2800" dirty="0" err="1">
                <a:solidFill>
                  <a:srgbClr val="993366"/>
                </a:solidFill>
                <a:effectLst/>
              </a:rPr>
              <a:t>флизелин</a:t>
            </a:r>
            <a:endParaRPr lang="ru-RU" sz="2800" dirty="0">
              <a:solidFill>
                <a:srgbClr val="993366"/>
              </a:solidFill>
              <a:effectLst/>
            </a:endParaRPr>
          </a:p>
          <a:p>
            <a:pPr>
              <a:buFont typeface="Wingdings" pitchFamily="2" charset="2"/>
              <a:buNone/>
            </a:pPr>
            <a:r>
              <a:rPr lang="ru-RU" sz="2800" dirty="0">
                <a:solidFill>
                  <a:srgbClr val="993366"/>
                </a:solidFill>
                <a:effectLst/>
              </a:rPr>
              <a:t>        </a:t>
            </a:r>
            <a:r>
              <a:rPr lang="ru-RU" sz="2800" dirty="0" err="1">
                <a:solidFill>
                  <a:srgbClr val="993366"/>
                </a:solidFill>
                <a:effectLst/>
              </a:rPr>
              <a:t>синтепон</a:t>
            </a:r>
            <a:endParaRPr lang="ru-RU" sz="2800" dirty="0">
              <a:solidFill>
                <a:srgbClr val="993366"/>
              </a:solidFill>
              <a:effectLst/>
            </a:endParaRPr>
          </a:p>
          <a:p>
            <a:pPr>
              <a:buFont typeface="Wingdings" pitchFamily="2" charset="2"/>
              <a:buNone/>
            </a:pPr>
            <a:r>
              <a:rPr lang="ru-RU" sz="2800" dirty="0">
                <a:solidFill>
                  <a:srgbClr val="993366"/>
                </a:solidFill>
                <a:effectLst/>
              </a:rPr>
              <a:t>             </a:t>
            </a:r>
            <a:r>
              <a:rPr lang="ru-RU" sz="2800" dirty="0" err="1">
                <a:solidFill>
                  <a:srgbClr val="993366"/>
                </a:solidFill>
                <a:effectLst/>
              </a:rPr>
              <a:t>дублерин</a:t>
            </a:r>
            <a:endParaRPr lang="ru-RU" sz="2800" dirty="0">
              <a:solidFill>
                <a:srgbClr val="993366"/>
              </a:solidFill>
              <a:effectLst/>
            </a:endParaRPr>
          </a:p>
          <a:p>
            <a:pPr>
              <a:buFont typeface="Wingdings" pitchFamily="2" charset="2"/>
              <a:buNone/>
            </a:pPr>
            <a:r>
              <a:rPr lang="ru-RU" sz="2800" dirty="0">
                <a:solidFill>
                  <a:srgbClr val="993366"/>
                </a:solidFill>
                <a:effectLst/>
              </a:rPr>
              <a:t>                   бортовка</a:t>
            </a:r>
          </a:p>
        </p:txBody>
      </p:sp>
      <p:pic>
        <p:nvPicPr>
          <p:cNvPr id="48138" name="Picture 10" descr="formvlies"/>
          <p:cNvPicPr>
            <a:picLocks noGrp="1" noChangeAspect="1" noChangeArrowheads="1"/>
          </p:cNvPicPr>
          <p:nvPr>
            <p:ph sz="quarter" idx="2"/>
          </p:nvPr>
        </p:nvPicPr>
        <p:blipFill>
          <a:blip r:embed="rId2"/>
          <a:srcRect/>
          <a:stretch>
            <a:fillRect/>
          </a:stretch>
        </p:blipFill>
        <p:spPr>
          <a:xfrm>
            <a:off x="4140200" y="1412875"/>
            <a:ext cx="5003800" cy="5040313"/>
          </a:xfrm>
          <a:noFill/>
          <a:ln/>
        </p:spPr>
      </p:pic>
      <p:sp>
        <p:nvSpPr>
          <p:cNvPr id="5" name="Rectangle 1">
            <a:extLst>
              <a:ext uri="{FF2B5EF4-FFF2-40B4-BE49-F238E27FC236}">
                <a16:creationId xmlns:a16="http://schemas.microsoft.com/office/drawing/2014/main" id="{98CAD4A0-E7C7-4F8B-8170-8313CD0FDA68}"/>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8138"/>
                                        </p:tgtEl>
                                        <p:attrNameLst>
                                          <p:attrName>style.visibility</p:attrName>
                                        </p:attrNameLst>
                                      </p:cBhvr>
                                      <p:to>
                                        <p:strVal val="visible"/>
                                      </p:to>
                                    </p:set>
                                    <p:animEffect transition="in" filter="wheel(4)">
                                      <p:cBhvr>
                                        <p:cTn id="11" dur="2000"/>
                                        <p:tgtEl>
                                          <p:spTgt spid="48138"/>
                                        </p:tgtEl>
                                      </p:cBhvr>
                                    </p:animEffect>
                                  </p:childTnLst>
                                </p:cTn>
                              </p:par>
                            </p:childTnLst>
                          </p:cTn>
                        </p:par>
                        <p:par>
                          <p:cTn id="12" fill="hold">
                            <p:stCondLst>
                              <p:cond delay="4000"/>
                            </p:stCondLst>
                            <p:childTnLst>
                              <p:par>
                                <p:cTn id="13" presetID="47" presetClass="entr" presetSubtype="0" fill="hold" grpId="0" nodeType="afterEffect">
                                  <p:stCondLst>
                                    <p:cond delay="0"/>
                                  </p:stCondLst>
                                  <p:iterate type="lt">
                                    <p:tmPct val="10000"/>
                                  </p:iterate>
                                  <p:childTnLst>
                                    <p:set>
                                      <p:cBhvr>
                                        <p:cTn id="14" dur="1" fill="hold">
                                          <p:stCondLst>
                                            <p:cond delay="0"/>
                                          </p:stCondLst>
                                        </p:cTn>
                                        <p:tgtEl>
                                          <p:spTgt spid="48131">
                                            <p:txEl>
                                              <p:pRg st="0" end="0"/>
                                            </p:txEl>
                                          </p:spTgt>
                                        </p:tgtEl>
                                        <p:attrNameLst>
                                          <p:attrName>style.visibility</p:attrName>
                                        </p:attrNameLst>
                                      </p:cBhvr>
                                      <p:to>
                                        <p:strVal val="visible"/>
                                      </p:to>
                                    </p:set>
                                    <p:animEffect transition="in" filter="fade">
                                      <p:cBhvr>
                                        <p:cTn id="15" dur="500"/>
                                        <p:tgtEl>
                                          <p:spTgt spid="48131">
                                            <p:txEl>
                                              <p:pRg st="0" end="0"/>
                                            </p:txEl>
                                          </p:spTgt>
                                        </p:tgtEl>
                                      </p:cBhvr>
                                    </p:animEffect>
                                    <p:anim calcmode="lin" valueType="num">
                                      <p:cBhvr>
                                        <p:cTn id="16"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fade">
                                      <p:cBhvr>
                                        <p:cTn id="22" dur="500"/>
                                        <p:tgtEl>
                                          <p:spTgt spid="48131">
                                            <p:txEl>
                                              <p:pRg st="2" end="2"/>
                                            </p:txEl>
                                          </p:spTgt>
                                        </p:tgtEl>
                                      </p:cBhvr>
                                    </p:animEffect>
                                    <p:anim calcmode="lin" valueType="num">
                                      <p:cBhvr>
                                        <p:cTn id="2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24" dur="450" decel="100000" fill="hold"/>
                                        <p:tgtEl>
                                          <p:spTgt spid="48131">
                                            <p:txEl>
                                              <p:pRg st="2" end="2"/>
                                            </p:txEl>
                                          </p:spTgt>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48131">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8131">
                                            <p:txEl>
                                              <p:pRg st="3" end="3"/>
                                            </p:txEl>
                                          </p:spTgt>
                                        </p:tgtEl>
                                        <p:attrNameLst>
                                          <p:attrName>style.visibility</p:attrName>
                                        </p:attrNameLst>
                                      </p:cBhvr>
                                      <p:to>
                                        <p:strVal val="visible"/>
                                      </p:to>
                                    </p:set>
                                    <p:animEffect transition="in" filter="fade">
                                      <p:cBhvr>
                                        <p:cTn id="28" dur="500"/>
                                        <p:tgtEl>
                                          <p:spTgt spid="48131">
                                            <p:txEl>
                                              <p:pRg st="3" end="3"/>
                                            </p:txEl>
                                          </p:spTgt>
                                        </p:tgtEl>
                                      </p:cBhvr>
                                    </p:animEffect>
                                    <p:anim calcmode="lin" valueType="num">
                                      <p:cBhvr>
                                        <p:cTn id="29"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p:cTn id="30" dur="450" decel="100000" fill="hold"/>
                                        <p:tgtEl>
                                          <p:spTgt spid="48131">
                                            <p:txEl>
                                              <p:pRg st="3" end="3"/>
                                            </p:txEl>
                                          </p:spTgt>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48131">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48131">
                                            <p:txEl>
                                              <p:pRg st="4" end="4"/>
                                            </p:txEl>
                                          </p:spTgt>
                                        </p:tgtEl>
                                        <p:attrNameLst>
                                          <p:attrName>style.visibility</p:attrName>
                                        </p:attrNameLst>
                                      </p:cBhvr>
                                      <p:to>
                                        <p:strVal val="visible"/>
                                      </p:to>
                                    </p:set>
                                    <p:animEffect transition="in" filter="fade">
                                      <p:cBhvr>
                                        <p:cTn id="34" dur="500"/>
                                        <p:tgtEl>
                                          <p:spTgt spid="48131">
                                            <p:txEl>
                                              <p:pRg st="4" end="4"/>
                                            </p:txEl>
                                          </p:spTgt>
                                        </p:tgtEl>
                                      </p:cBhvr>
                                    </p:animEffect>
                                    <p:anim calcmode="lin" valueType="num">
                                      <p:cBhvr>
                                        <p:cTn id="35"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p:cTn id="36" dur="450" decel="100000" fill="hold"/>
                                        <p:tgtEl>
                                          <p:spTgt spid="48131">
                                            <p:txEl>
                                              <p:pRg st="4" end="4"/>
                                            </p:txEl>
                                          </p:spTgt>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48131">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48131">
                                            <p:txEl>
                                              <p:pRg st="5" end="5"/>
                                            </p:txEl>
                                          </p:spTgt>
                                        </p:tgtEl>
                                        <p:attrNameLst>
                                          <p:attrName>style.visibility</p:attrName>
                                        </p:attrNameLst>
                                      </p:cBhvr>
                                      <p:to>
                                        <p:strVal val="visible"/>
                                      </p:to>
                                    </p:set>
                                    <p:animEffect transition="in" filter="fade">
                                      <p:cBhvr>
                                        <p:cTn id="40" dur="1000"/>
                                        <p:tgtEl>
                                          <p:spTgt spid="48131">
                                            <p:txEl>
                                              <p:pRg st="5" end="5"/>
                                            </p:txEl>
                                          </p:spTgt>
                                        </p:tgtEl>
                                      </p:cBhvr>
                                    </p:animEffect>
                                    <p:anim calcmode="lin" valueType="num">
                                      <p:cBhvr>
                                        <p:cTn id="41" dur="10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8131">
                                            <p:txEl>
                                              <p:pRg st="5" end="5"/>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813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1692275" y="476250"/>
            <a:ext cx="5545138" cy="1439863"/>
          </a:xfrm>
          <a:prstGeom prst="rect">
            <a:avLst/>
          </a:prstGeom>
          <a:solidFill>
            <a:schemeClr val="accent2"/>
          </a:solidFill>
          <a:ln w="9525">
            <a:solidFill>
              <a:schemeClr val="tx1"/>
            </a:solidFill>
            <a:miter lim="800000"/>
            <a:headEnd/>
            <a:tailEnd/>
          </a:ln>
          <a:effectLst/>
        </p:spPr>
        <p:txBody>
          <a:bodyPr wrap="none" anchor="ctr"/>
          <a:lstStyle/>
          <a:p>
            <a:pPr algn="ctr"/>
            <a:r>
              <a:rPr lang="ru-RU" sz="4400">
                <a:solidFill>
                  <a:srgbClr val="993366"/>
                </a:solidFill>
              </a:rPr>
              <a:t>Нетканые материалы</a:t>
            </a:r>
          </a:p>
        </p:txBody>
      </p:sp>
      <p:sp>
        <p:nvSpPr>
          <p:cNvPr id="144391" name="Rectangle 7"/>
          <p:cNvSpPr>
            <a:spLocks noChangeArrowheads="1"/>
          </p:cNvSpPr>
          <p:nvPr/>
        </p:nvSpPr>
        <p:spPr bwMode="auto">
          <a:xfrm>
            <a:off x="250825" y="2852738"/>
            <a:ext cx="3024188" cy="914400"/>
          </a:xfrm>
          <a:prstGeom prst="rect">
            <a:avLst/>
          </a:prstGeom>
          <a:solidFill>
            <a:schemeClr val="accent2"/>
          </a:solidFill>
          <a:ln w="9525">
            <a:solidFill>
              <a:schemeClr val="tx1"/>
            </a:solidFill>
            <a:miter lim="800000"/>
            <a:headEnd/>
            <a:tailEnd/>
          </a:ln>
          <a:effectLst/>
        </p:spPr>
        <p:txBody>
          <a:bodyPr wrap="none" anchor="ctr"/>
          <a:lstStyle/>
          <a:p>
            <a:pPr algn="ctr"/>
            <a:r>
              <a:rPr lang="ru-RU" sz="2800" dirty="0">
                <a:solidFill>
                  <a:srgbClr val="993366"/>
                </a:solidFill>
              </a:rPr>
              <a:t>механический</a:t>
            </a:r>
          </a:p>
        </p:txBody>
      </p:sp>
      <p:sp>
        <p:nvSpPr>
          <p:cNvPr id="144393" name="Rectangle 9"/>
          <p:cNvSpPr>
            <a:spLocks noChangeArrowheads="1"/>
          </p:cNvSpPr>
          <p:nvPr/>
        </p:nvSpPr>
        <p:spPr bwMode="auto">
          <a:xfrm>
            <a:off x="3348038" y="4076700"/>
            <a:ext cx="2447925" cy="914400"/>
          </a:xfrm>
          <a:prstGeom prst="rect">
            <a:avLst/>
          </a:prstGeom>
          <a:solidFill>
            <a:schemeClr val="accent2"/>
          </a:solidFill>
          <a:ln w="9525">
            <a:solidFill>
              <a:schemeClr val="tx1"/>
            </a:solidFill>
            <a:miter lim="800000"/>
            <a:headEnd/>
            <a:tailEnd/>
          </a:ln>
          <a:effectLst/>
        </p:spPr>
        <p:txBody>
          <a:bodyPr wrap="none" anchor="ctr"/>
          <a:lstStyle/>
          <a:p>
            <a:pPr algn="ctr"/>
            <a:r>
              <a:rPr lang="ru-RU" sz="2800" dirty="0">
                <a:solidFill>
                  <a:srgbClr val="993366"/>
                </a:solidFill>
              </a:rPr>
              <a:t>клеевой</a:t>
            </a:r>
          </a:p>
        </p:txBody>
      </p:sp>
      <p:sp>
        <p:nvSpPr>
          <p:cNvPr id="144395" name="Rectangle 11"/>
          <p:cNvSpPr>
            <a:spLocks noChangeArrowheads="1"/>
          </p:cNvSpPr>
          <p:nvPr/>
        </p:nvSpPr>
        <p:spPr bwMode="auto">
          <a:xfrm>
            <a:off x="5148263" y="5661025"/>
            <a:ext cx="3816350" cy="914400"/>
          </a:xfrm>
          <a:prstGeom prst="rect">
            <a:avLst/>
          </a:prstGeom>
          <a:solidFill>
            <a:schemeClr val="accent2"/>
          </a:solidFill>
          <a:ln w="9525">
            <a:solidFill>
              <a:schemeClr val="tx1"/>
            </a:solidFill>
            <a:miter lim="800000"/>
            <a:headEnd/>
            <a:tailEnd/>
          </a:ln>
          <a:effectLst/>
        </p:spPr>
        <p:txBody>
          <a:bodyPr wrap="none" anchor="ctr"/>
          <a:lstStyle/>
          <a:p>
            <a:pPr algn="ctr"/>
            <a:r>
              <a:rPr lang="ru-RU" sz="2800">
                <a:solidFill>
                  <a:srgbClr val="993366"/>
                </a:solidFill>
              </a:rPr>
              <a:t>комбинированный</a:t>
            </a:r>
          </a:p>
        </p:txBody>
      </p:sp>
      <p:cxnSp>
        <p:nvCxnSpPr>
          <p:cNvPr id="144397" name="AutoShape 13"/>
          <p:cNvCxnSpPr>
            <a:cxnSpLocks noChangeShapeType="1"/>
            <a:stCxn id="144388" idx="2"/>
            <a:endCxn id="144391" idx="0"/>
          </p:cNvCxnSpPr>
          <p:nvPr/>
        </p:nvCxnSpPr>
        <p:spPr bwMode="auto">
          <a:xfrm flipH="1">
            <a:off x="1763713" y="1916113"/>
            <a:ext cx="2701925" cy="936625"/>
          </a:xfrm>
          <a:prstGeom prst="straightConnector1">
            <a:avLst/>
          </a:prstGeom>
          <a:noFill/>
          <a:ln w="12700">
            <a:solidFill>
              <a:srgbClr val="993366"/>
            </a:solidFill>
            <a:round/>
            <a:headEnd/>
            <a:tailEnd type="triangle" w="med" len="med"/>
          </a:ln>
          <a:effectLst/>
        </p:spPr>
      </p:cxnSp>
      <p:cxnSp>
        <p:nvCxnSpPr>
          <p:cNvPr id="144398" name="AutoShape 14"/>
          <p:cNvCxnSpPr>
            <a:cxnSpLocks noChangeShapeType="1"/>
          </p:cNvCxnSpPr>
          <p:nvPr/>
        </p:nvCxnSpPr>
        <p:spPr bwMode="auto">
          <a:xfrm>
            <a:off x="4500563" y="1916113"/>
            <a:ext cx="106362" cy="2160587"/>
          </a:xfrm>
          <a:prstGeom prst="straightConnector1">
            <a:avLst/>
          </a:prstGeom>
          <a:noFill/>
          <a:ln w="9525">
            <a:solidFill>
              <a:srgbClr val="993366"/>
            </a:solidFill>
            <a:round/>
            <a:headEnd/>
            <a:tailEnd type="triangle" w="med" len="med"/>
          </a:ln>
          <a:effectLst/>
        </p:spPr>
      </p:cxnSp>
      <p:cxnSp>
        <p:nvCxnSpPr>
          <p:cNvPr id="144399" name="AutoShape 15"/>
          <p:cNvCxnSpPr>
            <a:cxnSpLocks noChangeShapeType="1"/>
          </p:cNvCxnSpPr>
          <p:nvPr/>
        </p:nvCxnSpPr>
        <p:spPr bwMode="auto">
          <a:xfrm>
            <a:off x="4500563" y="1916113"/>
            <a:ext cx="2590800" cy="3744912"/>
          </a:xfrm>
          <a:prstGeom prst="straightConnector1">
            <a:avLst/>
          </a:prstGeom>
          <a:noFill/>
          <a:ln w="9525">
            <a:solidFill>
              <a:srgbClr val="993366"/>
            </a:solidFill>
            <a:round/>
            <a:headEnd/>
            <a:tailEnd type="triangle" w="med" len="med"/>
          </a:ln>
          <a:effectLst/>
        </p:spPr>
      </p:cxnSp>
      <p:sp>
        <p:nvSpPr>
          <p:cNvPr id="9" name="Rectangle 1">
            <a:extLst>
              <a:ext uri="{FF2B5EF4-FFF2-40B4-BE49-F238E27FC236}">
                <a16:creationId xmlns:a16="http://schemas.microsoft.com/office/drawing/2014/main" id="{57C2848E-CFC6-4A85-8483-D42532B5566A}"/>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4388"/>
                                        </p:tgtEl>
                                        <p:attrNameLst>
                                          <p:attrName>style.visibility</p:attrName>
                                        </p:attrNameLst>
                                      </p:cBhvr>
                                      <p:to>
                                        <p:strVal val="visible"/>
                                      </p:to>
                                    </p:set>
                                    <p:anim calcmode="lin" valueType="num">
                                      <p:cBhvr>
                                        <p:cTn id="7" dur="500" fill="hold"/>
                                        <p:tgtEl>
                                          <p:spTgt spid="144388"/>
                                        </p:tgtEl>
                                        <p:attrNameLst>
                                          <p:attrName>ppt_w</p:attrName>
                                        </p:attrNameLst>
                                      </p:cBhvr>
                                      <p:tavLst>
                                        <p:tav tm="0">
                                          <p:val>
                                            <p:fltVal val="0"/>
                                          </p:val>
                                        </p:tav>
                                        <p:tav tm="100000">
                                          <p:val>
                                            <p:strVal val="#ppt_w"/>
                                          </p:val>
                                        </p:tav>
                                      </p:tavLst>
                                    </p:anim>
                                    <p:anim calcmode="lin" valueType="num">
                                      <p:cBhvr>
                                        <p:cTn id="8" dur="500" fill="hold"/>
                                        <p:tgtEl>
                                          <p:spTgt spid="144388"/>
                                        </p:tgtEl>
                                        <p:attrNameLst>
                                          <p:attrName>ppt_h</p:attrName>
                                        </p:attrNameLst>
                                      </p:cBhvr>
                                      <p:tavLst>
                                        <p:tav tm="0">
                                          <p:val>
                                            <p:fltVal val="0"/>
                                          </p:val>
                                        </p:tav>
                                        <p:tav tm="100000">
                                          <p:val>
                                            <p:strVal val="#ppt_h"/>
                                          </p:val>
                                        </p:tav>
                                      </p:tavLst>
                                    </p:anim>
                                    <p:anim calcmode="lin" valueType="num">
                                      <p:cBhvr>
                                        <p:cTn id="9" dur="500" fill="hold"/>
                                        <p:tgtEl>
                                          <p:spTgt spid="144388"/>
                                        </p:tgtEl>
                                        <p:attrNameLst>
                                          <p:attrName>style.rotation</p:attrName>
                                        </p:attrNameLst>
                                      </p:cBhvr>
                                      <p:tavLst>
                                        <p:tav tm="0">
                                          <p:val>
                                            <p:fltVal val="90"/>
                                          </p:val>
                                        </p:tav>
                                        <p:tav tm="100000">
                                          <p:val>
                                            <p:fltVal val="0"/>
                                          </p:val>
                                        </p:tav>
                                      </p:tavLst>
                                    </p:anim>
                                    <p:animEffect transition="in" filter="fade">
                                      <p:cBhvr>
                                        <p:cTn id="10" dur="500"/>
                                        <p:tgtEl>
                                          <p:spTgt spid="1443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4397"/>
                                        </p:tgtEl>
                                        <p:attrNameLst>
                                          <p:attrName>style.visibility</p:attrName>
                                        </p:attrNameLst>
                                      </p:cBhvr>
                                      <p:to>
                                        <p:strVal val="visible"/>
                                      </p:to>
                                    </p:set>
                                    <p:animEffect transition="in" filter="fade">
                                      <p:cBhvr>
                                        <p:cTn id="15" dur="500"/>
                                        <p:tgtEl>
                                          <p:spTgt spid="144397"/>
                                        </p:tgtEl>
                                      </p:cBhvr>
                                    </p:animEffect>
                                  </p:childTnLst>
                                </p:cTn>
                              </p:par>
                            </p:childTnLst>
                          </p:cTn>
                        </p:par>
                        <p:par>
                          <p:cTn id="16" fill="hold">
                            <p:stCondLst>
                              <p:cond delay="500"/>
                            </p:stCondLst>
                            <p:childTnLst>
                              <p:par>
                                <p:cTn id="17" presetID="55" presetClass="entr" presetSubtype="0" fill="hold" grpId="0" nodeType="afterEffect">
                                  <p:stCondLst>
                                    <p:cond delay="0"/>
                                  </p:stCondLst>
                                  <p:childTnLst>
                                    <p:set>
                                      <p:cBhvr>
                                        <p:cTn id="18" dur="1" fill="hold">
                                          <p:stCondLst>
                                            <p:cond delay="0"/>
                                          </p:stCondLst>
                                        </p:cTn>
                                        <p:tgtEl>
                                          <p:spTgt spid="144391"/>
                                        </p:tgtEl>
                                        <p:attrNameLst>
                                          <p:attrName>style.visibility</p:attrName>
                                        </p:attrNameLst>
                                      </p:cBhvr>
                                      <p:to>
                                        <p:strVal val="visible"/>
                                      </p:to>
                                    </p:set>
                                    <p:anim calcmode="lin" valueType="num">
                                      <p:cBhvr>
                                        <p:cTn id="19" dur="500" fill="hold"/>
                                        <p:tgtEl>
                                          <p:spTgt spid="144391"/>
                                        </p:tgtEl>
                                        <p:attrNameLst>
                                          <p:attrName>ppt_w</p:attrName>
                                        </p:attrNameLst>
                                      </p:cBhvr>
                                      <p:tavLst>
                                        <p:tav tm="0">
                                          <p:val>
                                            <p:strVal val="#ppt_w*0.70"/>
                                          </p:val>
                                        </p:tav>
                                        <p:tav tm="100000">
                                          <p:val>
                                            <p:strVal val="#ppt_w"/>
                                          </p:val>
                                        </p:tav>
                                      </p:tavLst>
                                    </p:anim>
                                    <p:anim calcmode="lin" valueType="num">
                                      <p:cBhvr>
                                        <p:cTn id="20" dur="500" fill="hold"/>
                                        <p:tgtEl>
                                          <p:spTgt spid="144391"/>
                                        </p:tgtEl>
                                        <p:attrNameLst>
                                          <p:attrName>ppt_h</p:attrName>
                                        </p:attrNameLst>
                                      </p:cBhvr>
                                      <p:tavLst>
                                        <p:tav tm="0">
                                          <p:val>
                                            <p:strVal val="#ppt_h"/>
                                          </p:val>
                                        </p:tav>
                                        <p:tav tm="100000">
                                          <p:val>
                                            <p:strVal val="#ppt_h"/>
                                          </p:val>
                                        </p:tav>
                                      </p:tavLst>
                                    </p:anim>
                                    <p:animEffect transition="in" filter="fade">
                                      <p:cBhvr>
                                        <p:cTn id="21" dur="500"/>
                                        <p:tgtEl>
                                          <p:spTgt spid="1443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4398"/>
                                        </p:tgtEl>
                                        <p:attrNameLst>
                                          <p:attrName>style.visibility</p:attrName>
                                        </p:attrNameLst>
                                      </p:cBhvr>
                                      <p:to>
                                        <p:strVal val="visible"/>
                                      </p:to>
                                    </p:set>
                                    <p:animEffect transition="in" filter="fade">
                                      <p:cBhvr>
                                        <p:cTn id="26" dur="500"/>
                                        <p:tgtEl>
                                          <p:spTgt spid="144398"/>
                                        </p:tgtEl>
                                      </p:cBhvr>
                                    </p:animEffect>
                                  </p:childTnLst>
                                </p:cTn>
                              </p:par>
                            </p:childTnLst>
                          </p:cTn>
                        </p:par>
                        <p:par>
                          <p:cTn id="27" fill="hold">
                            <p:stCondLst>
                              <p:cond delay="500"/>
                            </p:stCondLst>
                            <p:childTnLst>
                              <p:par>
                                <p:cTn id="28" presetID="55" presetClass="entr" presetSubtype="0" fill="hold" grpId="0" nodeType="afterEffect">
                                  <p:stCondLst>
                                    <p:cond delay="0"/>
                                  </p:stCondLst>
                                  <p:childTnLst>
                                    <p:set>
                                      <p:cBhvr>
                                        <p:cTn id="29" dur="1" fill="hold">
                                          <p:stCondLst>
                                            <p:cond delay="0"/>
                                          </p:stCondLst>
                                        </p:cTn>
                                        <p:tgtEl>
                                          <p:spTgt spid="144393"/>
                                        </p:tgtEl>
                                        <p:attrNameLst>
                                          <p:attrName>style.visibility</p:attrName>
                                        </p:attrNameLst>
                                      </p:cBhvr>
                                      <p:to>
                                        <p:strVal val="visible"/>
                                      </p:to>
                                    </p:set>
                                    <p:anim calcmode="lin" valueType="num">
                                      <p:cBhvr>
                                        <p:cTn id="30" dur="500" fill="hold"/>
                                        <p:tgtEl>
                                          <p:spTgt spid="144393"/>
                                        </p:tgtEl>
                                        <p:attrNameLst>
                                          <p:attrName>ppt_w</p:attrName>
                                        </p:attrNameLst>
                                      </p:cBhvr>
                                      <p:tavLst>
                                        <p:tav tm="0">
                                          <p:val>
                                            <p:strVal val="#ppt_w*0.70"/>
                                          </p:val>
                                        </p:tav>
                                        <p:tav tm="100000">
                                          <p:val>
                                            <p:strVal val="#ppt_w"/>
                                          </p:val>
                                        </p:tav>
                                      </p:tavLst>
                                    </p:anim>
                                    <p:anim calcmode="lin" valueType="num">
                                      <p:cBhvr>
                                        <p:cTn id="31" dur="500" fill="hold"/>
                                        <p:tgtEl>
                                          <p:spTgt spid="144393"/>
                                        </p:tgtEl>
                                        <p:attrNameLst>
                                          <p:attrName>ppt_h</p:attrName>
                                        </p:attrNameLst>
                                      </p:cBhvr>
                                      <p:tavLst>
                                        <p:tav tm="0">
                                          <p:val>
                                            <p:strVal val="#ppt_h"/>
                                          </p:val>
                                        </p:tav>
                                        <p:tav tm="100000">
                                          <p:val>
                                            <p:strVal val="#ppt_h"/>
                                          </p:val>
                                        </p:tav>
                                      </p:tavLst>
                                    </p:anim>
                                    <p:animEffect transition="in" filter="fade">
                                      <p:cBhvr>
                                        <p:cTn id="32" dur="500"/>
                                        <p:tgtEl>
                                          <p:spTgt spid="1443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399"/>
                                        </p:tgtEl>
                                        <p:attrNameLst>
                                          <p:attrName>style.visibility</p:attrName>
                                        </p:attrNameLst>
                                      </p:cBhvr>
                                      <p:to>
                                        <p:strVal val="visible"/>
                                      </p:to>
                                    </p:set>
                                    <p:animEffect transition="in" filter="fade">
                                      <p:cBhvr>
                                        <p:cTn id="37" dur="500"/>
                                        <p:tgtEl>
                                          <p:spTgt spid="14439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44395"/>
                                        </p:tgtEl>
                                        <p:attrNameLst>
                                          <p:attrName>style.visibility</p:attrName>
                                        </p:attrNameLst>
                                      </p:cBhvr>
                                      <p:to>
                                        <p:strVal val="visible"/>
                                      </p:to>
                                    </p:set>
                                    <p:animEffect transition="in" filter="fade">
                                      <p:cBhvr>
                                        <p:cTn id="41" dur="500"/>
                                        <p:tgtEl>
                                          <p:spTgt spid="14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91" grpId="0" animBg="1"/>
      <p:bldP spid="144393" grpId="0" animBg="1"/>
      <p:bldP spid="1443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AutoShape 4"/>
          <p:cNvSpPr>
            <a:spLocks noChangeArrowheads="1"/>
          </p:cNvSpPr>
          <p:nvPr/>
        </p:nvSpPr>
        <p:spPr bwMode="auto">
          <a:xfrm>
            <a:off x="1763713" y="0"/>
            <a:ext cx="5545137" cy="1844675"/>
          </a:xfrm>
          <a:prstGeom prst="horizontalScroll">
            <a:avLst>
              <a:gd name="adj" fmla="val 12500"/>
            </a:avLst>
          </a:prstGeom>
          <a:solidFill>
            <a:schemeClr val="accent2"/>
          </a:solidFill>
          <a:ln w="9525">
            <a:solidFill>
              <a:schemeClr val="tx1"/>
            </a:solidFill>
            <a:round/>
            <a:headEnd/>
            <a:tailEnd/>
          </a:ln>
          <a:effectLst/>
        </p:spPr>
        <p:txBody>
          <a:bodyPr wrap="none" anchor="ctr"/>
          <a:lstStyle/>
          <a:p>
            <a:pPr algn="ctr"/>
            <a:r>
              <a:rPr lang="ru-RU" sz="4800">
                <a:solidFill>
                  <a:srgbClr val="993366"/>
                </a:solidFill>
              </a:rPr>
              <a:t>Механический </a:t>
            </a:r>
          </a:p>
        </p:txBody>
      </p:sp>
      <p:sp>
        <p:nvSpPr>
          <p:cNvPr id="146438" name="AutoShape 6"/>
          <p:cNvSpPr>
            <a:spLocks noChangeArrowheads="1"/>
          </p:cNvSpPr>
          <p:nvPr/>
        </p:nvSpPr>
        <p:spPr bwMode="auto">
          <a:xfrm>
            <a:off x="1403350" y="3789363"/>
            <a:ext cx="4392613" cy="1295400"/>
          </a:xfrm>
          <a:prstGeom prst="wave">
            <a:avLst>
              <a:gd name="adj1" fmla="val 13005"/>
              <a:gd name="adj2" fmla="val 0"/>
            </a:avLst>
          </a:prstGeom>
          <a:solidFill>
            <a:schemeClr val="accent2"/>
          </a:solidFill>
          <a:ln w="9525">
            <a:solidFill>
              <a:schemeClr val="tx1"/>
            </a:solidFill>
            <a:round/>
            <a:headEnd/>
            <a:tailEnd/>
          </a:ln>
          <a:effectLst/>
        </p:spPr>
        <p:txBody>
          <a:bodyPr wrap="none" anchor="ctr"/>
          <a:lstStyle/>
          <a:p>
            <a:pPr algn="ctr"/>
            <a:r>
              <a:rPr lang="ru-RU" sz="3200" dirty="0">
                <a:solidFill>
                  <a:srgbClr val="993366"/>
                </a:solidFill>
              </a:rPr>
              <a:t>вязально-прошивочный</a:t>
            </a:r>
          </a:p>
        </p:txBody>
      </p:sp>
      <p:sp>
        <p:nvSpPr>
          <p:cNvPr id="146440" name="AutoShape 8"/>
          <p:cNvSpPr>
            <a:spLocks noChangeArrowheads="1"/>
          </p:cNvSpPr>
          <p:nvPr/>
        </p:nvSpPr>
        <p:spPr bwMode="auto">
          <a:xfrm>
            <a:off x="179388" y="2133600"/>
            <a:ext cx="3527425" cy="1131888"/>
          </a:xfrm>
          <a:prstGeom prst="wave">
            <a:avLst>
              <a:gd name="adj1" fmla="val 13005"/>
              <a:gd name="adj2" fmla="val 0"/>
            </a:avLst>
          </a:prstGeom>
          <a:solidFill>
            <a:schemeClr val="accent2"/>
          </a:solidFill>
          <a:ln w="9525">
            <a:solidFill>
              <a:schemeClr val="tx1"/>
            </a:solidFill>
            <a:round/>
            <a:headEnd/>
            <a:tailEnd/>
          </a:ln>
          <a:effectLst/>
        </p:spPr>
        <p:txBody>
          <a:bodyPr wrap="none" anchor="ctr"/>
          <a:lstStyle/>
          <a:p>
            <a:pPr algn="ctr"/>
            <a:r>
              <a:rPr lang="ru-RU" sz="3200" dirty="0" err="1">
                <a:solidFill>
                  <a:srgbClr val="993366"/>
                </a:solidFill>
              </a:rPr>
              <a:t>иглопробивной</a:t>
            </a:r>
            <a:endParaRPr lang="ru-RU" sz="3200" dirty="0">
              <a:solidFill>
                <a:srgbClr val="993366"/>
              </a:solidFill>
            </a:endParaRPr>
          </a:p>
        </p:txBody>
      </p:sp>
      <p:sp>
        <p:nvSpPr>
          <p:cNvPr id="146441" name="AutoShape 9"/>
          <p:cNvSpPr>
            <a:spLocks noChangeArrowheads="1"/>
          </p:cNvSpPr>
          <p:nvPr/>
        </p:nvSpPr>
        <p:spPr bwMode="auto">
          <a:xfrm>
            <a:off x="4787900" y="5229225"/>
            <a:ext cx="4211638" cy="1368425"/>
          </a:xfrm>
          <a:prstGeom prst="wave">
            <a:avLst>
              <a:gd name="adj1" fmla="val 13005"/>
              <a:gd name="adj2" fmla="val 0"/>
            </a:avLst>
          </a:prstGeom>
          <a:solidFill>
            <a:schemeClr val="accent2"/>
          </a:solidFill>
          <a:ln w="9525">
            <a:solidFill>
              <a:schemeClr val="tx1"/>
            </a:solidFill>
            <a:round/>
            <a:headEnd/>
            <a:tailEnd/>
          </a:ln>
          <a:effectLst/>
        </p:spPr>
        <p:txBody>
          <a:bodyPr wrap="none" anchor="ctr"/>
          <a:lstStyle/>
          <a:p>
            <a:pPr algn="ctr"/>
            <a:r>
              <a:rPr lang="ru-RU" sz="3200">
                <a:solidFill>
                  <a:srgbClr val="993366"/>
                </a:solidFill>
              </a:rPr>
              <a:t>валяльно-войлочный</a:t>
            </a:r>
          </a:p>
        </p:txBody>
      </p:sp>
      <p:cxnSp>
        <p:nvCxnSpPr>
          <p:cNvPr id="146442" name="AutoShape 10"/>
          <p:cNvCxnSpPr>
            <a:cxnSpLocks noChangeShapeType="1"/>
            <a:stCxn id="146436" idx="2"/>
            <a:endCxn id="146438" idx="0"/>
          </p:cNvCxnSpPr>
          <p:nvPr/>
        </p:nvCxnSpPr>
        <p:spPr bwMode="auto">
          <a:xfrm flipH="1">
            <a:off x="3600450" y="1614488"/>
            <a:ext cx="936625" cy="2343150"/>
          </a:xfrm>
          <a:prstGeom prst="straightConnector1">
            <a:avLst/>
          </a:prstGeom>
          <a:noFill/>
          <a:ln w="9525">
            <a:solidFill>
              <a:srgbClr val="993366"/>
            </a:solidFill>
            <a:round/>
            <a:headEnd/>
            <a:tailEnd type="triangle" w="med" len="med"/>
          </a:ln>
          <a:effectLst/>
        </p:spPr>
      </p:cxnSp>
      <p:cxnSp>
        <p:nvCxnSpPr>
          <p:cNvPr id="146443" name="AutoShape 11"/>
          <p:cNvCxnSpPr>
            <a:cxnSpLocks noChangeShapeType="1"/>
          </p:cNvCxnSpPr>
          <p:nvPr/>
        </p:nvCxnSpPr>
        <p:spPr bwMode="auto">
          <a:xfrm flipH="1">
            <a:off x="1908175" y="1628775"/>
            <a:ext cx="2593975" cy="666750"/>
          </a:xfrm>
          <a:prstGeom prst="straightConnector1">
            <a:avLst/>
          </a:prstGeom>
          <a:noFill/>
          <a:ln w="9525">
            <a:solidFill>
              <a:srgbClr val="993366"/>
            </a:solidFill>
            <a:round/>
            <a:headEnd/>
            <a:tailEnd type="triangle" w="med" len="med"/>
          </a:ln>
          <a:effectLst/>
        </p:spPr>
      </p:cxnSp>
      <p:cxnSp>
        <p:nvCxnSpPr>
          <p:cNvPr id="146445" name="AutoShape 13"/>
          <p:cNvCxnSpPr>
            <a:cxnSpLocks noChangeShapeType="1"/>
            <a:stCxn id="146436" idx="2"/>
            <a:endCxn id="146441" idx="0"/>
          </p:cNvCxnSpPr>
          <p:nvPr/>
        </p:nvCxnSpPr>
        <p:spPr bwMode="auto">
          <a:xfrm>
            <a:off x="4537075" y="1614488"/>
            <a:ext cx="2357438" cy="3792537"/>
          </a:xfrm>
          <a:prstGeom prst="straightConnector1">
            <a:avLst/>
          </a:prstGeom>
          <a:noFill/>
          <a:ln w="9525">
            <a:solidFill>
              <a:srgbClr val="993366"/>
            </a:solidFill>
            <a:round/>
            <a:headEnd/>
            <a:tailEnd type="triangle" w="med" len="med"/>
          </a:ln>
          <a:effectLst/>
        </p:spPr>
      </p:cxnSp>
      <p:sp>
        <p:nvSpPr>
          <p:cNvPr id="9" name="Rectangle 1">
            <a:extLst>
              <a:ext uri="{FF2B5EF4-FFF2-40B4-BE49-F238E27FC236}">
                <a16:creationId xmlns:a16="http://schemas.microsoft.com/office/drawing/2014/main" id="{F6EF4B18-1516-4F5F-A796-347AA4ED0DA7}"/>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6436"/>
                                        </p:tgtEl>
                                        <p:attrNameLst>
                                          <p:attrName>style.visibility</p:attrName>
                                        </p:attrNameLst>
                                      </p:cBhvr>
                                      <p:to>
                                        <p:strVal val="visible"/>
                                      </p:to>
                                    </p:set>
                                    <p:anim calcmode="lin" valueType="num">
                                      <p:cBhvr>
                                        <p:cTn id="7" dur="500" fill="hold"/>
                                        <p:tgtEl>
                                          <p:spTgt spid="146436"/>
                                        </p:tgtEl>
                                        <p:attrNameLst>
                                          <p:attrName>ppt_w</p:attrName>
                                        </p:attrNameLst>
                                      </p:cBhvr>
                                      <p:tavLst>
                                        <p:tav tm="0">
                                          <p:val>
                                            <p:fltVal val="0"/>
                                          </p:val>
                                        </p:tav>
                                        <p:tav tm="100000">
                                          <p:val>
                                            <p:strVal val="#ppt_w"/>
                                          </p:val>
                                        </p:tav>
                                      </p:tavLst>
                                    </p:anim>
                                    <p:anim calcmode="lin" valueType="num">
                                      <p:cBhvr>
                                        <p:cTn id="8" dur="500" fill="hold"/>
                                        <p:tgtEl>
                                          <p:spTgt spid="146436"/>
                                        </p:tgtEl>
                                        <p:attrNameLst>
                                          <p:attrName>ppt_h</p:attrName>
                                        </p:attrNameLst>
                                      </p:cBhvr>
                                      <p:tavLst>
                                        <p:tav tm="0">
                                          <p:val>
                                            <p:fltVal val="0"/>
                                          </p:val>
                                        </p:tav>
                                        <p:tav tm="100000">
                                          <p:val>
                                            <p:strVal val="#ppt_h"/>
                                          </p:val>
                                        </p:tav>
                                      </p:tavLst>
                                    </p:anim>
                                    <p:anim calcmode="lin" valueType="num">
                                      <p:cBhvr>
                                        <p:cTn id="9" dur="500" fill="hold"/>
                                        <p:tgtEl>
                                          <p:spTgt spid="146436"/>
                                        </p:tgtEl>
                                        <p:attrNameLst>
                                          <p:attrName>style.rotation</p:attrName>
                                        </p:attrNameLst>
                                      </p:cBhvr>
                                      <p:tavLst>
                                        <p:tav tm="0">
                                          <p:val>
                                            <p:fltVal val="90"/>
                                          </p:val>
                                        </p:tav>
                                        <p:tav tm="100000">
                                          <p:val>
                                            <p:fltVal val="0"/>
                                          </p:val>
                                        </p:tav>
                                      </p:tavLst>
                                    </p:anim>
                                    <p:animEffect transition="in" filter="fade">
                                      <p:cBhvr>
                                        <p:cTn id="10" dur="500"/>
                                        <p:tgtEl>
                                          <p:spTgt spid="146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6443"/>
                                        </p:tgtEl>
                                        <p:attrNameLst>
                                          <p:attrName>style.visibility</p:attrName>
                                        </p:attrNameLst>
                                      </p:cBhvr>
                                      <p:to>
                                        <p:strVal val="visible"/>
                                      </p:to>
                                    </p:set>
                                    <p:animEffect transition="in" filter="fade">
                                      <p:cBhvr>
                                        <p:cTn id="15" dur="500"/>
                                        <p:tgtEl>
                                          <p:spTgt spid="14644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6440"/>
                                        </p:tgtEl>
                                        <p:attrNameLst>
                                          <p:attrName>style.visibility</p:attrName>
                                        </p:attrNameLst>
                                      </p:cBhvr>
                                      <p:to>
                                        <p:strVal val="visible"/>
                                      </p:to>
                                    </p:set>
                                    <p:animEffect transition="in" filter="fade">
                                      <p:cBhvr>
                                        <p:cTn id="19" dur="500"/>
                                        <p:tgtEl>
                                          <p:spTgt spid="1464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6442"/>
                                        </p:tgtEl>
                                        <p:attrNameLst>
                                          <p:attrName>style.visibility</p:attrName>
                                        </p:attrNameLst>
                                      </p:cBhvr>
                                      <p:to>
                                        <p:strVal val="visible"/>
                                      </p:to>
                                    </p:set>
                                    <p:animEffect transition="in" filter="fade">
                                      <p:cBhvr>
                                        <p:cTn id="24" dur="500"/>
                                        <p:tgtEl>
                                          <p:spTgt spid="14644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6438"/>
                                        </p:tgtEl>
                                        <p:attrNameLst>
                                          <p:attrName>style.visibility</p:attrName>
                                        </p:attrNameLst>
                                      </p:cBhvr>
                                      <p:to>
                                        <p:strVal val="visible"/>
                                      </p:to>
                                    </p:set>
                                    <p:animEffect transition="in" filter="fade">
                                      <p:cBhvr>
                                        <p:cTn id="28" dur="500"/>
                                        <p:tgtEl>
                                          <p:spTgt spid="1464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6445"/>
                                        </p:tgtEl>
                                        <p:attrNameLst>
                                          <p:attrName>style.visibility</p:attrName>
                                        </p:attrNameLst>
                                      </p:cBhvr>
                                      <p:to>
                                        <p:strVal val="visible"/>
                                      </p:to>
                                    </p:set>
                                    <p:animEffect transition="in" filter="fade">
                                      <p:cBhvr>
                                        <p:cTn id="33" dur="500"/>
                                        <p:tgtEl>
                                          <p:spTgt spid="14644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46441"/>
                                        </p:tgtEl>
                                        <p:attrNameLst>
                                          <p:attrName>style.visibility</p:attrName>
                                        </p:attrNameLst>
                                      </p:cBhvr>
                                      <p:to>
                                        <p:strVal val="visible"/>
                                      </p:to>
                                    </p:set>
                                    <p:animEffect transition="in" filter="fade">
                                      <p:cBhvr>
                                        <p:cTn id="37" dur="500"/>
                                        <p:tgtEl>
                                          <p:spTgt spid="146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38" grpId="0" animBg="1"/>
      <p:bldP spid="146440" grpId="0" animBg="1"/>
      <p:bldP spid="1464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AutoShape 4"/>
          <p:cNvSpPr>
            <a:spLocks noChangeArrowheads="1"/>
          </p:cNvSpPr>
          <p:nvPr/>
        </p:nvSpPr>
        <p:spPr bwMode="auto">
          <a:xfrm>
            <a:off x="1042988" y="549275"/>
            <a:ext cx="6985000" cy="1401763"/>
          </a:xfrm>
          <a:prstGeom prst="ribbon2">
            <a:avLst>
              <a:gd name="adj1" fmla="val 12500"/>
              <a:gd name="adj2" fmla="val 50000"/>
            </a:avLst>
          </a:prstGeom>
          <a:solidFill>
            <a:schemeClr val="accent2"/>
          </a:solidFill>
          <a:ln w="9525">
            <a:solidFill>
              <a:schemeClr val="tx1"/>
            </a:solidFill>
            <a:round/>
            <a:headEnd/>
            <a:tailEnd/>
          </a:ln>
          <a:effectLst/>
        </p:spPr>
        <p:txBody>
          <a:bodyPr wrap="none" anchor="ctr"/>
          <a:lstStyle/>
          <a:p>
            <a:pPr algn="ctr"/>
            <a:r>
              <a:rPr lang="ru-RU" sz="4800">
                <a:solidFill>
                  <a:srgbClr val="993366"/>
                </a:solidFill>
              </a:rPr>
              <a:t>КЛЕЕВОЙ</a:t>
            </a:r>
          </a:p>
        </p:txBody>
      </p:sp>
      <p:sp>
        <p:nvSpPr>
          <p:cNvPr id="147462" name="AutoShape 6"/>
          <p:cNvSpPr>
            <a:spLocks noChangeArrowheads="1"/>
          </p:cNvSpPr>
          <p:nvPr/>
        </p:nvSpPr>
        <p:spPr bwMode="auto">
          <a:xfrm>
            <a:off x="0" y="2781300"/>
            <a:ext cx="5867400" cy="1346200"/>
          </a:xfrm>
          <a:prstGeom prst="wave">
            <a:avLst>
              <a:gd name="adj1" fmla="val 13005"/>
              <a:gd name="adj2" fmla="val 7380"/>
            </a:avLst>
          </a:prstGeom>
          <a:solidFill>
            <a:schemeClr val="accent2"/>
          </a:solidFill>
          <a:ln w="9525">
            <a:solidFill>
              <a:schemeClr val="tx1"/>
            </a:solidFill>
            <a:round/>
            <a:headEnd/>
            <a:tailEnd/>
          </a:ln>
          <a:effectLst/>
        </p:spPr>
        <p:txBody>
          <a:bodyPr wrap="none" anchor="ctr"/>
          <a:lstStyle/>
          <a:p>
            <a:pPr algn="ctr"/>
            <a:r>
              <a:rPr lang="ru-RU" sz="3200" dirty="0">
                <a:solidFill>
                  <a:srgbClr val="993366"/>
                </a:solidFill>
              </a:rPr>
              <a:t>сухой способ склеивания</a:t>
            </a:r>
          </a:p>
        </p:txBody>
      </p:sp>
      <p:sp>
        <p:nvSpPr>
          <p:cNvPr id="147463" name="AutoShape 7"/>
          <p:cNvSpPr>
            <a:spLocks noChangeArrowheads="1"/>
          </p:cNvSpPr>
          <p:nvPr/>
        </p:nvSpPr>
        <p:spPr bwMode="auto">
          <a:xfrm>
            <a:off x="2951163" y="4581525"/>
            <a:ext cx="6192837" cy="1417638"/>
          </a:xfrm>
          <a:prstGeom prst="wave">
            <a:avLst>
              <a:gd name="adj1" fmla="val 13005"/>
              <a:gd name="adj2" fmla="val -5449"/>
            </a:avLst>
          </a:prstGeom>
          <a:solidFill>
            <a:schemeClr val="accent2"/>
          </a:solidFill>
          <a:ln w="9525">
            <a:solidFill>
              <a:schemeClr val="tx1"/>
            </a:solidFill>
            <a:round/>
            <a:headEnd/>
            <a:tailEnd/>
          </a:ln>
          <a:effectLst/>
        </p:spPr>
        <p:txBody>
          <a:bodyPr wrap="none" anchor="ctr"/>
          <a:lstStyle/>
          <a:p>
            <a:pPr algn="ctr"/>
            <a:r>
              <a:rPr lang="ru-RU" sz="3200" dirty="0">
                <a:solidFill>
                  <a:srgbClr val="993366"/>
                </a:solidFill>
              </a:rPr>
              <a:t>мокрый способ склеивания</a:t>
            </a:r>
          </a:p>
        </p:txBody>
      </p:sp>
      <p:cxnSp>
        <p:nvCxnSpPr>
          <p:cNvPr id="147465" name="AutoShape 9"/>
          <p:cNvCxnSpPr>
            <a:cxnSpLocks noChangeShapeType="1"/>
            <a:stCxn id="147460" idx="2"/>
            <a:endCxn id="147463" idx="0"/>
          </p:cNvCxnSpPr>
          <p:nvPr/>
        </p:nvCxnSpPr>
        <p:spPr bwMode="auto">
          <a:xfrm>
            <a:off x="4535488" y="1776413"/>
            <a:ext cx="1849437" cy="2989262"/>
          </a:xfrm>
          <a:prstGeom prst="straightConnector1">
            <a:avLst/>
          </a:prstGeom>
          <a:noFill/>
          <a:ln w="9525">
            <a:solidFill>
              <a:srgbClr val="993366"/>
            </a:solidFill>
            <a:round/>
            <a:headEnd/>
            <a:tailEnd type="triangle" w="med" len="med"/>
          </a:ln>
          <a:effectLst/>
        </p:spPr>
      </p:cxnSp>
      <p:cxnSp>
        <p:nvCxnSpPr>
          <p:cNvPr id="147466" name="AutoShape 10"/>
          <p:cNvCxnSpPr>
            <a:cxnSpLocks noChangeShapeType="1"/>
            <a:stCxn id="147460" idx="2"/>
            <a:endCxn id="147462" idx="0"/>
          </p:cNvCxnSpPr>
          <p:nvPr/>
        </p:nvCxnSpPr>
        <p:spPr bwMode="auto">
          <a:xfrm flipH="1">
            <a:off x="2500313" y="1776413"/>
            <a:ext cx="2035175" cy="1179512"/>
          </a:xfrm>
          <a:prstGeom prst="straightConnector1">
            <a:avLst/>
          </a:prstGeom>
          <a:noFill/>
          <a:ln w="9525">
            <a:solidFill>
              <a:srgbClr val="993366"/>
            </a:solidFill>
            <a:round/>
            <a:headEnd/>
            <a:tailEnd type="triangle" w="med" len="med"/>
          </a:ln>
          <a:effectLst/>
        </p:spPr>
      </p:cxnSp>
      <p:sp>
        <p:nvSpPr>
          <p:cNvPr id="7" name="Rectangle 1">
            <a:extLst>
              <a:ext uri="{FF2B5EF4-FFF2-40B4-BE49-F238E27FC236}">
                <a16:creationId xmlns:a16="http://schemas.microsoft.com/office/drawing/2014/main" id="{0F46DDBD-913F-48A0-9E84-D2FE6017DA0F}"/>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7460"/>
                                        </p:tgtEl>
                                        <p:attrNameLst>
                                          <p:attrName>style.visibility</p:attrName>
                                        </p:attrNameLst>
                                      </p:cBhvr>
                                      <p:to>
                                        <p:strVal val="visible"/>
                                      </p:to>
                                    </p:set>
                                    <p:anim calcmode="lin" valueType="num">
                                      <p:cBhvr>
                                        <p:cTn id="7" dur="500" fill="hold"/>
                                        <p:tgtEl>
                                          <p:spTgt spid="147460"/>
                                        </p:tgtEl>
                                        <p:attrNameLst>
                                          <p:attrName>ppt_w</p:attrName>
                                        </p:attrNameLst>
                                      </p:cBhvr>
                                      <p:tavLst>
                                        <p:tav tm="0">
                                          <p:val>
                                            <p:fltVal val="0"/>
                                          </p:val>
                                        </p:tav>
                                        <p:tav tm="100000">
                                          <p:val>
                                            <p:strVal val="#ppt_w"/>
                                          </p:val>
                                        </p:tav>
                                      </p:tavLst>
                                    </p:anim>
                                    <p:anim calcmode="lin" valueType="num">
                                      <p:cBhvr>
                                        <p:cTn id="8" dur="500" fill="hold"/>
                                        <p:tgtEl>
                                          <p:spTgt spid="147460"/>
                                        </p:tgtEl>
                                        <p:attrNameLst>
                                          <p:attrName>ppt_h</p:attrName>
                                        </p:attrNameLst>
                                      </p:cBhvr>
                                      <p:tavLst>
                                        <p:tav tm="0">
                                          <p:val>
                                            <p:fltVal val="0"/>
                                          </p:val>
                                        </p:tav>
                                        <p:tav tm="100000">
                                          <p:val>
                                            <p:strVal val="#ppt_h"/>
                                          </p:val>
                                        </p:tav>
                                      </p:tavLst>
                                    </p:anim>
                                    <p:anim calcmode="lin" valueType="num">
                                      <p:cBhvr>
                                        <p:cTn id="9" dur="500" fill="hold"/>
                                        <p:tgtEl>
                                          <p:spTgt spid="147460"/>
                                        </p:tgtEl>
                                        <p:attrNameLst>
                                          <p:attrName>style.rotation</p:attrName>
                                        </p:attrNameLst>
                                      </p:cBhvr>
                                      <p:tavLst>
                                        <p:tav tm="0">
                                          <p:val>
                                            <p:fltVal val="90"/>
                                          </p:val>
                                        </p:tav>
                                        <p:tav tm="100000">
                                          <p:val>
                                            <p:fltVal val="0"/>
                                          </p:val>
                                        </p:tav>
                                      </p:tavLst>
                                    </p:anim>
                                    <p:animEffect transition="in" filter="fade">
                                      <p:cBhvr>
                                        <p:cTn id="10" dur="500"/>
                                        <p:tgtEl>
                                          <p:spTgt spid="1474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7466"/>
                                        </p:tgtEl>
                                        <p:attrNameLst>
                                          <p:attrName>style.visibility</p:attrName>
                                        </p:attrNameLst>
                                      </p:cBhvr>
                                      <p:to>
                                        <p:strVal val="visible"/>
                                      </p:to>
                                    </p:set>
                                    <p:animEffect transition="in" filter="fade">
                                      <p:cBhvr>
                                        <p:cTn id="15" dur="500"/>
                                        <p:tgtEl>
                                          <p:spTgt spid="14746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fade">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7465"/>
                                        </p:tgtEl>
                                        <p:attrNameLst>
                                          <p:attrName>style.visibility</p:attrName>
                                        </p:attrNameLst>
                                      </p:cBhvr>
                                      <p:to>
                                        <p:strVal val="visible"/>
                                      </p:to>
                                    </p:set>
                                    <p:animEffect transition="in" filter="fade">
                                      <p:cBhvr>
                                        <p:cTn id="24" dur="500"/>
                                        <p:tgtEl>
                                          <p:spTgt spid="14746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7463"/>
                                        </p:tgtEl>
                                        <p:attrNameLst>
                                          <p:attrName>style.visibility</p:attrName>
                                        </p:attrNameLst>
                                      </p:cBhvr>
                                      <p:to>
                                        <p:strVal val="visible"/>
                                      </p:to>
                                    </p:set>
                                    <p:animEffect transition="in" filter="fade">
                                      <p:cBhvr>
                                        <p:cTn id="28" dur="5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P spid="147462" grpId="0" animBg="1"/>
      <p:bldP spid="14746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ru-RU">
                <a:solidFill>
                  <a:srgbClr val="993366"/>
                </a:solidFill>
              </a:rPr>
              <a:t>Клеевой способ</a:t>
            </a:r>
          </a:p>
        </p:txBody>
      </p:sp>
      <p:sp>
        <p:nvSpPr>
          <p:cNvPr id="41987" name="Rectangle 3"/>
          <p:cNvSpPr>
            <a:spLocks noGrp="1" noChangeArrowheads="1"/>
          </p:cNvSpPr>
          <p:nvPr>
            <p:ph type="body" idx="1"/>
          </p:nvPr>
        </p:nvSpPr>
        <p:spPr>
          <a:xfrm>
            <a:off x="468313" y="2133600"/>
            <a:ext cx="8229600" cy="4530725"/>
          </a:xfrm>
        </p:spPr>
        <p:txBody>
          <a:bodyPr/>
          <a:lstStyle/>
          <a:p>
            <a:pPr>
              <a:buFont typeface="Wingdings" pitchFamily="2" charset="2"/>
              <a:buNone/>
            </a:pPr>
            <a:r>
              <a:rPr lang="ru-RU" dirty="0"/>
              <a:t>  </a:t>
            </a:r>
            <a:r>
              <a:rPr lang="en-US" dirty="0"/>
              <a:t>		</a:t>
            </a:r>
            <a:r>
              <a:rPr lang="ru-RU" dirty="0"/>
              <a:t> </a:t>
            </a:r>
            <a:r>
              <a:rPr lang="ru-RU" dirty="0">
                <a:solidFill>
                  <a:srgbClr val="993366"/>
                </a:solidFill>
                <a:effectLst/>
              </a:rPr>
              <a:t>При клеевом способе прочёсанный слой волокон проклеивается различными связующими веществами </a:t>
            </a:r>
          </a:p>
          <a:p>
            <a:pPr>
              <a:buFont typeface="Wingdings" pitchFamily="2" charset="2"/>
              <a:buNone/>
            </a:pPr>
            <a:r>
              <a:rPr lang="ru-RU" dirty="0">
                <a:solidFill>
                  <a:srgbClr val="993366"/>
                </a:solidFill>
                <a:effectLst/>
              </a:rPr>
              <a:t>   (клеевые сетки, клеевые нитки, порошки или жидкие клеи)</a:t>
            </a:r>
          </a:p>
        </p:txBody>
      </p:sp>
      <p:sp>
        <p:nvSpPr>
          <p:cNvPr id="4" name="Rectangle 1">
            <a:extLst>
              <a:ext uri="{FF2B5EF4-FFF2-40B4-BE49-F238E27FC236}">
                <a16:creationId xmlns:a16="http://schemas.microsoft.com/office/drawing/2014/main" id="{3F23ADBB-8F1A-4A9C-B022-ECA5160F54BB}"/>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400" decel="100000"/>
                                        <p:tgtEl>
                                          <p:spTgt spid="41986"/>
                                        </p:tgtEl>
                                      </p:cBhvr>
                                    </p:animEffect>
                                    <p:anim calcmode="lin" valueType="num">
                                      <p:cBhvr>
                                        <p:cTn id="8" dur="400" decel="100000" fill="hold"/>
                                        <p:tgtEl>
                                          <p:spTgt spid="41986"/>
                                        </p:tgtEl>
                                        <p:attrNameLst>
                                          <p:attrName>style.rotation</p:attrName>
                                        </p:attrNameLst>
                                      </p:cBhvr>
                                      <p:tavLst>
                                        <p:tav tm="0">
                                          <p:val>
                                            <p:fltVal val="-90"/>
                                          </p:val>
                                        </p:tav>
                                        <p:tav tm="100000">
                                          <p:val>
                                            <p:fltVal val="0"/>
                                          </p:val>
                                        </p:tav>
                                      </p:tavLst>
                                    </p:anim>
                                    <p:anim calcmode="lin" valueType="num">
                                      <p:cBhvr>
                                        <p:cTn id="9" dur="400" decel="100000" fill="hold"/>
                                        <p:tgtEl>
                                          <p:spTgt spid="41986"/>
                                        </p:tgtEl>
                                        <p:attrNameLst>
                                          <p:attrName>ppt_x</p:attrName>
                                        </p:attrNameLst>
                                      </p:cBhvr>
                                      <p:tavLst>
                                        <p:tav tm="0">
                                          <p:val>
                                            <p:strVal val="#ppt_x+0.4"/>
                                          </p:val>
                                        </p:tav>
                                        <p:tav tm="100000">
                                          <p:val>
                                            <p:strVal val="#ppt_x-0.05"/>
                                          </p:val>
                                        </p:tav>
                                      </p:tavLst>
                                    </p:anim>
                                    <p:anim calcmode="lin" valueType="num">
                                      <p:cBhvr>
                                        <p:cTn id="10" dur="400" decel="100000" fill="hold"/>
                                        <p:tgtEl>
                                          <p:spTgt spid="4198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198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198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41987">
                                            <p:txEl>
                                              <p:pRg st="0" end="0"/>
                                            </p:txEl>
                                          </p:spTgt>
                                        </p:tgtEl>
                                        <p:attrNameLst>
                                          <p:attrName>style.visibility</p:attrName>
                                        </p:attrNameLst>
                                      </p:cBhvr>
                                      <p:to>
                                        <p:strVal val="visible"/>
                                      </p:to>
                                    </p:set>
                                    <p:animEffect transition="in" filter="fade">
                                      <p:cBhvr>
                                        <p:cTn id="16" dur="500"/>
                                        <p:tgtEl>
                                          <p:spTgt spid="41987">
                                            <p:txEl>
                                              <p:pRg st="0" end="0"/>
                                            </p:txEl>
                                          </p:spTgt>
                                        </p:tgtEl>
                                      </p:cBhvr>
                                    </p:animEffect>
                                    <p:anim calcmode="lin" valueType="num">
                                      <p:cBhvr>
                                        <p:cTn id="1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1987">
                                            <p:txEl>
                                              <p:pRg st="1" end="1"/>
                                            </p:txEl>
                                          </p:spTgt>
                                        </p:tgtEl>
                                        <p:attrNameLst>
                                          <p:attrName>style.visibility</p:attrName>
                                        </p:attrNameLst>
                                      </p:cBhvr>
                                      <p:to>
                                        <p:strVal val="visible"/>
                                      </p:to>
                                    </p:set>
                                    <p:animEffect transition="in" filter="fade">
                                      <p:cBhvr>
                                        <p:cTn id="22" dur="500"/>
                                        <p:tgtEl>
                                          <p:spTgt spid="41987">
                                            <p:txEl>
                                              <p:pRg st="1" end="1"/>
                                            </p:txEl>
                                          </p:spTgt>
                                        </p:tgtEl>
                                      </p:cBhvr>
                                    </p:animEffect>
                                    <p:anim calcmode="lin" valueType="num">
                                      <p:cBhvr>
                                        <p:cTn id="2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Text Box 7"/>
          <p:cNvSpPr txBox="1">
            <a:spLocks noChangeArrowheads="1"/>
          </p:cNvSpPr>
          <p:nvPr/>
        </p:nvSpPr>
        <p:spPr bwMode="auto">
          <a:xfrm>
            <a:off x="3832225" y="130175"/>
            <a:ext cx="184150" cy="823913"/>
          </a:xfrm>
          <a:prstGeom prst="rect">
            <a:avLst/>
          </a:prstGeom>
          <a:noFill/>
          <a:ln w="9525">
            <a:noFill/>
            <a:miter lim="800000"/>
            <a:headEnd/>
            <a:tailEnd/>
          </a:ln>
          <a:effectLst/>
        </p:spPr>
        <p:txBody>
          <a:bodyPr>
            <a:spAutoFit/>
          </a:bodyPr>
          <a:lstStyle/>
          <a:p>
            <a:endParaRPr lang="ru-RU" sz="4800"/>
          </a:p>
        </p:txBody>
      </p:sp>
      <p:sp>
        <p:nvSpPr>
          <p:cNvPr id="148490" name="AutoShape 10"/>
          <p:cNvSpPr>
            <a:spLocks noChangeArrowheads="1"/>
          </p:cNvSpPr>
          <p:nvPr/>
        </p:nvSpPr>
        <p:spPr bwMode="auto">
          <a:xfrm>
            <a:off x="1116013" y="260350"/>
            <a:ext cx="6696075" cy="1922463"/>
          </a:xfrm>
          <a:prstGeom prst="wave">
            <a:avLst>
              <a:gd name="adj1" fmla="val 13005"/>
              <a:gd name="adj2" fmla="val 0"/>
            </a:avLst>
          </a:prstGeom>
          <a:solidFill>
            <a:schemeClr val="accent2"/>
          </a:solidFill>
          <a:ln w="9525">
            <a:solidFill>
              <a:schemeClr val="tx1"/>
            </a:solidFill>
            <a:round/>
            <a:headEnd/>
            <a:tailEnd/>
          </a:ln>
          <a:effectLst/>
        </p:spPr>
        <p:txBody>
          <a:bodyPr wrap="none" anchor="ctr"/>
          <a:lstStyle/>
          <a:p>
            <a:pPr algn="ctr"/>
            <a:r>
              <a:rPr lang="ru-RU" sz="4400">
                <a:solidFill>
                  <a:srgbClr val="993366"/>
                </a:solidFill>
              </a:rPr>
              <a:t>КОМБИНИРОВАННЫЙ</a:t>
            </a:r>
          </a:p>
        </p:txBody>
      </p:sp>
      <p:sp>
        <p:nvSpPr>
          <p:cNvPr id="148492" name="Rectangle 12"/>
          <p:cNvSpPr>
            <a:spLocks noChangeArrowheads="1"/>
          </p:cNvSpPr>
          <p:nvPr/>
        </p:nvSpPr>
        <p:spPr bwMode="auto">
          <a:xfrm>
            <a:off x="395288" y="5157788"/>
            <a:ext cx="4464050" cy="914400"/>
          </a:xfrm>
          <a:prstGeom prst="rect">
            <a:avLst/>
          </a:prstGeom>
          <a:solidFill>
            <a:schemeClr val="accent2"/>
          </a:solidFill>
          <a:ln w="9525">
            <a:solidFill>
              <a:schemeClr val="tx1"/>
            </a:solidFill>
            <a:miter lim="800000"/>
            <a:headEnd/>
            <a:tailEnd/>
          </a:ln>
          <a:effectLst/>
        </p:spPr>
        <p:txBody>
          <a:bodyPr wrap="none" anchor="ctr"/>
          <a:lstStyle/>
          <a:p>
            <a:pPr algn="ctr"/>
            <a:r>
              <a:rPr lang="ru-RU" sz="2800">
                <a:solidFill>
                  <a:srgbClr val="993366"/>
                </a:solidFill>
              </a:rPr>
              <a:t>вязально-прошивочный </a:t>
            </a:r>
          </a:p>
          <a:p>
            <a:pPr algn="ctr"/>
            <a:r>
              <a:rPr lang="ru-RU" sz="2800">
                <a:solidFill>
                  <a:srgbClr val="993366"/>
                </a:solidFill>
              </a:rPr>
              <a:t>и клеевой</a:t>
            </a:r>
          </a:p>
        </p:txBody>
      </p:sp>
      <p:sp>
        <p:nvSpPr>
          <p:cNvPr id="148493" name="Rectangle 13"/>
          <p:cNvSpPr>
            <a:spLocks noChangeArrowheads="1"/>
          </p:cNvSpPr>
          <p:nvPr/>
        </p:nvSpPr>
        <p:spPr bwMode="auto">
          <a:xfrm>
            <a:off x="4211638" y="3284538"/>
            <a:ext cx="4464050" cy="914400"/>
          </a:xfrm>
          <a:prstGeom prst="rect">
            <a:avLst/>
          </a:prstGeom>
          <a:solidFill>
            <a:schemeClr val="accent2"/>
          </a:solidFill>
          <a:ln w="9525">
            <a:solidFill>
              <a:schemeClr val="tx1"/>
            </a:solidFill>
            <a:miter lim="800000"/>
            <a:headEnd/>
            <a:tailEnd/>
          </a:ln>
          <a:effectLst/>
        </p:spPr>
        <p:txBody>
          <a:bodyPr wrap="none" anchor="ctr"/>
          <a:lstStyle/>
          <a:p>
            <a:pPr algn="ctr"/>
            <a:r>
              <a:rPr lang="ru-RU" sz="2800" dirty="0" err="1">
                <a:solidFill>
                  <a:srgbClr val="993366"/>
                </a:solidFill>
              </a:rPr>
              <a:t>иглопробивной</a:t>
            </a:r>
            <a:r>
              <a:rPr lang="ru-RU" sz="2800" dirty="0">
                <a:solidFill>
                  <a:srgbClr val="993366"/>
                </a:solidFill>
              </a:rPr>
              <a:t> и клеевой</a:t>
            </a:r>
          </a:p>
        </p:txBody>
      </p:sp>
      <p:cxnSp>
        <p:nvCxnSpPr>
          <p:cNvPr id="148495" name="AutoShape 15"/>
          <p:cNvCxnSpPr>
            <a:cxnSpLocks noChangeShapeType="1"/>
            <a:stCxn id="148490" idx="2"/>
            <a:endCxn id="148493" idx="0"/>
          </p:cNvCxnSpPr>
          <p:nvPr/>
        </p:nvCxnSpPr>
        <p:spPr bwMode="auto">
          <a:xfrm>
            <a:off x="4464050" y="1933575"/>
            <a:ext cx="1979613" cy="1350963"/>
          </a:xfrm>
          <a:prstGeom prst="straightConnector1">
            <a:avLst/>
          </a:prstGeom>
          <a:noFill/>
          <a:ln w="9525">
            <a:solidFill>
              <a:srgbClr val="993366"/>
            </a:solidFill>
            <a:round/>
            <a:headEnd/>
            <a:tailEnd type="triangle" w="med" len="med"/>
          </a:ln>
          <a:effectLst/>
        </p:spPr>
      </p:cxnSp>
      <p:cxnSp>
        <p:nvCxnSpPr>
          <p:cNvPr id="148496" name="AutoShape 16"/>
          <p:cNvCxnSpPr>
            <a:cxnSpLocks noChangeShapeType="1"/>
            <a:stCxn id="148490" idx="2"/>
            <a:endCxn id="148492" idx="0"/>
          </p:cNvCxnSpPr>
          <p:nvPr/>
        </p:nvCxnSpPr>
        <p:spPr bwMode="auto">
          <a:xfrm flipH="1">
            <a:off x="2627313" y="1933575"/>
            <a:ext cx="1836737" cy="3224213"/>
          </a:xfrm>
          <a:prstGeom prst="straightConnector1">
            <a:avLst/>
          </a:prstGeom>
          <a:noFill/>
          <a:ln w="9525">
            <a:solidFill>
              <a:srgbClr val="993366"/>
            </a:solidFill>
            <a:round/>
            <a:headEnd/>
            <a:tailEnd type="triangle" w="med" len="med"/>
          </a:ln>
          <a:effectLst/>
        </p:spPr>
      </p:cxnSp>
      <p:sp>
        <p:nvSpPr>
          <p:cNvPr id="8" name="Rectangle 1">
            <a:extLst>
              <a:ext uri="{FF2B5EF4-FFF2-40B4-BE49-F238E27FC236}">
                <a16:creationId xmlns:a16="http://schemas.microsoft.com/office/drawing/2014/main" id="{67EB126A-3810-4BED-BCEB-8345F0A67665}"/>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8490"/>
                                        </p:tgtEl>
                                        <p:attrNameLst>
                                          <p:attrName>style.visibility</p:attrName>
                                        </p:attrNameLst>
                                      </p:cBhvr>
                                      <p:to>
                                        <p:strVal val="visible"/>
                                      </p:to>
                                    </p:set>
                                    <p:anim calcmode="lin" valueType="num">
                                      <p:cBhvr>
                                        <p:cTn id="7" dur="1000" fill="hold"/>
                                        <p:tgtEl>
                                          <p:spTgt spid="148490"/>
                                        </p:tgtEl>
                                        <p:attrNameLst>
                                          <p:attrName>ppt_w</p:attrName>
                                        </p:attrNameLst>
                                      </p:cBhvr>
                                      <p:tavLst>
                                        <p:tav tm="0">
                                          <p:val>
                                            <p:fltVal val="0"/>
                                          </p:val>
                                        </p:tav>
                                        <p:tav tm="100000">
                                          <p:val>
                                            <p:strVal val="#ppt_w"/>
                                          </p:val>
                                        </p:tav>
                                      </p:tavLst>
                                    </p:anim>
                                    <p:anim calcmode="lin" valueType="num">
                                      <p:cBhvr>
                                        <p:cTn id="8" dur="1000" fill="hold"/>
                                        <p:tgtEl>
                                          <p:spTgt spid="148490"/>
                                        </p:tgtEl>
                                        <p:attrNameLst>
                                          <p:attrName>ppt_h</p:attrName>
                                        </p:attrNameLst>
                                      </p:cBhvr>
                                      <p:tavLst>
                                        <p:tav tm="0">
                                          <p:val>
                                            <p:fltVal val="0"/>
                                          </p:val>
                                        </p:tav>
                                        <p:tav tm="100000">
                                          <p:val>
                                            <p:strVal val="#ppt_h"/>
                                          </p:val>
                                        </p:tav>
                                      </p:tavLst>
                                    </p:anim>
                                    <p:anim calcmode="lin" valueType="num">
                                      <p:cBhvr>
                                        <p:cTn id="9" dur="1000" fill="hold"/>
                                        <p:tgtEl>
                                          <p:spTgt spid="148490"/>
                                        </p:tgtEl>
                                        <p:attrNameLst>
                                          <p:attrName>style.rotation</p:attrName>
                                        </p:attrNameLst>
                                      </p:cBhvr>
                                      <p:tavLst>
                                        <p:tav tm="0">
                                          <p:val>
                                            <p:fltVal val="90"/>
                                          </p:val>
                                        </p:tav>
                                        <p:tav tm="100000">
                                          <p:val>
                                            <p:fltVal val="0"/>
                                          </p:val>
                                        </p:tav>
                                      </p:tavLst>
                                    </p:anim>
                                    <p:animEffect transition="in" filter="fade">
                                      <p:cBhvr>
                                        <p:cTn id="10" dur="1000"/>
                                        <p:tgtEl>
                                          <p:spTgt spid="1484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8495"/>
                                        </p:tgtEl>
                                        <p:attrNameLst>
                                          <p:attrName>style.visibility</p:attrName>
                                        </p:attrNameLst>
                                      </p:cBhvr>
                                      <p:to>
                                        <p:strVal val="visible"/>
                                      </p:to>
                                    </p:set>
                                    <p:animEffect transition="in" filter="fade">
                                      <p:cBhvr>
                                        <p:cTn id="15" dur="1000"/>
                                        <p:tgtEl>
                                          <p:spTgt spid="14849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48493"/>
                                        </p:tgtEl>
                                        <p:attrNameLst>
                                          <p:attrName>style.visibility</p:attrName>
                                        </p:attrNameLst>
                                      </p:cBhvr>
                                      <p:to>
                                        <p:strVal val="visible"/>
                                      </p:to>
                                    </p:set>
                                    <p:animEffect transition="in" filter="fade">
                                      <p:cBhvr>
                                        <p:cTn id="19" dur="1000"/>
                                        <p:tgtEl>
                                          <p:spTgt spid="14849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8496"/>
                                        </p:tgtEl>
                                        <p:attrNameLst>
                                          <p:attrName>style.visibility</p:attrName>
                                        </p:attrNameLst>
                                      </p:cBhvr>
                                      <p:to>
                                        <p:strVal val="visible"/>
                                      </p:to>
                                    </p:set>
                                    <p:animEffect transition="in" filter="fade">
                                      <p:cBhvr>
                                        <p:cTn id="23" dur="1000"/>
                                        <p:tgtEl>
                                          <p:spTgt spid="14849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48492"/>
                                        </p:tgtEl>
                                        <p:attrNameLst>
                                          <p:attrName>style.visibility</p:attrName>
                                        </p:attrNameLst>
                                      </p:cBhvr>
                                      <p:to>
                                        <p:strVal val="visible"/>
                                      </p:to>
                                    </p:set>
                                    <p:animEffect transition="in" filter="fade">
                                      <p:cBhvr>
                                        <p:cTn id="27" dur="1000"/>
                                        <p:tgtEl>
                                          <p:spTgt spid="148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nimBg="1"/>
      <p:bldP spid="148492" grpId="0" animBg="1"/>
      <p:bldP spid="1484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2" name="Rectangle 4"/>
          <p:cNvSpPr>
            <a:spLocks noGrp="1" noChangeArrowheads="1"/>
          </p:cNvSpPr>
          <p:nvPr>
            <p:ph type="ctrTitle"/>
          </p:nvPr>
        </p:nvSpPr>
        <p:spPr/>
        <p:txBody>
          <a:bodyPr/>
          <a:lstStyle/>
          <a:p>
            <a:r>
              <a:rPr lang="ru-RU" sz="6000">
                <a:solidFill>
                  <a:srgbClr val="993366"/>
                </a:solidFill>
              </a:rPr>
              <a:t>Спасибо</a:t>
            </a:r>
            <a:br>
              <a:rPr lang="ru-RU" sz="6000">
                <a:solidFill>
                  <a:srgbClr val="993366"/>
                </a:solidFill>
              </a:rPr>
            </a:br>
            <a:br>
              <a:rPr lang="ru-RU" sz="6000">
                <a:solidFill>
                  <a:srgbClr val="993366"/>
                </a:solidFill>
              </a:rPr>
            </a:br>
            <a:r>
              <a:rPr lang="ru-RU" sz="6000">
                <a:solidFill>
                  <a:srgbClr val="993366"/>
                </a:solidFill>
              </a:rPr>
              <a:t> за внимание</a:t>
            </a:r>
          </a:p>
        </p:txBody>
      </p:sp>
      <p:sp>
        <p:nvSpPr>
          <p:cNvPr id="3" name="Rectangle 1">
            <a:extLst>
              <a:ext uri="{FF2B5EF4-FFF2-40B4-BE49-F238E27FC236}">
                <a16:creationId xmlns:a16="http://schemas.microsoft.com/office/drawing/2014/main" id="{E95B7208-115C-4F2F-B166-8CE58B1245B6}"/>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114692"/>
                                        </p:tgtEl>
                                        <p:attrNameLst>
                                          <p:attrName>style.visibility</p:attrName>
                                        </p:attrNameLst>
                                      </p:cBhvr>
                                      <p:to>
                                        <p:strVal val="visible"/>
                                      </p:to>
                                    </p:set>
                                    <p:animEffect transition="in" filter="fade">
                                      <p:cBhvr>
                                        <p:cTn id="7" dur="2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1543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rgbClr val="993300"/>
                </a:solidFill>
                <a:effectLst/>
                <a:latin typeface="Arial" pitchFamily="34" charset="0"/>
                <a:ea typeface="Calibri" pitchFamily="34" charset="0"/>
                <a:cs typeface="Arial" pitchFamily="34" charset="0"/>
              </a:rPr>
              <a:t>Ткань </a:t>
            </a:r>
            <a:r>
              <a:rPr lang="ru-RU" sz="3200" b="1" dirty="0">
                <a:solidFill>
                  <a:srgbClr val="993300"/>
                </a:solidFill>
                <a:latin typeface="Arial" pitchFamily="34" charset="0"/>
                <a:ea typeface="Calibri" pitchFamily="34" charset="0"/>
                <a:cs typeface="Arial" pitchFamily="34" charset="0"/>
              </a:rPr>
              <a:t> </a:t>
            </a:r>
            <a:r>
              <a:rPr lang="ru-RU" sz="2000" b="1" dirty="0">
                <a:solidFill>
                  <a:srgbClr val="000000"/>
                </a:solidFill>
                <a:latin typeface="Arial" pitchFamily="34" charset="0"/>
                <a:ea typeface="Calibri" pitchFamily="34" charset="0"/>
                <a:cs typeface="Arial" pitchFamily="34" charset="0"/>
              </a:rPr>
              <a:t>- это </a:t>
            </a:r>
            <a:r>
              <a:rPr lang="ru-RU" sz="2000" dirty="0">
                <a:solidFill>
                  <a:srgbClr val="000000"/>
                </a:solidFill>
                <a:latin typeface="Arial" pitchFamily="34" charset="0"/>
                <a:ea typeface="Calibri" pitchFamily="34" charset="0"/>
                <a:cs typeface="Arial" pitchFamily="34" charset="0"/>
              </a:rPr>
              <a:t>материал</a:t>
            </a:r>
            <a:r>
              <a:rPr kumimoji="0" lang="ru-RU" sz="2000" b="0" i="0" u="none" strike="noStrike" cap="none" normalizeH="0" baseline="0" dirty="0">
                <a:ln>
                  <a:noFill/>
                </a:ln>
                <a:solidFill>
                  <a:srgbClr val="000000"/>
                </a:solidFill>
                <a:effectLst/>
                <a:latin typeface="Arial" pitchFamily="34" charset="0"/>
                <a:ea typeface="Calibri" pitchFamily="34" charset="0"/>
                <a:cs typeface="Arial" pitchFamily="34" charset="0"/>
              </a:rPr>
              <a:t>, образованный в процессе</a:t>
            </a:r>
            <a:r>
              <a:rPr kumimoji="0" lang="ru-RU" sz="2000" b="0" i="0" u="none" strike="noStrike" cap="none" normalizeH="0" baseline="0" dirty="0">
                <a:ln>
                  <a:noFill/>
                </a:ln>
                <a:solidFill>
                  <a:srgbClr val="000000"/>
                </a:solidFill>
                <a:effectLst/>
                <a:latin typeface="Calibri"/>
                <a:ea typeface="Calibri" pitchFamily="34" charset="0"/>
                <a:cs typeface="Arial" pitchFamily="34" charset="0"/>
              </a:rPr>
              <a:t> </a:t>
            </a:r>
            <a:r>
              <a:rPr kumimoji="0" lang="ru-RU" sz="2000" b="0" i="1" u="none" strike="noStrike" cap="none" normalizeH="0" baseline="0" dirty="0">
                <a:ln>
                  <a:noFill/>
                </a:ln>
                <a:solidFill>
                  <a:srgbClr val="000000"/>
                </a:solidFill>
                <a:effectLst/>
                <a:latin typeface="Arial" pitchFamily="34" charset="0"/>
                <a:ea typeface="Calibri" pitchFamily="34" charset="0"/>
                <a:cs typeface="Arial" pitchFamily="34" charset="0"/>
              </a:rPr>
              <a:t>ткацкого производства</a:t>
            </a:r>
            <a:r>
              <a:rPr kumimoji="0" lang="ru-RU" sz="2000" b="0" i="0" u="none" strike="noStrike" cap="none" normalizeH="0" baseline="0" dirty="0">
                <a:ln>
                  <a:noFill/>
                </a:ln>
                <a:solidFill>
                  <a:srgbClr val="000000"/>
                </a:solidFill>
                <a:effectLst/>
                <a:latin typeface="Calibri"/>
                <a:ea typeface="Calibri" pitchFamily="34" charset="0"/>
                <a:cs typeface="Arial" pitchFamily="34" charset="0"/>
              </a:rPr>
              <a:t> </a:t>
            </a:r>
            <a:r>
              <a:rPr kumimoji="0" lang="ru-RU" sz="2000" b="0" i="0" u="none" strike="noStrike" cap="none" normalizeH="0" baseline="0" dirty="0">
                <a:ln>
                  <a:noFill/>
                </a:ln>
                <a:solidFill>
                  <a:srgbClr val="000000"/>
                </a:solidFill>
                <a:effectLst/>
                <a:latin typeface="Arial" pitchFamily="34" charset="0"/>
                <a:ea typeface="Calibri" pitchFamily="34" charset="0"/>
                <a:cs typeface="Arial" pitchFamily="34" charset="0"/>
              </a:rPr>
              <a:t>переплетением взаимно перпендикулярных нитей </a:t>
            </a:r>
            <a:r>
              <a:rPr kumimoji="0" lang="ru-RU" sz="2000" b="0" i="0" u="none" strike="noStrike" cap="none" normalizeH="0" baseline="0" dirty="0">
                <a:ln>
                  <a:noFill/>
                </a:ln>
                <a:solidFill>
                  <a:srgbClr val="000000"/>
                </a:solidFill>
                <a:effectLst/>
                <a:latin typeface="Calibri"/>
                <a:ea typeface="Calibri" pitchFamily="34" charset="0"/>
                <a:cs typeface="Arial" pitchFamily="34" charset="0"/>
              </a:rPr>
              <a:t>—</a:t>
            </a:r>
            <a:r>
              <a:rPr kumimoji="0" lang="ru-RU" sz="2000" b="0" i="0" u="none" strike="noStrike" cap="none" normalizeH="0" baseline="0" dirty="0">
                <a:ln>
                  <a:noFill/>
                </a:ln>
                <a:solidFill>
                  <a:srgbClr val="000000"/>
                </a:solidFill>
                <a:effectLst/>
                <a:latin typeface="Arial" pitchFamily="34" charset="0"/>
                <a:ea typeface="Calibri" pitchFamily="34" charset="0"/>
                <a:cs typeface="Arial" pitchFamily="34" charset="0"/>
              </a:rPr>
              <a:t> продольных (основных) и поперечных (уточных). В некоторых случаях применяются дополнительные системы нитей, служащие для образования ворса, узоров и т.п.</a:t>
            </a:r>
            <a:endParaRPr kumimoji="0" lang="ru-RU" sz="2000" b="0" i="0" u="none" strike="noStrike" cap="none" normalizeH="0" baseline="0" dirty="0">
              <a:ln>
                <a:noFill/>
              </a:ln>
              <a:solidFill>
                <a:schemeClr val="tx1"/>
              </a:solidFill>
              <a:effectLst/>
              <a:latin typeface="Arial" pitchFamily="34" charset="0"/>
            </a:endParaRPr>
          </a:p>
        </p:txBody>
      </p:sp>
      <p:pic>
        <p:nvPicPr>
          <p:cNvPr id="3" name="Рисунок 2" descr="http://img.encyc.yandex.net/illustrations/bse/pictures/02925/274280.jpg"/>
          <p:cNvPicPr/>
          <p:nvPr/>
        </p:nvPicPr>
        <p:blipFill>
          <a:blip r:embed="rId2"/>
          <a:srcRect/>
          <a:stretch>
            <a:fillRect/>
          </a:stretch>
        </p:blipFill>
        <p:spPr bwMode="auto">
          <a:xfrm>
            <a:off x="642910" y="2500306"/>
            <a:ext cx="7858180" cy="4071966"/>
          </a:xfrm>
          <a:prstGeom prst="rect">
            <a:avLst/>
          </a:prstGeom>
          <a:noFill/>
          <a:ln w="9525">
            <a:noFill/>
            <a:miter lim="800000"/>
            <a:headEnd/>
            <a:tailEnd/>
          </a:ln>
        </p:spPr>
      </p:pic>
      <p:sp>
        <p:nvSpPr>
          <p:cNvPr id="4" name="Rectangle 1">
            <a:extLst>
              <a:ext uri="{FF2B5EF4-FFF2-40B4-BE49-F238E27FC236}">
                <a16:creationId xmlns:a16="http://schemas.microsoft.com/office/drawing/2014/main" id="{C04E9594-F4A2-4C87-B6F9-6F3B44ABE45D}"/>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par>
                          <p:cTn id="10" fill="hold">
                            <p:stCondLst>
                              <p:cond delay="500"/>
                            </p:stCondLst>
                            <p:childTnLst>
                              <p:par>
                                <p:cTn id="11" presetID="3"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1936741"/>
          </a:xfrm>
        </p:spPr>
        <p:txBody>
          <a:bodyPr/>
          <a:lstStyle/>
          <a:p>
            <a:pPr algn="l"/>
            <a:r>
              <a:rPr lang="ru-RU" sz="2800" dirty="0">
                <a:solidFill>
                  <a:srgbClr val="993300"/>
                </a:solidFill>
                <a:effectLst/>
              </a:rPr>
              <a:t>Трикотаж </a:t>
            </a:r>
            <a:r>
              <a:rPr lang="ru-RU" sz="1600" dirty="0">
                <a:solidFill>
                  <a:schemeClr val="accent4">
                    <a:lumMod val="10000"/>
                  </a:schemeClr>
                </a:solidFill>
                <a:effectLst/>
              </a:rPr>
              <a:t>(франц. </a:t>
            </a:r>
            <a:r>
              <a:rPr lang="ru-RU" sz="1600" dirty="0" err="1">
                <a:solidFill>
                  <a:schemeClr val="accent4">
                    <a:lumMod val="10000"/>
                  </a:schemeClr>
                </a:solidFill>
                <a:effectLst/>
              </a:rPr>
              <a:t>tricotage</a:t>
            </a:r>
            <a:r>
              <a:rPr lang="ru-RU" sz="1600" dirty="0">
                <a:solidFill>
                  <a:schemeClr val="accent4">
                    <a:lumMod val="10000"/>
                  </a:schemeClr>
                </a:solidFill>
                <a:effectLst/>
              </a:rPr>
              <a:t>, от </a:t>
            </a:r>
            <a:r>
              <a:rPr lang="ru-RU" sz="1600" dirty="0" err="1">
                <a:solidFill>
                  <a:schemeClr val="accent4">
                    <a:lumMod val="10000"/>
                  </a:schemeClr>
                </a:solidFill>
                <a:effectLst/>
              </a:rPr>
              <a:t>tricoter</a:t>
            </a:r>
            <a:r>
              <a:rPr lang="ru-RU" sz="1600" dirty="0">
                <a:solidFill>
                  <a:schemeClr val="accent4">
                    <a:lumMod val="10000"/>
                  </a:schemeClr>
                </a:solidFill>
                <a:effectLst/>
              </a:rPr>
              <a:t> — вязать), вязаное полотно или готовое изделие, полученное из одной или многих нитей образованием петель и их взаимным переплетением на </a:t>
            </a:r>
            <a:r>
              <a:rPr lang="ru-RU" sz="1600" u="sng" dirty="0">
                <a:solidFill>
                  <a:schemeClr val="accent3">
                    <a:lumMod val="10000"/>
                  </a:schemeClr>
                </a:solidFill>
                <a:effectLst/>
                <a:hlinkClick r:id="rId2"/>
              </a:rPr>
              <a:t>трикотажной машине</a:t>
            </a:r>
            <a:r>
              <a:rPr lang="ru-RU" sz="1600" dirty="0">
                <a:solidFill>
                  <a:schemeClr val="accent3">
                    <a:lumMod val="10000"/>
                  </a:schemeClr>
                </a:solidFill>
                <a:effectLst/>
              </a:rPr>
              <a:t>. </a:t>
            </a:r>
            <a:r>
              <a:rPr lang="ru-RU" sz="1600" dirty="0">
                <a:solidFill>
                  <a:schemeClr val="accent4">
                    <a:lumMod val="10000"/>
                  </a:schemeClr>
                </a:solidFill>
                <a:effectLst/>
              </a:rPr>
              <a:t>В отличие от других текстильных изделий, Т. обладает растяжимостью по всем направлениям из-за возможности петель изменять форму и размеры. Рыхлая петельная структура придаёт Т. мягкость и несминаемость. Т. используется для изготовления предметов одежды, а также в производстве искусственного меха, кружев, рыболовных сетей, технических и медицинских изделий и т.п.</a:t>
            </a:r>
            <a:br>
              <a:rPr lang="ru-RU" sz="1400" dirty="0"/>
            </a:br>
            <a:endParaRPr lang="ru-RU" sz="1400" dirty="0"/>
          </a:p>
        </p:txBody>
      </p:sp>
      <p:pic>
        <p:nvPicPr>
          <p:cNvPr id="4" name="Содержимое 3" descr="http://img.encyc.yandex.net/illustrations/bse/pictures/02647/967050.jpg"/>
          <p:cNvPicPr>
            <a:picLocks noGrp="1"/>
          </p:cNvPicPr>
          <p:nvPr>
            <p:ph idx="1"/>
          </p:nvPr>
        </p:nvPicPr>
        <p:blipFill>
          <a:blip r:embed="rId3"/>
          <a:srcRect/>
          <a:stretch>
            <a:fillRect/>
          </a:stretch>
        </p:blipFill>
        <p:spPr bwMode="auto">
          <a:xfrm>
            <a:off x="571472" y="2643182"/>
            <a:ext cx="8072494" cy="3429024"/>
          </a:xfrm>
          <a:prstGeom prst="rect">
            <a:avLst/>
          </a:prstGeom>
          <a:noFill/>
          <a:ln w="9525">
            <a:noFill/>
            <a:miter lim="800000"/>
            <a:headEnd/>
            <a:tailEnd/>
          </a:ln>
        </p:spPr>
      </p:pic>
      <p:sp>
        <p:nvSpPr>
          <p:cNvPr id="5" name="Rectangle 1">
            <a:extLst>
              <a:ext uri="{FF2B5EF4-FFF2-40B4-BE49-F238E27FC236}">
                <a16:creationId xmlns:a16="http://schemas.microsoft.com/office/drawing/2014/main" id="{069553BE-7026-4C95-8C97-0EA597E49AA0}"/>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solidFill>
                  <a:srgbClr val="993300"/>
                </a:solidFill>
                <a:effectLst/>
              </a:rPr>
              <a:t>Трикотажные машины</a:t>
            </a:r>
            <a:endParaRPr lang="ru-RU" dirty="0">
              <a:solidFill>
                <a:srgbClr val="993300"/>
              </a:solidFill>
            </a:endParaRPr>
          </a:p>
        </p:txBody>
      </p:sp>
      <p:pic>
        <p:nvPicPr>
          <p:cNvPr id="5" name="Содержимое 4" descr="http://img.encyc.yandex.net/illustrations/bse/pictures/02156/257770.jpg"/>
          <p:cNvPicPr>
            <a:picLocks noGrp="1"/>
          </p:cNvPicPr>
          <p:nvPr>
            <p:ph idx="1"/>
          </p:nvPr>
        </p:nvPicPr>
        <p:blipFill>
          <a:blip r:embed="rId2"/>
          <a:srcRect/>
          <a:stretch>
            <a:fillRect/>
          </a:stretch>
        </p:blipFill>
        <p:spPr bwMode="auto">
          <a:xfrm>
            <a:off x="0" y="1214422"/>
            <a:ext cx="4429156" cy="4429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http://img.encyc.yandex.net/illustrations/bse/pictures/02784/941480.jpg"/>
          <p:cNvPicPr/>
          <p:nvPr/>
        </p:nvPicPr>
        <p:blipFill>
          <a:blip r:embed="rId3"/>
          <a:srcRect/>
          <a:stretch>
            <a:fillRect/>
          </a:stretch>
        </p:blipFill>
        <p:spPr bwMode="auto">
          <a:xfrm>
            <a:off x="4810096" y="2285992"/>
            <a:ext cx="4333904" cy="4572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1">
            <a:extLst>
              <a:ext uri="{FF2B5EF4-FFF2-40B4-BE49-F238E27FC236}">
                <a16:creationId xmlns:a16="http://schemas.microsoft.com/office/drawing/2014/main" id="{6B37F39C-F5B5-4653-ABCE-1EA98EF66A4F}"/>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3251231" cy="1162050"/>
          </a:xfrm>
        </p:spPr>
        <p:txBody>
          <a:bodyPr/>
          <a:lstStyle/>
          <a:p>
            <a:r>
              <a:rPr lang="ru-RU" sz="4000" dirty="0">
                <a:solidFill>
                  <a:srgbClr val="993300"/>
                </a:solidFill>
              </a:rPr>
              <a:t>Натуральная кожа</a:t>
            </a:r>
          </a:p>
        </p:txBody>
      </p:sp>
      <p:sp>
        <p:nvSpPr>
          <p:cNvPr id="4" name="Текст 3"/>
          <p:cNvSpPr>
            <a:spLocks noGrp="1"/>
          </p:cNvSpPr>
          <p:nvPr>
            <p:ph type="body" sz="half" idx="2"/>
          </p:nvPr>
        </p:nvSpPr>
        <p:spPr>
          <a:xfrm>
            <a:off x="457200" y="1435100"/>
            <a:ext cx="3008313" cy="5137172"/>
          </a:xfrm>
        </p:spPr>
        <p:txBody>
          <a:bodyPr/>
          <a:lstStyle/>
          <a:p>
            <a:r>
              <a:rPr lang="ru-RU" sz="1600" dirty="0">
                <a:solidFill>
                  <a:schemeClr val="accent3">
                    <a:lumMod val="10000"/>
                  </a:schemeClr>
                </a:solidFill>
                <a:effectLst/>
              </a:rPr>
              <a:t>Различают кожевенное сырьё мелкое, крупное и свиное.</a:t>
            </a:r>
          </a:p>
          <a:p>
            <a:r>
              <a:rPr lang="ru-RU" sz="1600" dirty="0">
                <a:solidFill>
                  <a:schemeClr val="accent3">
                    <a:lumMod val="10000"/>
                  </a:schemeClr>
                </a:solidFill>
                <a:effectLst/>
              </a:rPr>
              <a:t>    Мелкое — шкуры телят крупного рогатого скота, жеребят, овец, коз и прочие виды мелких шкур (верблюжонок, тюлень, нерпа).</a:t>
            </a:r>
          </a:p>
          <a:p>
            <a:r>
              <a:rPr lang="ru-RU" sz="1600" dirty="0">
                <a:solidFill>
                  <a:schemeClr val="accent3">
                    <a:lumMod val="10000"/>
                  </a:schemeClr>
                </a:solidFill>
                <a:effectLst/>
              </a:rPr>
              <a:t>   Крупное — шкуры крупного рогатого скота, лошадей, </a:t>
            </a:r>
            <a:r>
              <a:rPr lang="ru-RU" sz="1600" dirty="0" err="1">
                <a:solidFill>
                  <a:schemeClr val="accent3">
                    <a:lumMod val="10000"/>
                  </a:schemeClr>
                </a:solidFill>
                <a:effectLst/>
              </a:rPr>
              <a:t>ослов</a:t>
            </a:r>
            <a:r>
              <a:rPr lang="ru-RU" sz="1600" dirty="0">
                <a:solidFill>
                  <a:schemeClr val="accent3">
                    <a:lumMod val="10000"/>
                  </a:schemeClr>
                </a:solidFill>
                <a:effectLst/>
              </a:rPr>
              <a:t>, верблюдов, оленей, лосей, моржей, китов. </a:t>
            </a:r>
          </a:p>
          <a:p>
            <a:r>
              <a:rPr lang="ru-RU" sz="1600" dirty="0">
                <a:solidFill>
                  <a:schemeClr val="accent3">
                    <a:lumMod val="10000"/>
                  </a:schemeClr>
                </a:solidFill>
                <a:effectLst/>
              </a:rPr>
              <a:t>   Свиное сырьё — шкуры домашних и диких свиней. Кроме этих важнейших видов кожи, используют также шкуры рептилий (крокодилов, ящериц, змей) и рыб (зубатки, трески, налима, сома, кеты, белуги, акулы). </a:t>
            </a:r>
          </a:p>
          <a:p>
            <a:endParaRPr lang="ru-RU" dirty="0"/>
          </a:p>
        </p:txBody>
      </p:sp>
      <p:pic>
        <p:nvPicPr>
          <p:cNvPr id="5" name="Содержимое 4" descr="Натуральная кожа и уход за ней"/>
          <p:cNvPicPr>
            <a:picLocks noGrp="1"/>
          </p:cNvPicPr>
          <p:nvPr>
            <p:ph idx="1"/>
          </p:nvPr>
        </p:nvPicPr>
        <p:blipFill>
          <a:blip r:embed="rId2"/>
          <a:srcRect/>
          <a:stretch>
            <a:fillRect/>
          </a:stretch>
        </p:blipFill>
        <p:spPr bwMode="auto">
          <a:xfrm>
            <a:off x="3643306" y="500042"/>
            <a:ext cx="5111750" cy="5715040"/>
          </a:xfrm>
          <a:prstGeom prst="rect">
            <a:avLst/>
          </a:prstGeom>
          <a:noFill/>
          <a:ln w="9525">
            <a:noFill/>
            <a:miter lim="800000"/>
            <a:headEnd/>
            <a:tailEnd/>
          </a:ln>
        </p:spPr>
      </p:pic>
      <p:sp>
        <p:nvSpPr>
          <p:cNvPr id="6" name="Rectangle 1">
            <a:extLst>
              <a:ext uri="{FF2B5EF4-FFF2-40B4-BE49-F238E27FC236}">
                <a16:creationId xmlns:a16="http://schemas.microsoft.com/office/drawing/2014/main" id="{D516E3E1-330E-45A2-8B86-F3E3A123F779}"/>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iterate type="lt">
                                    <p:tmPct val="5000"/>
                                  </p:iterate>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a:solidFill>
                  <a:srgbClr val="993300"/>
                </a:solidFill>
              </a:rPr>
              <a:t>Искусственная кож</a:t>
            </a:r>
            <a:r>
              <a:rPr lang="ru-RU" sz="7200" dirty="0">
                <a:solidFill>
                  <a:srgbClr val="993300"/>
                </a:solidFill>
              </a:rPr>
              <a:t>а</a:t>
            </a:r>
          </a:p>
        </p:txBody>
      </p:sp>
      <p:sp>
        <p:nvSpPr>
          <p:cNvPr id="3" name="Текст 2"/>
          <p:cNvSpPr>
            <a:spLocks noGrp="1"/>
          </p:cNvSpPr>
          <p:nvPr>
            <p:ph type="body" sz="half" idx="1"/>
          </p:nvPr>
        </p:nvSpPr>
        <p:spPr/>
        <p:txBody>
          <a:bodyPr/>
          <a:lstStyle/>
          <a:p>
            <a:pPr>
              <a:buNone/>
            </a:pPr>
            <a:r>
              <a:rPr lang="ru-RU" sz="1800" dirty="0">
                <a:solidFill>
                  <a:schemeClr val="accent3">
                    <a:lumMod val="10000"/>
                  </a:schemeClr>
                </a:solidFill>
                <a:effectLst/>
              </a:rPr>
              <a:t>Материал с односторонним монолитным или пористым ПВХ, нанесенным на волокнистую основу. </a:t>
            </a:r>
          </a:p>
          <a:p>
            <a:pPr>
              <a:buNone/>
            </a:pPr>
            <a:r>
              <a:rPr lang="ru-RU" sz="1800" dirty="0">
                <a:solidFill>
                  <a:schemeClr val="accent3">
                    <a:lumMod val="10000"/>
                  </a:schemeClr>
                </a:solidFill>
                <a:effectLst/>
              </a:rPr>
              <a:t>В технологии производства </a:t>
            </a:r>
            <a:r>
              <a:rPr lang="ru-RU" sz="1800" dirty="0" err="1">
                <a:solidFill>
                  <a:schemeClr val="accent3">
                    <a:lumMod val="10000"/>
                  </a:schemeClr>
                </a:solidFill>
                <a:effectLst/>
              </a:rPr>
              <a:t>винилискожи</a:t>
            </a:r>
            <a:r>
              <a:rPr lang="ru-RU" sz="1800" dirty="0">
                <a:solidFill>
                  <a:schemeClr val="accent3">
                    <a:lumMod val="10000"/>
                  </a:schemeClr>
                </a:solidFill>
                <a:effectLst/>
              </a:rPr>
              <a:t> можно выделить 3 основных этапа: </a:t>
            </a:r>
          </a:p>
          <a:p>
            <a:pPr>
              <a:buNone/>
            </a:pPr>
            <a:r>
              <a:rPr lang="ru-RU" sz="1800" dirty="0">
                <a:solidFill>
                  <a:schemeClr val="accent3">
                    <a:lumMod val="10000"/>
                  </a:schemeClr>
                </a:solidFill>
                <a:effectLst/>
              </a:rPr>
              <a:t>      1)подготовка волокнистой основы; </a:t>
            </a:r>
          </a:p>
          <a:p>
            <a:pPr>
              <a:buNone/>
            </a:pPr>
            <a:r>
              <a:rPr lang="ru-RU" sz="1800" dirty="0">
                <a:solidFill>
                  <a:schemeClr val="accent3">
                    <a:lumMod val="10000"/>
                  </a:schemeClr>
                </a:solidFill>
                <a:effectLst/>
              </a:rPr>
              <a:t>      2)нанесение полимерных покрытий; </a:t>
            </a:r>
          </a:p>
          <a:p>
            <a:pPr>
              <a:buNone/>
            </a:pPr>
            <a:r>
              <a:rPr lang="ru-RU" sz="1800" dirty="0">
                <a:solidFill>
                  <a:schemeClr val="accent3">
                    <a:lumMod val="10000"/>
                  </a:schemeClr>
                </a:solidFill>
                <a:effectLst/>
              </a:rPr>
              <a:t>      3)окончательная отделка. </a:t>
            </a:r>
          </a:p>
          <a:p>
            <a:pPr>
              <a:buNone/>
            </a:pPr>
            <a:r>
              <a:rPr lang="ru-RU" sz="1800" dirty="0">
                <a:solidFill>
                  <a:schemeClr val="accent3">
                    <a:lumMod val="10000"/>
                  </a:schemeClr>
                </a:solidFill>
                <a:effectLst/>
              </a:rPr>
              <a:t>В качестве волокнистой основы используют ткани, трикотаж, различные нетканые материалы из натуральных или искусственных волокон.</a:t>
            </a:r>
          </a:p>
          <a:p>
            <a:endParaRPr lang="ru-RU" sz="1800" dirty="0"/>
          </a:p>
        </p:txBody>
      </p:sp>
      <p:pic>
        <p:nvPicPr>
          <p:cNvPr id="5" name="Содержимое 4" descr="Информация по искусственной коже."/>
          <p:cNvPicPr>
            <a:picLocks noGrp="1"/>
          </p:cNvPicPr>
          <p:nvPr>
            <p:ph sz="half" idx="2"/>
          </p:nvPr>
        </p:nvPicPr>
        <p:blipFill>
          <a:blip r:embed="rId2"/>
          <a:srcRect/>
          <a:stretch>
            <a:fillRect/>
          </a:stretch>
        </p:blipFill>
        <p:spPr bwMode="auto">
          <a:xfrm>
            <a:off x="5074667" y="1600201"/>
            <a:ext cx="3185666" cy="2900370"/>
          </a:xfrm>
          <a:prstGeom prst="rect">
            <a:avLst/>
          </a:prstGeom>
          <a:noFill/>
          <a:ln w="9525">
            <a:noFill/>
            <a:miter lim="800000"/>
            <a:headEnd/>
            <a:tailEnd/>
          </a:ln>
        </p:spPr>
      </p:pic>
      <p:sp>
        <p:nvSpPr>
          <p:cNvPr id="6" name="Прямоугольник 5"/>
          <p:cNvSpPr/>
          <p:nvPr/>
        </p:nvSpPr>
        <p:spPr>
          <a:xfrm>
            <a:off x="4786314" y="4857760"/>
            <a:ext cx="4143372" cy="1323439"/>
          </a:xfrm>
          <a:prstGeom prst="rect">
            <a:avLst/>
          </a:prstGeom>
        </p:spPr>
        <p:txBody>
          <a:bodyPr wrap="square">
            <a:spAutoFit/>
          </a:bodyPr>
          <a:lstStyle/>
          <a:p>
            <a:r>
              <a:rPr lang="ru-RU" sz="1600" dirty="0">
                <a:solidFill>
                  <a:srgbClr val="993300"/>
                </a:solidFill>
              </a:rPr>
              <a:t>Просмотр края срезов - если на срезах торчат нитки, то это от подложки кожзаменителя, если только ворсинки, то это кожа. Однако трудность здесь в том, что срезы обычно зашиты внутрь.</a:t>
            </a:r>
          </a:p>
        </p:txBody>
      </p:sp>
      <p:sp>
        <p:nvSpPr>
          <p:cNvPr id="7" name="Rectangle 1">
            <a:extLst>
              <a:ext uri="{FF2B5EF4-FFF2-40B4-BE49-F238E27FC236}">
                <a16:creationId xmlns:a16="http://schemas.microsoft.com/office/drawing/2014/main" id="{66887ECB-29C6-454F-BEFD-09B77FF1B249}"/>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ru-RU">
                <a:solidFill>
                  <a:srgbClr val="993366"/>
                </a:solidFill>
              </a:rPr>
              <a:t>Натуральный мех</a:t>
            </a:r>
          </a:p>
        </p:txBody>
      </p:sp>
      <p:sp>
        <p:nvSpPr>
          <p:cNvPr id="44037" name="Rectangle 5"/>
          <p:cNvSpPr>
            <a:spLocks noGrp="1" noChangeArrowheads="1"/>
          </p:cNvSpPr>
          <p:nvPr>
            <p:ph type="body" sz="half" idx="1"/>
          </p:nvPr>
        </p:nvSpPr>
        <p:spPr>
          <a:xfrm>
            <a:off x="0" y="1557338"/>
            <a:ext cx="4038600" cy="4530725"/>
          </a:xfrm>
        </p:spPr>
        <p:txBody>
          <a:bodyPr/>
          <a:lstStyle/>
          <a:p>
            <a:pPr>
              <a:buFont typeface="Wingdings" pitchFamily="2" charset="2"/>
              <a:buNone/>
            </a:pPr>
            <a:r>
              <a:rPr lang="ru-RU" sz="2800" dirty="0"/>
              <a:t>    </a:t>
            </a:r>
            <a:r>
              <a:rPr lang="ru-RU" sz="2800" dirty="0">
                <a:solidFill>
                  <a:srgbClr val="993366"/>
                </a:solidFill>
                <a:effectLst/>
              </a:rPr>
              <a:t>Выделанные шкурки пушных и морских зверей, домашних животных и меховых птиц: </a:t>
            </a:r>
          </a:p>
          <a:p>
            <a:pPr>
              <a:buFont typeface="Wingdings" pitchFamily="2" charset="2"/>
              <a:buNone/>
            </a:pPr>
            <a:r>
              <a:rPr lang="ru-RU" sz="2800" dirty="0">
                <a:solidFill>
                  <a:srgbClr val="993366"/>
                </a:solidFill>
                <a:effectLst/>
              </a:rPr>
              <a:t>    соболь, куница, песец, лиса, норка, гагара, кайра, кролик, нутрия…</a:t>
            </a:r>
          </a:p>
        </p:txBody>
      </p:sp>
      <p:pic>
        <p:nvPicPr>
          <p:cNvPr id="44039" name="Picture 7" descr="МЕХ3"/>
          <p:cNvPicPr>
            <a:picLocks noGrp="1" noChangeAspect="1" noChangeArrowheads="1"/>
          </p:cNvPicPr>
          <p:nvPr>
            <p:ph sz="quarter" idx="3"/>
          </p:nvPr>
        </p:nvPicPr>
        <p:blipFill>
          <a:blip r:embed="rId2"/>
          <a:srcRect/>
          <a:stretch>
            <a:fillRect/>
          </a:stretch>
        </p:blipFill>
        <p:spPr>
          <a:xfrm>
            <a:off x="3924300" y="1341438"/>
            <a:ext cx="5219700" cy="5111750"/>
          </a:xfrm>
          <a:noFill/>
          <a:ln/>
        </p:spPr>
      </p:pic>
      <p:sp>
        <p:nvSpPr>
          <p:cNvPr id="5" name="Rectangle 1">
            <a:extLst>
              <a:ext uri="{FF2B5EF4-FFF2-40B4-BE49-F238E27FC236}">
                <a16:creationId xmlns:a16="http://schemas.microsoft.com/office/drawing/2014/main" id="{FFDCD239-1F91-49D0-901C-8300197AAA74}"/>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4036"/>
                                        </p:tgtEl>
                                        <p:attrNameLst>
                                          <p:attrName>style.visibility</p:attrName>
                                        </p:attrNameLst>
                                      </p:cBhvr>
                                      <p:to>
                                        <p:strVal val="visible"/>
                                      </p:to>
                                    </p:set>
                                    <p:animEffect transition="in" filter="fade">
                                      <p:cBhvr>
                                        <p:cTn id="7" dur="600">
                                          <p:stCondLst>
                                            <p:cond delay="0"/>
                                          </p:stCondLst>
                                        </p:cTn>
                                        <p:tgtEl>
                                          <p:spTgt spid="44036"/>
                                        </p:tgtEl>
                                      </p:cBhvr>
                                    </p:animEffect>
                                    <p:anim calcmode="lin" valueType="num">
                                      <p:cBhvr>
                                        <p:cTn id="8" dur="600" fill="hold">
                                          <p:stCondLst>
                                            <p:cond delay="0"/>
                                          </p:stCondLst>
                                        </p:cTn>
                                        <p:tgtEl>
                                          <p:spTgt spid="4403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403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4036"/>
                                        </p:tgtEl>
                                        <p:attrNameLst>
                                          <p:attrName>ppt_w</p:attrName>
                                        </p:attrNameLst>
                                      </p:cBhvr>
                                      <p:tavLst>
                                        <p:tav tm="0">
                                          <p:val>
                                            <p:fltVal val="0"/>
                                          </p:val>
                                        </p:tav>
                                        <p:tav tm="100000">
                                          <p:val>
                                            <p:strVal val="#ppt_w"/>
                                          </p:val>
                                        </p:tav>
                                      </p:tavLst>
                                    </p:anim>
                                  </p:childTnLst>
                                </p:cTn>
                              </p:par>
                            </p:childTnLst>
                          </p:cTn>
                        </p:par>
                        <p:par>
                          <p:cTn id="11" fill="hold">
                            <p:stCondLst>
                              <p:cond delay="1380"/>
                            </p:stCondLst>
                            <p:childTnLst>
                              <p:par>
                                <p:cTn id="12" presetID="13" presetClass="entr" presetSubtype="16" fill="hold" nodeType="afterEffect">
                                  <p:stCondLst>
                                    <p:cond delay="0"/>
                                  </p:stCondLst>
                                  <p:childTnLst>
                                    <p:set>
                                      <p:cBhvr>
                                        <p:cTn id="13" dur="1" fill="hold">
                                          <p:stCondLst>
                                            <p:cond delay="0"/>
                                          </p:stCondLst>
                                        </p:cTn>
                                        <p:tgtEl>
                                          <p:spTgt spid="44039"/>
                                        </p:tgtEl>
                                        <p:attrNameLst>
                                          <p:attrName>style.visibility</p:attrName>
                                        </p:attrNameLst>
                                      </p:cBhvr>
                                      <p:to>
                                        <p:strVal val="visible"/>
                                      </p:to>
                                    </p:set>
                                    <p:animEffect transition="in" filter="plus(in)">
                                      <p:cBhvr>
                                        <p:cTn id="14" dur="2000"/>
                                        <p:tgtEl>
                                          <p:spTgt spid="44039"/>
                                        </p:tgtEl>
                                      </p:cBhvr>
                                    </p:animEffect>
                                  </p:childTnLst>
                                </p:cTn>
                              </p:par>
                            </p:childTnLst>
                          </p:cTn>
                        </p:par>
                        <p:par>
                          <p:cTn id="15" fill="hold">
                            <p:stCondLst>
                              <p:cond delay="3380"/>
                            </p:stCondLst>
                            <p:childTnLst>
                              <p:par>
                                <p:cTn id="16" presetID="12" presetClass="entr" presetSubtype="4" fill="hold" grpId="0" nodeType="afterEffect">
                                  <p:stCondLst>
                                    <p:cond delay="0"/>
                                  </p:stCondLst>
                                  <p:childTnLst>
                                    <p:set>
                                      <p:cBhvr>
                                        <p:cTn id="17" dur="1" fill="hold">
                                          <p:stCondLst>
                                            <p:cond delay="0"/>
                                          </p:stCondLst>
                                        </p:cTn>
                                        <p:tgtEl>
                                          <p:spTgt spid="44037">
                                            <p:txEl>
                                              <p:pRg st="0" end="0"/>
                                            </p:txEl>
                                          </p:spTgt>
                                        </p:tgtEl>
                                        <p:attrNameLst>
                                          <p:attrName>style.visibility</p:attrName>
                                        </p:attrNameLst>
                                      </p:cBhvr>
                                      <p:to>
                                        <p:strVal val="visible"/>
                                      </p:to>
                                    </p:set>
                                    <p:animEffect transition="in" filter="slide(fromBottom)">
                                      <p:cBhvr>
                                        <p:cTn id="18" dur="500">
                                          <p:stCondLst>
                                            <p:cond delay="0"/>
                                          </p:stCondLst>
                                        </p:cTn>
                                        <p:tgtEl>
                                          <p:spTgt spid="44037">
                                            <p:txEl>
                                              <p:pRg st="0" end="0"/>
                                            </p:txEl>
                                          </p:spTgt>
                                        </p:tgtEl>
                                      </p:cBhvr>
                                    </p:animEffect>
                                  </p:childTnLst>
                                </p:cTn>
                              </p:par>
                            </p:childTnLst>
                          </p:cTn>
                        </p:par>
                        <p:par>
                          <p:cTn id="19" fill="hold">
                            <p:stCondLst>
                              <p:cond delay="3880"/>
                            </p:stCondLst>
                            <p:childTnLst>
                              <p:par>
                                <p:cTn id="20" presetID="12" presetClass="entr" presetSubtype="4" fill="hold" grpId="0" nodeType="afterEffect">
                                  <p:stCondLst>
                                    <p:cond delay="0"/>
                                  </p:stCondLst>
                                  <p:childTnLst>
                                    <p:set>
                                      <p:cBhvr>
                                        <p:cTn id="21" dur="1" fill="hold">
                                          <p:stCondLst>
                                            <p:cond delay="0"/>
                                          </p:stCondLst>
                                        </p:cTn>
                                        <p:tgtEl>
                                          <p:spTgt spid="44037">
                                            <p:txEl>
                                              <p:pRg st="1" end="1"/>
                                            </p:txEl>
                                          </p:spTgt>
                                        </p:tgtEl>
                                        <p:attrNameLst>
                                          <p:attrName>style.visibility</p:attrName>
                                        </p:attrNameLst>
                                      </p:cBhvr>
                                      <p:to>
                                        <p:strVal val="visible"/>
                                      </p:to>
                                    </p:set>
                                    <p:animEffect transition="in" filter="slide(fromBottom)">
                                      <p:cBhvr>
                                        <p:cTn id="22" dur="500">
                                          <p:stCondLst>
                                            <p:cond delay="0"/>
                                          </p:stCondLst>
                                        </p:cTn>
                                        <p:tgtEl>
                                          <p:spTgt spid="44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0" y="1341438"/>
            <a:ext cx="4038600" cy="5516562"/>
          </a:xfrm>
        </p:spPr>
        <p:txBody>
          <a:bodyPr/>
          <a:lstStyle/>
          <a:p>
            <a:pPr>
              <a:lnSpc>
                <a:spcPct val="90000"/>
              </a:lnSpc>
              <a:buFont typeface="Wingdings" pitchFamily="2" charset="2"/>
              <a:buNone/>
            </a:pPr>
            <a:r>
              <a:rPr lang="ru-RU" sz="2400" dirty="0"/>
              <a:t>		</a:t>
            </a:r>
            <a:r>
              <a:rPr lang="ru-RU" sz="2400" dirty="0">
                <a:solidFill>
                  <a:srgbClr val="993366"/>
                </a:solidFill>
                <a:effectLst/>
              </a:rPr>
              <a:t>По цвету шкурка может быть натуральная и крашеная. Высота, густота и мягкость волоса являются важнейшими показателями, определяющими ценность шкурки (до 10 см.- песец, лисица)</a:t>
            </a:r>
          </a:p>
          <a:p>
            <a:pPr>
              <a:lnSpc>
                <a:spcPct val="90000"/>
              </a:lnSpc>
              <a:buFont typeface="Wingdings" pitchFamily="2" charset="2"/>
              <a:buNone/>
            </a:pPr>
            <a:r>
              <a:rPr lang="ru-RU" sz="2400" dirty="0">
                <a:solidFill>
                  <a:srgbClr val="993366"/>
                </a:solidFill>
                <a:effectLst/>
              </a:rPr>
              <a:t>	      Носкость меха зависит от прочности и износостойкости волоса, </a:t>
            </a:r>
            <a:r>
              <a:rPr lang="ru-RU" sz="2400" dirty="0" err="1">
                <a:solidFill>
                  <a:srgbClr val="993366"/>
                </a:solidFill>
                <a:effectLst/>
              </a:rPr>
              <a:t>кожевой</a:t>
            </a:r>
            <a:r>
              <a:rPr lang="ru-RU" sz="2400" dirty="0">
                <a:solidFill>
                  <a:srgbClr val="993366"/>
                </a:solidFill>
                <a:effectLst/>
              </a:rPr>
              <a:t> ткани и связи </a:t>
            </a:r>
            <a:r>
              <a:rPr lang="ru-RU" sz="2400" dirty="0" err="1">
                <a:solidFill>
                  <a:srgbClr val="993366"/>
                </a:solidFill>
                <a:effectLst/>
              </a:rPr>
              <a:t>кожевой</a:t>
            </a:r>
            <a:r>
              <a:rPr lang="ru-RU" sz="2400" dirty="0">
                <a:solidFill>
                  <a:srgbClr val="993366"/>
                </a:solidFill>
                <a:effectLst/>
              </a:rPr>
              <a:t> ткани с волосом</a:t>
            </a:r>
            <a:r>
              <a:rPr lang="ru-RU" sz="2400" dirty="0">
                <a:solidFill>
                  <a:srgbClr val="993366"/>
                </a:solidFill>
              </a:rPr>
              <a:t>.</a:t>
            </a:r>
          </a:p>
          <a:p>
            <a:pPr algn="ctr">
              <a:lnSpc>
                <a:spcPct val="90000"/>
              </a:lnSpc>
              <a:buFont typeface="Wingdings" pitchFamily="2" charset="2"/>
              <a:buNone/>
            </a:pPr>
            <a:r>
              <a:rPr lang="ru-RU" sz="2400" dirty="0">
                <a:solidFill>
                  <a:srgbClr val="993366"/>
                </a:solidFill>
              </a:rPr>
              <a:t>          </a:t>
            </a:r>
          </a:p>
        </p:txBody>
      </p:sp>
      <p:pic>
        <p:nvPicPr>
          <p:cNvPr id="46084" name="Picture 4"/>
          <p:cNvPicPr>
            <a:picLocks noGrp="1" noChangeAspect="1" noChangeArrowheads="1"/>
          </p:cNvPicPr>
          <p:nvPr>
            <p:ph sz="half" idx="2"/>
          </p:nvPr>
        </p:nvPicPr>
        <p:blipFill>
          <a:blip r:embed="rId2"/>
          <a:srcRect/>
          <a:stretch>
            <a:fillRect/>
          </a:stretch>
        </p:blipFill>
        <p:spPr>
          <a:xfrm>
            <a:off x="4356100" y="1412875"/>
            <a:ext cx="4535488" cy="4464050"/>
          </a:xfrm>
          <a:noFill/>
          <a:ln/>
        </p:spPr>
      </p:pic>
      <p:sp>
        <p:nvSpPr>
          <p:cNvPr id="4" name="Rectangle 1">
            <a:extLst>
              <a:ext uri="{FF2B5EF4-FFF2-40B4-BE49-F238E27FC236}">
                <a16:creationId xmlns:a16="http://schemas.microsoft.com/office/drawing/2014/main" id="{A781AD5E-3D0C-479B-8E48-810AADA1A0A4}"/>
              </a:ext>
            </a:extLst>
          </p:cNvPr>
          <p:cNvSpPr>
            <a:spLocks noChangeArrowheads="1"/>
          </p:cNvSpPr>
          <p:nvPr/>
        </p:nvSpPr>
        <p:spPr bwMode="auto">
          <a:xfrm>
            <a:off x="1357290" y="6357958"/>
            <a:ext cx="650085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rgbClr val="C00000"/>
                </a:solidFill>
                <a:effectLst/>
                <a:latin typeface="Arial"/>
                <a:cs typeface="Arial"/>
              </a:rPr>
              <a:t>©  Чернова Лариса </a:t>
            </a:r>
            <a:r>
              <a:rPr lang="ru-RU" sz="1200" dirty="0">
                <a:solidFill>
                  <a:srgbClr val="C00000"/>
                </a:solidFill>
                <a:latin typeface="Arial"/>
                <a:cs typeface="Arial"/>
              </a:rPr>
              <a:t>М</a:t>
            </a:r>
            <a:r>
              <a:rPr kumimoji="0" lang="ru-RU" sz="1200" b="0" i="0" u="none" strike="noStrike" cap="none" normalizeH="0" baseline="0" dirty="0">
                <a:ln>
                  <a:noFill/>
                </a:ln>
                <a:solidFill>
                  <a:srgbClr val="C00000"/>
                </a:solidFill>
                <a:effectLst/>
                <a:latin typeface="Arial"/>
                <a:cs typeface="Arial"/>
              </a:rPr>
              <a:t>ихайловна</a:t>
            </a:r>
            <a:r>
              <a:rPr lang="ru-RU" sz="1200" dirty="0">
                <a:solidFill>
                  <a:srgbClr val="C00000"/>
                </a:solidFill>
                <a:latin typeface="Arial"/>
                <a:cs typeface="Arial"/>
              </a:rPr>
              <a:t>, СПб, ГБОУ лицей №64, 2018</a:t>
            </a:r>
            <a:endParaRPr kumimoji="0" lang="ru-RU" sz="1200" b="0" i="0" u="none" strike="noStrike" cap="none" normalizeH="0" baseline="0" dirty="0">
              <a:ln>
                <a:noFill/>
              </a:ln>
              <a:solidFill>
                <a:srgbClr val="C00000"/>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ircle(in)">
                                      <p:cBhvr>
                                        <p:cTn id="7" dur="2000"/>
                                        <p:tgtEl>
                                          <p:spTgt spid="46084"/>
                                        </p:tgtEl>
                                      </p:cBhvr>
                                    </p:animEffect>
                                  </p:childTnLst>
                                </p:cTn>
                              </p:par>
                            </p:childTnLst>
                          </p:cTn>
                        </p:par>
                        <p:par>
                          <p:cTn id="8" fill="hold">
                            <p:stCondLst>
                              <p:cond delay="20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6083">
                                            <p:txEl>
                                              <p:pRg st="0" end="0"/>
                                            </p:txEl>
                                          </p:spTgt>
                                        </p:tgtEl>
                                        <p:attrNameLst>
                                          <p:attrName>style.visibility</p:attrName>
                                        </p:attrNameLst>
                                      </p:cBhvr>
                                      <p:to>
                                        <p:strVal val="visible"/>
                                      </p:to>
                                    </p:set>
                                    <p:anim calcmode="discrete" valueType="clr">
                                      <p:cBhvr override="childStyle">
                                        <p:cTn id="11" dur="80"/>
                                        <p:tgtEl>
                                          <p:spTgt spid="460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608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6083">
                                            <p:txEl>
                                              <p:pRg st="0" end="0"/>
                                            </p:txEl>
                                          </p:spTgt>
                                        </p:tgtEl>
                                        <p:attrNameLst>
                                          <p:attrName>fill.type</p:attrName>
                                        </p:attrNameLst>
                                      </p:cBhvr>
                                      <p:to>
                                        <p:strVal val="solid"/>
                                      </p:to>
                                    </p:set>
                                  </p:childTnLst>
                                </p:cTn>
                              </p:par>
                            </p:childTnLst>
                          </p:cTn>
                        </p:par>
                        <p:par>
                          <p:cTn id="14" fill="hold">
                            <p:stCondLst>
                              <p:cond delay="812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46083">
                                            <p:txEl>
                                              <p:pRg st="1" end="1"/>
                                            </p:txEl>
                                          </p:spTgt>
                                        </p:tgtEl>
                                        <p:attrNameLst>
                                          <p:attrName>style.visibility</p:attrName>
                                        </p:attrNameLst>
                                      </p:cBhvr>
                                      <p:to>
                                        <p:strVal val="visible"/>
                                      </p:to>
                                    </p:set>
                                    <p:anim calcmode="discrete" valueType="clr">
                                      <p:cBhvr override="childStyle">
                                        <p:cTn id="17" dur="80"/>
                                        <p:tgtEl>
                                          <p:spTgt spid="460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608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4608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Клен">
  <a:themeElements>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2299</TotalTime>
  <Words>886</Words>
  <Application>Microsoft Office PowerPoint</Application>
  <PresentationFormat>Экран (4:3)</PresentationFormat>
  <Paragraphs>124</Paragraphs>
  <Slides>29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Arial Black</vt:lpstr>
      <vt:lpstr>Calibri</vt:lpstr>
      <vt:lpstr>Impact</vt:lpstr>
      <vt:lpstr>Times New Roman</vt:lpstr>
      <vt:lpstr>Wingdings</vt:lpstr>
      <vt:lpstr>Клен</vt:lpstr>
      <vt:lpstr> материаловедение</vt:lpstr>
      <vt:lpstr>материалы</vt:lpstr>
      <vt:lpstr>Презентация PowerPoint</vt:lpstr>
      <vt:lpstr>Трикотаж (франц. tricotage, от tricoter — вязать), вязаное полотно или готовое изделие, полученное из одной или многих нитей образованием петель и их взаимным переплетением на трикотажной машине. В отличие от других текстильных изделий, Т. обладает растяжимостью по всем направлениям из-за возможности петель изменять форму и размеры. Рыхлая петельная структура придаёт Т. мягкость и несминаемость. Т. используется для изготовления предметов одежды, а также в производстве искусственного меха, кружев, рыболовных сетей, технических и медицинских изделий и т.п. </vt:lpstr>
      <vt:lpstr>Трикотажные машины</vt:lpstr>
      <vt:lpstr>Натуральная кожа</vt:lpstr>
      <vt:lpstr>Искусственная кожа</vt:lpstr>
      <vt:lpstr>Натуральный мех</vt:lpstr>
      <vt:lpstr>Презентация PowerPoint</vt:lpstr>
      <vt:lpstr>           Норка, камышовый кот, соболь,  лиса</vt:lpstr>
      <vt:lpstr>Кролик, ондатра, бобр, песец</vt:lpstr>
      <vt:lpstr>ИСКУССТВЕННЫЙ МЕХ</vt:lpstr>
      <vt:lpstr>Искусственный мех</vt:lpstr>
      <vt:lpstr>Нетканые материалы</vt:lpstr>
      <vt:lpstr>Ассортимент нетканых  материалов</vt:lpstr>
      <vt:lpstr>Отделочные   материалы</vt:lpstr>
      <vt:lpstr>Кружево, косая бейка,  канты, сутаж </vt:lpstr>
      <vt:lpstr>Ленты:  атласная, жаккардовая, капроновая, декоративная </vt:lpstr>
      <vt:lpstr>Презентация PowerPoint</vt:lpstr>
      <vt:lpstr>Вязально-прошивочный</vt:lpstr>
      <vt:lpstr>Иглопробивной </vt:lpstr>
      <vt:lpstr>Валяльно-войлочный</vt:lpstr>
      <vt:lpstr>Прокладочные материалы</vt:lpstr>
      <vt:lpstr>Презентация PowerPoint</vt:lpstr>
      <vt:lpstr>Презентация PowerPoint</vt:lpstr>
      <vt:lpstr>Презентация PowerPoint</vt:lpstr>
      <vt:lpstr>Клеевой способ</vt:lpstr>
      <vt:lpstr>Презентация PowerPoint</vt:lpstr>
      <vt:lpstr>Спасибо   за внимание</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Нетканные, утепляющие, прокладочные</dc:title>
  <dc:creator>user;Чернова л.М.</dc:creator>
  <cp:lastModifiedBy>Чернова Л. М.</cp:lastModifiedBy>
  <cp:revision>72</cp:revision>
  <dcterms:created xsi:type="dcterms:W3CDTF">2009-10-16T12:01:04Z</dcterms:created>
  <dcterms:modified xsi:type="dcterms:W3CDTF">2019-09-16T09:05:06Z</dcterms:modified>
</cp:coreProperties>
</file>