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1" r:id="rId3"/>
    <p:sldId id="272" r:id="rId4"/>
    <p:sldId id="273" r:id="rId5"/>
    <p:sldId id="274" r:id="rId6"/>
    <p:sldId id="275" r:id="rId7"/>
    <p:sldId id="276" r:id="rId8"/>
    <p:sldId id="279" r:id="rId9"/>
    <p:sldId id="277" r:id="rId10"/>
    <p:sldId id="280" r:id="rId11"/>
    <p:sldId id="281" r:id="rId12"/>
    <p:sldId id="291" r:id="rId13"/>
    <p:sldId id="292" r:id="rId14"/>
    <p:sldId id="282" r:id="rId15"/>
    <p:sldId id="283" r:id="rId16"/>
    <p:sldId id="284" r:id="rId17"/>
    <p:sldId id="285" r:id="rId18"/>
    <p:sldId id="287" r:id="rId19"/>
    <p:sldId id="288" r:id="rId20"/>
    <p:sldId id="289" r:id="rId21"/>
    <p:sldId id="278" r:id="rId22"/>
    <p:sldId id="290" r:id="rId23"/>
    <p:sldId id="293" r:id="rId24"/>
    <p:sldId id="294" r:id="rId25"/>
    <p:sldId id="308" r:id="rId26"/>
    <p:sldId id="30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Лист1!$A$1:$A$8</c:f>
              <c:strCache>
                <c:ptCount val="8"/>
                <c:pt idx="0">
                  <c:v>Жестокость, насилие, агрессия, убийства</c:v>
                </c:pt>
                <c:pt idx="1">
                  <c:v>Порнография, эротика</c:v>
                </c:pt>
                <c:pt idx="2">
                  <c:v>Спам,реклама, баннеры, всплывающие окна</c:v>
                </c:pt>
                <c:pt idx="3">
                  <c:v>Конфликты, оскорбления, кибербуллинг</c:v>
                </c:pt>
                <c:pt idx="4">
                  <c:v>Ненормативная лексика, бранные слова</c:v>
                </c:pt>
                <c:pt idx="5">
                  <c:v>Наркотики</c:v>
                </c:pt>
                <c:pt idx="6">
                  <c:v>Информация о суицидах</c:v>
                </c:pt>
                <c:pt idx="7">
                  <c:v>Терроризм, экстремизм, насилие на национальной почве</c:v>
                </c:pt>
              </c:strCache>
            </c:strRef>
          </c:cat>
          <c:val>
            <c:numRef>
              <c:f>Лист1!$B$1:$B$8</c:f>
              <c:numCache>
                <c:formatCode>0%</c:formatCode>
                <c:ptCount val="8"/>
                <c:pt idx="0">
                  <c:v>0.28000000000000003</c:v>
                </c:pt>
                <c:pt idx="1">
                  <c:v>0.25</c:v>
                </c:pt>
                <c:pt idx="2">
                  <c:v>0.22</c:v>
                </c:pt>
                <c:pt idx="3">
                  <c:v>0.09</c:v>
                </c:pt>
                <c:pt idx="4">
                  <c:v>0.05</c:v>
                </c:pt>
                <c:pt idx="5">
                  <c:v>0.03</c:v>
                </c:pt>
                <c:pt idx="6">
                  <c:v>0.02</c:v>
                </c:pt>
                <c:pt idx="7">
                  <c:v>0.02</c:v>
                </c:pt>
              </c:numCache>
            </c:numRef>
          </c:val>
        </c:ser>
        <c:dLbls>
          <c:dLblPos val="outEnd"/>
          <c:showLegendKey val="0"/>
          <c:showVal val="1"/>
          <c:showCatName val="0"/>
          <c:showSerName val="0"/>
          <c:showPercent val="0"/>
          <c:showBubbleSize val="0"/>
        </c:dLbls>
        <c:gapWidth val="150"/>
        <c:axId val="37533184"/>
        <c:axId val="37531648"/>
      </c:barChart>
      <c:catAx>
        <c:axId val="37533184"/>
        <c:scaling>
          <c:orientation val="minMax"/>
        </c:scaling>
        <c:delete val="0"/>
        <c:axPos val="l"/>
        <c:majorTickMark val="out"/>
        <c:minorTickMark val="none"/>
        <c:tickLblPos val="nextTo"/>
        <c:crossAx val="37531648"/>
        <c:crosses val="autoZero"/>
        <c:auto val="1"/>
        <c:lblAlgn val="ctr"/>
        <c:lblOffset val="100"/>
        <c:noMultiLvlLbl val="0"/>
      </c:catAx>
      <c:valAx>
        <c:axId val="37531648"/>
        <c:scaling>
          <c:orientation val="minMax"/>
        </c:scaling>
        <c:delete val="0"/>
        <c:axPos val="b"/>
        <c:majorGridlines/>
        <c:numFmt formatCode="0%" sourceLinked="1"/>
        <c:majorTickMark val="out"/>
        <c:minorTickMark val="none"/>
        <c:tickLblPos val="nextTo"/>
        <c:crossAx val="375331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42429-B377-4B81-A0A4-BDB90F03DB34}" type="datetimeFigureOut">
              <a:rPr lang="ru-RU" smtClean="0"/>
              <a:t>27.08.2019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4C5F9-1CEA-4FDD-AEDE-B36A49A37203}" type="slidenum">
              <a:rPr lang="ru-RU" smtClean="0"/>
              <a:t>‹#›</a:t>
            </a:fld>
            <a:endParaRPr lang="ru-RU"/>
          </a:p>
        </p:txBody>
      </p:sp>
    </p:spTree>
    <p:extLst>
      <p:ext uri="{BB962C8B-B14F-4D97-AF65-F5344CB8AC3E}">
        <p14:creationId xmlns:p14="http://schemas.microsoft.com/office/powerpoint/2010/main" val="59570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CDC305-907F-4B93-A912-1A7087D24997}" type="datetimeFigureOut">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35272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DC305-907F-4B93-A912-1A7087D24997}" type="datetimeFigureOut">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393415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DC305-907F-4B93-A912-1A7087D24997}" type="datetimeFigureOut">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117816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DC305-907F-4B93-A912-1A7087D24997}" type="datetimeFigureOut">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192372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CDC305-907F-4B93-A912-1A7087D24997}" type="datetimeFigureOut">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230278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CDC305-907F-4B93-A912-1A7087D24997}" type="datetimeFigureOut">
              <a:rPr lang="ru-RU" smtClean="0"/>
              <a:t>27.08.2019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239334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CDC305-907F-4B93-A912-1A7087D24997}" type="datetimeFigureOut">
              <a:rPr lang="ru-RU" smtClean="0"/>
              <a:t>27.08.2019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293464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CDC305-907F-4B93-A912-1A7087D24997}" type="datetimeFigureOut">
              <a:rPr lang="ru-RU" smtClean="0"/>
              <a:t>27.08.2019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63742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CDC305-907F-4B93-A912-1A7087D24997}" type="datetimeFigureOut">
              <a:rPr lang="ru-RU" smtClean="0"/>
              <a:t>27.08.2019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193457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CDC305-907F-4B93-A912-1A7087D24997}" type="datetimeFigureOut">
              <a:rPr lang="ru-RU" smtClean="0"/>
              <a:t>27.08.2019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315611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CDC305-907F-4B93-A912-1A7087D24997}" type="datetimeFigureOut">
              <a:rPr lang="ru-RU" smtClean="0"/>
              <a:t>27.08.2019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90B6A4-3AF9-47C8-9B98-236C20A889DF}" type="slidenum">
              <a:rPr lang="ru-RU" smtClean="0"/>
              <a:t>‹#›</a:t>
            </a:fld>
            <a:endParaRPr lang="ru-RU"/>
          </a:p>
        </p:txBody>
      </p:sp>
    </p:spTree>
    <p:extLst>
      <p:ext uri="{BB962C8B-B14F-4D97-AF65-F5344CB8AC3E}">
        <p14:creationId xmlns:p14="http://schemas.microsoft.com/office/powerpoint/2010/main" val="204588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DC305-907F-4B93-A912-1A7087D24997}" type="datetimeFigureOut">
              <a:rPr lang="ru-RU" smtClean="0"/>
              <a:t>27.08.2019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0B6A4-3AF9-47C8-9B98-236C20A889DF}" type="slidenum">
              <a:rPr lang="ru-RU" smtClean="0"/>
              <a:t>‹#›</a:t>
            </a:fld>
            <a:endParaRPr lang="ru-RU"/>
          </a:p>
        </p:txBody>
      </p:sp>
    </p:spTree>
    <p:extLst>
      <p:ext uri="{BB962C8B-B14F-4D97-AF65-F5344CB8AC3E}">
        <p14:creationId xmlns:p14="http://schemas.microsoft.com/office/powerpoint/2010/main" val="317787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412776"/>
            <a:ext cx="8208912" cy="1944216"/>
          </a:xfrm>
        </p:spPr>
        <p:txBody>
          <a:bodyPr>
            <a:noAutofit/>
          </a:bodyPr>
          <a:lstStyle/>
          <a:p>
            <a:r>
              <a:rPr lang="ru-RU" sz="3600" b="1" dirty="0">
                <a:solidFill>
                  <a:srgbClr val="0070C0"/>
                </a:solidFill>
                <a:latin typeface="Bookman Old Style" panose="02050604050505020204" pitchFamily="18" charset="0"/>
              </a:rPr>
              <a:t>Безопасность в сети Интернет: необходимые подробности</a:t>
            </a:r>
          </a:p>
        </p:txBody>
      </p:sp>
      <p:sp>
        <p:nvSpPr>
          <p:cNvPr id="3" name="Подзаголовок 2"/>
          <p:cNvSpPr>
            <a:spLocks noGrp="1"/>
          </p:cNvSpPr>
          <p:nvPr>
            <p:ph type="subTitle" idx="1"/>
          </p:nvPr>
        </p:nvSpPr>
        <p:spPr/>
        <p:txBody>
          <a:bodyPr>
            <a:normAutofit fontScale="92500"/>
          </a:bodyPr>
          <a:lstStyle/>
          <a:p>
            <a:pPr algn="l"/>
            <a:r>
              <a:rPr lang="ru-RU" sz="2400" b="1" dirty="0" smtClean="0">
                <a:solidFill>
                  <a:schemeClr val="tx1"/>
                </a:solidFill>
                <a:latin typeface="Bookman Old Style" panose="02050604050505020204" pitchFamily="18" charset="0"/>
              </a:rPr>
              <a:t>Львова Елена Васильевна, </a:t>
            </a:r>
          </a:p>
          <a:p>
            <a:pPr algn="l"/>
            <a:r>
              <a:rPr lang="ru-RU" sz="2400" dirty="0" smtClean="0">
                <a:solidFill>
                  <a:schemeClr val="tx1"/>
                </a:solidFill>
                <a:latin typeface="Bookman Old Style" panose="02050604050505020204" pitchFamily="18" charset="0"/>
              </a:rPr>
              <a:t>учитель информатики МОУ СШ № 117 Красноармейского района г. Волгограда</a:t>
            </a:r>
          </a:p>
          <a:p>
            <a:pPr algn="l"/>
            <a:r>
              <a:rPr lang="en-US" sz="2400" dirty="0" smtClean="0">
                <a:solidFill>
                  <a:schemeClr val="tx1"/>
                </a:solidFill>
                <a:latin typeface="Bookman Old Style" panose="02050604050505020204" pitchFamily="18" charset="0"/>
              </a:rPr>
              <a:t> e-mail: e-lvova17@yandex.ru</a:t>
            </a:r>
            <a:endParaRPr lang="ru-RU" sz="2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0599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Прямоугольник 2"/>
          <p:cNvSpPr/>
          <p:nvPr/>
        </p:nvSpPr>
        <p:spPr>
          <a:xfrm>
            <a:off x="467544" y="1772816"/>
            <a:ext cx="8280920" cy="584775"/>
          </a:xfrm>
          <a:prstGeom prst="rect">
            <a:avLst/>
          </a:prstGeom>
        </p:spPr>
        <p:txBody>
          <a:bodyPr wrap="square">
            <a:spAutoFit/>
          </a:bodyPr>
          <a:lstStyle/>
          <a:p>
            <a:pPr algn="just"/>
            <a:r>
              <a:rPr lang="ru-RU" sz="1600" b="1" dirty="0" err="1">
                <a:latin typeface="Bookman Old Style" panose="02050604050505020204" pitchFamily="18" charset="0"/>
              </a:rPr>
              <a:t>Груминг</a:t>
            </a:r>
            <a:r>
              <a:rPr lang="ru-RU" sz="1600" dirty="0">
                <a:latin typeface="Bookman Old Style" panose="02050604050505020204" pitchFamily="18" charset="0"/>
              </a:rPr>
              <a:t> — установление дружеских отношений с ребенком с целью изнасилования.</a:t>
            </a:r>
          </a:p>
        </p:txBody>
      </p:sp>
      <p:sp>
        <p:nvSpPr>
          <p:cNvPr id="4" name="Прямоугольник 3"/>
          <p:cNvSpPr/>
          <p:nvPr/>
        </p:nvSpPr>
        <p:spPr>
          <a:xfrm>
            <a:off x="539552" y="2564904"/>
            <a:ext cx="8208912" cy="1569660"/>
          </a:xfrm>
          <a:prstGeom prst="rect">
            <a:avLst/>
          </a:prstGeom>
        </p:spPr>
        <p:txBody>
          <a:bodyPr wrap="square">
            <a:spAutoFit/>
          </a:bodyPr>
          <a:lstStyle/>
          <a:p>
            <a:pPr algn="just"/>
            <a:r>
              <a:rPr lang="ru-RU" sz="1600" dirty="0">
                <a:latin typeface="Bookman Old Style" panose="02050604050505020204" pitchFamily="18" charset="0"/>
              </a:rPr>
              <a:t>Злоумышленник нередко общается в интернете с ребенком, выдавая себя за ровесника либо ребенка немного старше. Он знакомится в чате, на форуме или в социальной сети с жертвой, пытается установить с ним дружеские отношения и перейти на личную переписку. Общаясь лично («в </a:t>
            </a:r>
            <a:r>
              <a:rPr lang="ru-RU" sz="1600" dirty="0" err="1">
                <a:latin typeface="Bookman Old Style" panose="02050604050505020204" pitchFamily="18" charset="0"/>
              </a:rPr>
              <a:t>привате</a:t>
            </a:r>
            <a:r>
              <a:rPr lang="ru-RU" sz="1600" dirty="0">
                <a:latin typeface="Bookman Old Style" panose="02050604050505020204" pitchFamily="18" charset="0"/>
              </a:rPr>
              <a:t>»), он входит в доверие к ребенку, пытается узнать номер мобильного и договориться о встрече.</a:t>
            </a:r>
          </a:p>
        </p:txBody>
      </p:sp>
      <p:pic>
        <p:nvPicPr>
          <p:cNvPr id="10242" name="Picture 2" descr="https://pm1.narvii.com/6721/1eda7c1ac45710529ce77c0bc7d0f5aa68887e2f_h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101400"/>
            <a:ext cx="5040560" cy="2506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60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Прямоугольник 2"/>
          <p:cNvSpPr/>
          <p:nvPr/>
        </p:nvSpPr>
        <p:spPr>
          <a:xfrm>
            <a:off x="484684" y="1556792"/>
            <a:ext cx="8136904" cy="2308324"/>
          </a:xfrm>
          <a:prstGeom prst="rect">
            <a:avLst/>
          </a:prstGeom>
        </p:spPr>
        <p:txBody>
          <a:bodyPr wrap="square">
            <a:spAutoFit/>
          </a:bodyPr>
          <a:lstStyle/>
          <a:p>
            <a:pPr algn="just"/>
            <a:r>
              <a:rPr lang="ru-RU" sz="1600" b="1" dirty="0" err="1">
                <a:latin typeface="Bookman Old Style" panose="02050604050505020204" pitchFamily="18" charset="0"/>
              </a:rPr>
              <a:t>Киберпреследование</a:t>
            </a:r>
            <a:r>
              <a:rPr lang="ru-RU" sz="1600" dirty="0">
                <a:latin typeface="Bookman Old Style" panose="02050604050505020204" pitchFamily="18" charset="0"/>
              </a:rPr>
              <a:t> (или </a:t>
            </a:r>
            <a:r>
              <a:rPr lang="ru-RU" sz="1600" dirty="0" err="1">
                <a:latin typeface="Bookman Old Style" panose="02050604050505020204" pitchFamily="18" charset="0"/>
              </a:rPr>
              <a:t>кибер-буллинг</a:t>
            </a:r>
            <a:r>
              <a:rPr lang="ru-RU" sz="1600" dirty="0">
                <a:latin typeface="Bookman Old Style" panose="02050604050505020204" pitchFamily="18" charset="0"/>
              </a:rPr>
              <a:t>) — это преследование пользователя сообщениями, содержащими оскорбления, агрессию, сексуальные домогательства с помощью различных интернет-сервисов. Также, </a:t>
            </a:r>
            <a:r>
              <a:rPr lang="ru-RU" sz="1600" dirty="0" err="1">
                <a:latin typeface="Bookman Old Style" panose="02050604050505020204" pitchFamily="18" charset="0"/>
              </a:rPr>
              <a:t>киберпреследование</a:t>
            </a:r>
            <a:r>
              <a:rPr lang="ru-RU" sz="1600" dirty="0">
                <a:latin typeface="Bookman Old Style" panose="02050604050505020204" pitchFamily="18" charset="0"/>
              </a:rPr>
              <a:t> может принимать такие формы, как обмен информацией, контактами; запугивание; подражание; хулиганство (интернет-</a:t>
            </a:r>
            <a:r>
              <a:rPr lang="ru-RU" sz="1600" dirty="0" err="1">
                <a:latin typeface="Bookman Old Style" panose="02050604050505020204" pitchFamily="18" charset="0"/>
              </a:rPr>
              <a:t>троллинг</a:t>
            </a:r>
            <a:r>
              <a:rPr lang="ru-RU" sz="1600" dirty="0">
                <a:latin typeface="Bookman Old Style" panose="02050604050505020204" pitchFamily="18" charset="0"/>
              </a:rPr>
              <a:t>); социальное бойкотирование. По форме </a:t>
            </a:r>
            <a:r>
              <a:rPr lang="ru-RU" sz="1600" dirty="0" err="1">
                <a:latin typeface="Bookman Old Style" panose="02050604050505020204" pitchFamily="18" charset="0"/>
              </a:rPr>
              <a:t>буллинг</a:t>
            </a:r>
            <a:r>
              <a:rPr lang="ru-RU" sz="1600" dirty="0">
                <a:latin typeface="Bookman Old Style" panose="02050604050505020204" pitchFamily="18" charset="0"/>
              </a:rPr>
              <a:t> может быть не только словесным оскорблением. Это могут быть фотографии, изображения или видео жертвы, отредактированные так, чтобы быть более унизительными.</a:t>
            </a:r>
          </a:p>
        </p:txBody>
      </p:sp>
      <p:pic>
        <p:nvPicPr>
          <p:cNvPr id="11266" name="Picture 2" descr="C:\Users\Алена\Pictures\a02ca20728d6affc000500b60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645024"/>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8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TextBox 2"/>
          <p:cNvSpPr txBox="1"/>
          <p:nvPr/>
        </p:nvSpPr>
        <p:spPr>
          <a:xfrm>
            <a:off x="539552" y="2492896"/>
            <a:ext cx="7920880" cy="1077218"/>
          </a:xfrm>
          <a:prstGeom prst="rect">
            <a:avLst/>
          </a:prstGeom>
          <a:noFill/>
        </p:spPr>
        <p:txBody>
          <a:bodyPr wrap="square" rtlCol="0">
            <a:spAutoFit/>
          </a:bodyPr>
          <a:lstStyle/>
          <a:p>
            <a:pPr algn="just"/>
            <a:r>
              <a:rPr lang="ru-RU" sz="1600" dirty="0">
                <a:latin typeface="Bookman Old Style" panose="02050604050505020204" pitchFamily="18" charset="0"/>
              </a:rPr>
              <a:t>Подобное поведение  в Интернете называют «</a:t>
            </a:r>
            <a:r>
              <a:rPr lang="ru-RU" sz="1600" b="1" dirty="0" err="1">
                <a:latin typeface="Bookman Old Style" panose="02050604050505020204" pitchFamily="18" charset="0"/>
              </a:rPr>
              <a:t>тролингом</a:t>
            </a:r>
            <a:r>
              <a:rPr lang="ru-RU" sz="1600" dirty="0">
                <a:latin typeface="Bookman Old Style" panose="02050604050505020204" pitchFamily="18" charset="0"/>
              </a:rPr>
              <a:t>». </a:t>
            </a:r>
            <a:endParaRPr lang="ru-RU" sz="1600" dirty="0" smtClean="0">
              <a:latin typeface="Bookman Old Style" panose="02050604050505020204" pitchFamily="18" charset="0"/>
            </a:endParaRPr>
          </a:p>
          <a:p>
            <a:pPr algn="just"/>
            <a:r>
              <a:rPr lang="ru-RU" sz="1600" dirty="0" smtClean="0">
                <a:latin typeface="Bookman Old Style" panose="02050604050505020204" pitchFamily="18" charset="0"/>
              </a:rPr>
              <a:t>Тролли </a:t>
            </a:r>
            <a:r>
              <a:rPr lang="ru-RU" sz="1600" dirty="0">
                <a:latin typeface="Bookman Old Style" panose="02050604050505020204" pitchFamily="18" charset="0"/>
              </a:rPr>
              <a:t>публикуют провокационные сообщения, чтобы вызвать негативную реакцию пользователей и разжечь спор между участниками коммуникации.</a:t>
            </a:r>
          </a:p>
        </p:txBody>
      </p:sp>
      <p:sp>
        <p:nvSpPr>
          <p:cNvPr id="4" name="TextBox 3"/>
          <p:cNvSpPr txBox="1"/>
          <p:nvPr/>
        </p:nvSpPr>
        <p:spPr>
          <a:xfrm>
            <a:off x="539552" y="3717032"/>
            <a:ext cx="7848872" cy="1569660"/>
          </a:xfrm>
          <a:prstGeom prst="rect">
            <a:avLst/>
          </a:prstGeom>
          <a:noFill/>
        </p:spPr>
        <p:txBody>
          <a:bodyPr wrap="square" rtlCol="0">
            <a:spAutoFit/>
          </a:bodyPr>
          <a:lstStyle/>
          <a:p>
            <a:r>
              <a:rPr lang="ru-RU" sz="1600" dirty="0" err="1">
                <a:latin typeface="Bookman Old Style" panose="02050604050505020204" pitchFamily="18" charset="0"/>
              </a:rPr>
              <a:t>Троллинг</a:t>
            </a:r>
            <a:r>
              <a:rPr lang="ru-RU" sz="1600" dirty="0">
                <a:latin typeface="Bookman Old Style" panose="02050604050505020204" pitchFamily="18" charset="0"/>
              </a:rPr>
              <a:t> может быть прямым (оскорбления участников, нарушение правил ресурса, подстрекание, ссоры) и замаскированным (сообщения не по теме, возвращение к другой острой теме, завуалированные сообщения, на первый взгляд позитивные). Тролли хотят получить реакцию  виде прямого конфликта. В перепалке с таким пользователем очень легко потерять над собой контроль и самому стать троллем.</a:t>
            </a:r>
          </a:p>
        </p:txBody>
      </p:sp>
      <p:sp>
        <p:nvSpPr>
          <p:cNvPr id="5" name="TextBox 4"/>
          <p:cNvSpPr txBox="1"/>
          <p:nvPr/>
        </p:nvSpPr>
        <p:spPr>
          <a:xfrm>
            <a:off x="539552" y="5517232"/>
            <a:ext cx="8136904" cy="830997"/>
          </a:xfrm>
          <a:prstGeom prst="rect">
            <a:avLst/>
          </a:prstGeom>
          <a:noFill/>
        </p:spPr>
        <p:txBody>
          <a:bodyPr wrap="square" rtlCol="0">
            <a:spAutoFit/>
          </a:bodyPr>
          <a:lstStyle/>
          <a:p>
            <a:r>
              <a:rPr lang="ru-RU" sz="1600" dirty="0">
                <a:latin typeface="Bookman Old Style" panose="02050604050505020204" pitchFamily="18" charset="0"/>
              </a:rPr>
              <a:t>Тролли могут стремиться вызвать раздражение участников коммуникации, но также их целью может быть унижение конкретного человека – целенаправленная травля или </a:t>
            </a:r>
            <a:r>
              <a:rPr lang="ru-RU" sz="1600" b="1" dirty="0" err="1">
                <a:latin typeface="Bookman Old Style" panose="02050604050505020204" pitchFamily="18" charset="0"/>
              </a:rPr>
              <a:t>буллинг</a:t>
            </a:r>
            <a:r>
              <a:rPr lang="ru-RU" sz="1600" dirty="0">
                <a:latin typeface="Bookman Old Style" panose="02050604050505020204" pitchFamily="18" charset="0"/>
              </a:rPr>
              <a:t>.</a:t>
            </a:r>
          </a:p>
        </p:txBody>
      </p:sp>
      <p:sp>
        <p:nvSpPr>
          <p:cNvPr id="6" name="TextBox 5"/>
          <p:cNvSpPr txBox="1"/>
          <p:nvPr/>
        </p:nvSpPr>
        <p:spPr>
          <a:xfrm>
            <a:off x="539552" y="1484784"/>
            <a:ext cx="7704856" cy="830997"/>
          </a:xfrm>
          <a:prstGeom prst="rect">
            <a:avLst/>
          </a:prstGeom>
          <a:noFill/>
        </p:spPr>
        <p:txBody>
          <a:bodyPr wrap="square" rtlCol="0">
            <a:spAutoFit/>
          </a:bodyPr>
          <a:lstStyle/>
          <a:p>
            <a:pPr algn="just"/>
            <a:r>
              <a:rPr lang="ru-RU" sz="1600" dirty="0">
                <a:latin typeface="Bookman Old Style" panose="02050604050505020204" pitchFamily="18" charset="0"/>
              </a:rPr>
              <a:t>Иллюзия анонимности и безнаказанности приводит к тому, что некоторые пользователи дают выход агрессии в Интернете, оскорбляя других пользователей и провоцируя  их на конфликт.</a:t>
            </a:r>
          </a:p>
        </p:txBody>
      </p:sp>
    </p:spTree>
    <p:extLst>
      <p:ext uri="{BB962C8B-B14F-4D97-AF65-F5344CB8AC3E}">
        <p14:creationId xmlns:p14="http://schemas.microsoft.com/office/powerpoint/2010/main" val="260394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TextBox 2"/>
          <p:cNvSpPr txBox="1"/>
          <p:nvPr/>
        </p:nvSpPr>
        <p:spPr>
          <a:xfrm>
            <a:off x="611560" y="1844824"/>
            <a:ext cx="7776864" cy="1077218"/>
          </a:xfrm>
          <a:prstGeom prst="rect">
            <a:avLst/>
          </a:prstGeom>
          <a:noFill/>
        </p:spPr>
        <p:txBody>
          <a:bodyPr wrap="square" rtlCol="0">
            <a:spAutoFit/>
          </a:bodyPr>
          <a:lstStyle/>
          <a:p>
            <a:pPr algn="just"/>
            <a:r>
              <a:rPr lang="ru-RU" sz="1600" dirty="0">
                <a:latin typeface="Bookman Old Style" panose="02050604050505020204" pitchFamily="18" charset="0"/>
              </a:rPr>
              <a:t>Под </a:t>
            </a:r>
            <a:r>
              <a:rPr lang="ru-RU" sz="1600" dirty="0" err="1">
                <a:latin typeface="Bookman Old Style" panose="02050604050505020204" pitchFamily="18" charset="0"/>
              </a:rPr>
              <a:t>буллингом</a:t>
            </a:r>
            <a:r>
              <a:rPr lang="ru-RU" sz="1600" dirty="0">
                <a:latin typeface="Bookman Old Style" panose="02050604050505020204" pitchFamily="18" charset="0"/>
              </a:rPr>
              <a:t> понимается запугивание, унижение, травля, физический и психологический террор, направленный на то, чтобы вызвать у другого страх  и тем самым подчинить человека себе. Во все времена это была одна из серьезных проблем  подростковой среды.</a:t>
            </a:r>
          </a:p>
        </p:txBody>
      </p:sp>
      <p:sp>
        <p:nvSpPr>
          <p:cNvPr id="4" name="TextBox 3"/>
          <p:cNvSpPr txBox="1"/>
          <p:nvPr/>
        </p:nvSpPr>
        <p:spPr>
          <a:xfrm>
            <a:off x="611560" y="3284984"/>
            <a:ext cx="7848872" cy="2308324"/>
          </a:xfrm>
          <a:prstGeom prst="rect">
            <a:avLst/>
          </a:prstGeom>
          <a:noFill/>
        </p:spPr>
        <p:txBody>
          <a:bodyPr wrap="square" rtlCol="0">
            <a:spAutoFit/>
          </a:bodyPr>
          <a:lstStyle/>
          <a:p>
            <a:pPr algn="just"/>
            <a:r>
              <a:rPr lang="ru-RU" sz="1600" dirty="0">
                <a:latin typeface="Bookman Old Style" panose="02050604050505020204" pitchFamily="18" charset="0"/>
              </a:rPr>
              <a:t>Развитие инфокоммуникационных технологий привело к распространению </a:t>
            </a:r>
            <a:r>
              <a:rPr lang="ru-RU" sz="1600" dirty="0" err="1">
                <a:latin typeface="Bookman Old Style" panose="02050604050505020204" pitchFamily="18" charset="0"/>
              </a:rPr>
              <a:t>кибербуллинга</a:t>
            </a:r>
            <a:r>
              <a:rPr lang="ru-RU" sz="1600" dirty="0">
                <a:latin typeface="Bookman Old Style" panose="02050604050505020204" pitchFamily="18" charset="0"/>
              </a:rPr>
              <a:t> – агрессивного, умышленного действия, совершаемого группой лиц или одним лицом с использованием электронных форм контакта, повторяющегося  неоднократно и продолжительного во времени в отношении жертвы, которой трудно защитить </a:t>
            </a:r>
            <a:r>
              <a:rPr lang="ru-RU" sz="1600" dirty="0" smtClean="0">
                <a:latin typeface="Bookman Old Style" panose="02050604050505020204" pitchFamily="18" charset="0"/>
              </a:rPr>
              <a:t>себя. </a:t>
            </a:r>
            <a:r>
              <a:rPr lang="ru-RU" sz="1600" dirty="0">
                <a:latin typeface="Bookman Old Style" panose="02050604050505020204" pitchFamily="18" charset="0"/>
              </a:rPr>
              <a:t>Анонимность – основной фактор отличающий </a:t>
            </a:r>
            <a:r>
              <a:rPr lang="ru-RU" sz="1600" dirty="0" err="1">
                <a:latin typeface="Bookman Old Style" panose="02050604050505020204" pitchFamily="18" charset="0"/>
              </a:rPr>
              <a:t>кибербуллинг</a:t>
            </a:r>
            <a:r>
              <a:rPr lang="ru-RU" sz="1600" dirty="0">
                <a:latin typeface="Bookman Old Style" panose="02050604050505020204" pitchFamily="18" charset="0"/>
              </a:rPr>
              <a:t>  от обычного </a:t>
            </a:r>
            <a:r>
              <a:rPr lang="ru-RU" sz="1600" dirty="0" err="1">
                <a:latin typeface="Bookman Old Style" panose="02050604050505020204" pitchFamily="18" charset="0"/>
              </a:rPr>
              <a:t>буллинга</a:t>
            </a:r>
            <a:r>
              <a:rPr lang="ru-RU" sz="1600" dirty="0">
                <a:latin typeface="Bookman Old Style" panose="02050604050505020204" pitchFamily="18" charset="0"/>
              </a:rPr>
              <a:t>. Другое отличие в том, что все происходит  вне школы, более скрыто и зачастую не позволяет видеть эмоциональные реакции жертвы.</a:t>
            </a:r>
          </a:p>
        </p:txBody>
      </p:sp>
    </p:spTree>
    <p:extLst>
      <p:ext uri="{BB962C8B-B14F-4D97-AF65-F5344CB8AC3E}">
        <p14:creationId xmlns:p14="http://schemas.microsoft.com/office/powerpoint/2010/main" val="386390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Прямоугольник 2"/>
          <p:cNvSpPr/>
          <p:nvPr/>
        </p:nvSpPr>
        <p:spPr>
          <a:xfrm>
            <a:off x="467544" y="1700808"/>
            <a:ext cx="4320480" cy="4031873"/>
          </a:xfrm>
          <a:prstGeom prst="rect">
            <a:avLst/>
          </a:prstGeom>
        </p:spPr>
        <p:txBody>
          <a:bodyPr wrap="square">
            <a:spAutoFit/>
          </a:bodyPr>
          <a:lstStyle/>
          <a:p>
            <a:pPr algn="just"/>
            <a:r>
              <a:rPr lang="ru-RU" sz="1600" dirty="0">
                <a:latin typeface="Bookman Old Style" panose="02050604050505020204" pitchFamily="18" charset="0"/>
              </a:rPr>
              <a:t>Подобный унизительный контент может исходить от одного человека или группы людей по одному или нескольким электронным контактам жертвы, на электронный ящик или в сообщениях онлайн-мессенджеров. Распространены также случаи преследования в социальных сетях или на подобных им ресурсах. При этом помимо рассылки оскорбительных сообщений и вывешивания унизительных материалов, изображений или видеозаписей, </a:t>
            </a:r>
            <a:r>
              <a:rPr lang="ru-RU" sz="1600" dirty="0" err="1">
                <a:latin typeface="Bookman Old Style" panose="02050604050505020204" pitchFamily="18" charset="0"/>
              </a:rPr>
              <a:t>буллер</a:t>
            </a:r>
            <a:r>
              <a:rPr lang="ru-RU" sz="1600" dirty="0">
                <a:latin typeface="Bookman Old Style" panose="02050604050505020204" pitchFamily="18" charset="0"/>
              </a:rPr>
              <a:t> может также взломать профиль или страницу жертвы и организовать спам-рассылку по всем контактам жертвы.</a:t>
            </a:r>
          </a:p>
        </p:txBody>
      </p:sp>
      <p:pic>
        <p:nvPicPr>
          <p:cNvPr id="12290" name="Picture 2" descr="C:\Users\Алена\Pictures\tips-for-kids-06-f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2" y="1831122"/>
            <a:ext cx="3887857" cy="3887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Прямоугольник 2"/>
          <p:cNvSpPr/>
          <p:nvPr/>
        </p:nvSpPr>
        <p:spPr>
          <a:xfrm>
            <a:off x="467544" y="1700808"/>
            <a:ext cx="8208912" cy="1323439"/>
          </a:xfrm>
          <a:prstGeom prst="rect">
            <a:avLst/>
          </a:prstGeom>
        </p:spPr>
        <p:txBody>
          <a:bodyPr wrap="square">
            <a:spAutoFit/>
          </a:bodyPr>
          <a:lstStyle/>
          <a:p>
            <a:pPr algn="just"/>
            <a:r>
              <a:rPr lang="ru-RU" sz="1600" dirty="0">
                <a:latin typeface="Bookman Old Style" panose="02050604050505020204" pitchFamily="18" charset="0"/>
              </a:rPr>
              <a:t>К сожалению, </a:t>
            </a:r>
            <a:r>
              <a:rPr lang="ru-RU" sz="1600" dirty="0" err="1">
                <a:latin typeface="Bookman Old Style" panose="02050604050505020204" pitchFamily="18" charset="0"/>
              </a:rPr>
              <a:t>кибербуллинг</a:t>
            </a:r>
            <a:r>
              <a:rPr lang="ru-RU" sz="1600" dirty="0">
                <a:latin typeface="Bookman Old Style" panose="02050604050505020204" pitchFamily="18" charset="0"/>
              </a:rPr>
              <a:t> — очень распространенное явление среди российских подростков. Каждый пятый ребенок может признать, что подвергался </a:t>
            </a:r>
            <a:r>
              <a:rPr lang="ru-RU" sz="1600" dirty="0" err="1">
                <a:latin typeface="Bookman Old Style" panose="02050604050505020204" pitchFamily="18" charset="0"/>
              </a:rPr>
              <a:t>буллингу</a:t>
            </a:r>
            <a:r>
              <a:rPr lang="ru-RU" sz="1600" dirty="0">
                <a:latin typeface="Bookman Old Style" panose="02050604050505020204" pitchFamily="18" charset="0"/>
              </a:rPr>
              <a:t> онлайн или в реальной жизни. И это беда не только России, она распространена во всем мире. Но в России дети становятся жертвами </a:t>
            </a:r>
            <a:r>
              <a:rPr lang="ru-RU" sz="1600" dirty="0" err="1">
                <a:latin typeface="Bookman Old Style" panose="02050604050505020204" pitchFamily="18" charset="0"/>
              </a:rPr>
              <a:t>буллинга</a:t>
            </a:r>
            <a:r>
              <a:rPr lang="ru-RU" sz="1600" dirty="0">
                <a:latin typeface="Bookman Old Style" panose="02050604050505020204" pitchFamily="18" charset="0"/>
              </a:rPr>
              <a:t> в интернете так же часто, как и в реальной жизни.</a:t>
            </a:r>
          </a:p>
        </p:txBody>
      </p:sp>
      <p:sp>
        <p:nvSpPr>
          <p:cNvPr id="4" name="Прямоугольник 3"/>
          <p:cNvSpPr/>
          <p:nvPr/>
        </p:nvSpPr>
        <p:spPr>
          <a:xfrm>
            <a:off x="474410" y="3356992"/>
            <a:ext cx="7992888" cy="1077218"/>
          </a:xfrm>
          <a:prstGeom prst="rect">
            <a:avLst/>
          </a:prstGeom>
        </p:spPr>
        <p:txBody>
          <a:bodyPr wrap="square">
            <a:spAutoFit/>
          </a:bodyPr>
          <a:lstStyle/>
          <a:p>
            <a:pPr algn="just"/>
            <a:r>
              <a:rPr lang="ru-RU" sz="1600" dirty="0">
                <a:latin typeface="Bookman Old Style" panose="02050604050505020204" pitchFamily="18" charset="0"/>
              </a:rPr>
              <a:t>Нередко </a:t>
            </a:r>
            <a:r>
              <a:rPr lang="ru-RU" sz="1600" dirty="0" err="1">
                <a:latin typeface="Bookman Old Style" panose="02050604050505020204" pitchFamily="18" charset="0"/>
              </a:rPr>
              <a:t>кибербуллинг</a:t>
            </a:r>
            <a:r>
              <a:rPr lang="ru-RU" sz="1600" dirty="0">
                <a:latin typeface="Bookman Old Style" panose="02050604050505020204" pitchFamily="18" charset="0"/>
              </a:rPr>
              <a:t> берет начало в отношениях с реальными людьми, и в этом случае, жертва знает своих оскорбителей. Когда же </a:t>
            </a:r>
            <a:r>
              <a:rPr lang="ru-RU" sz="1600" dirty="0" err="1">
                <a:latin typeface="Bookman Old Style" panose="02050604050505020204" pitchFamily="18" charset="0"/>
              </a:rPr>
              <a:t>буллинг</a:t>
            </a:r>
            <a:r>
              <a:rPr lang="ru-RU" sz="1600" dirty="0">
                <a:latin typeface="Bookman Old Style" panose="02050604050505020204" pitchFamily="18" charset="0"/>
              </a:rPr>
              <a:t> берет свое в интернете, всегда важно удостовериться, чтобы он не перерос в реальное насилие над ребенком.</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70854" y="4365104"/>
            <a:ext cx="3626337" cy="2300004"/>
          </a:xfrm>
          <a:prstGeom prst="rect">
            <a:avLst/>
          </a:prstGeom>
        </p:spPr>
      </p:pic>
    </p:spTree>
    <p:extLst>
      <p:ext uri="{BB962C8B-B14F-4D97-AF65-F5344CB8AC3E}">
        <p14:creationId xmlns:p14="http://schemas.microsoft.com/office/powerpoint/2010/main" val="211518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solidFill>
                  <a:srgbClr val="0070C0"/>
                </a:solidFill>
                <a:latin typeface="Bookman Old Style" panose="02050604050505020204" pitchFamily="18" charset="0"/>
              </a:rPr>
              <a:t>Электронные риски</a:t>
            </a:r>
          </a:p>
        </p:txBody>
      </p:sp>
      <p:sp>
        <p:nvSpPr>
          <p:cNvPr id="3" name="Прямоугольник 2"/>
          <p:cNvSpPr/>
          <p:nvPr/>
        </p:nvSpPr>
        <p:spPr>
          <a:xfrm>
            <a:off x="755576" y="1340768"/>
            <a:ext cx="7776864" cy="2062103"/>
          </a:xfrm>
          <a:prstGeom prst="rect">
            <a:avLst/>
          </a:prstGeom>
        </p:spPr>
        <p:txBody>
          <a:bodyPr wrap="square">
            <a:spAutoFit/>
          </a:bodyPr>
          <a:lstStyle/>
          <a:p>
            <a:pPr algn="just"/>
            <a:r>
              <a:rPr lang="ru-RU" sz="1600" b="1" dirty="0">
                <a:latin typeface="Bookman Old Style" panose="02050604050505020204" pitchFamily="18" charset="0"/>
              </a:rPr>
              <a:t>Электронные</a:t>
            </a:r>
            <a:r>
              <a:rPr lang="ru-RU" sz="1600" dirty="0">
                <a:latin typeface="Bookman Old Style" panose="02050604050505020204" pitchFamily="18" charset="0"/>
              </a:rPr>
              <a:t> (</a:t>
            </a:r>
            <a:r>
              <a:rPr lang="ru-RU" sz="1600" dirty="0" err="1">
                <a:latin typeface="Bookman Old Style" panose="02050604050505020204" pitchFamily="18" charset="0"/>
              </a:rPr>
              <a:t>кибер</a:t>
            </a:r>
            <a:r>
              <a:rPr lang="ru-RU" sz="1600" dirty="0">
                <a:latin typeface="Bookman Old Style" panose="02050604050505020204" pitchFamily="18" charset="0"/>
              </a:rPr>
              <a:t>-) риски — это возможность столкнуться с хищением персональной информации, риск подвергнуться вирусной атаке, онлайн-мошенничеству, спам-атаке, шпионским программам и т.д. Вредоносное ПО (Программное Обеспечение) использует широкий спектр методов для распространения и проникновения в компьютеры, не только через компакт-диски или другие носители, но и через электронную почту посредством спама или скачанных из Интернета файлов.</a:t>
            </a:r>
          </a:p>
        </p:txBody>
      </p:sp>
      <p:pic>
        <p:nvPicPr>
          <p:cNvPr id="13314" name="Picture 2" descr="https://ds04.infourok.ru/uploads/ex/109f/0013989e-dfef3b9e/img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7704" y="3294102"/>
            <a:ext cx="5472608" cy="30780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5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Электронные риски</a:t>
            </a:r>
            <a:endParaRPr lang="ru-RU" dirty="0"/>
          </a:p>
        </p:txBody>
      </p:sp>
      <p:sp>
        <p:nvSpPr>
          <p:cNvPr id="3" name="Прямоугольник 2"/>
          <p:cNvSpPr/>
          <p:nvPr/>
        </p:nvSpPr>
        <p:spPr>
          <a:xfrm>
            <a:off x="420738" y="1628800"/>
            <a:ext cx="8136904" cy="2585323"/>
          </a:xfrm>
          <a:prstGeom prst="rect">
            <a:avLst/>
          </a:prstGeom>
        </p:spPr>
        <p:txBody>
          <a:bodyPr wrap="square">
            <a:spAutoFit/>
          </a:bodyPr>
          <a:lstStyle/>
          <a:p>
            <a:pPr algn="just"/>
            <a:r>
              <a:rPr lang="ru-RU" sz="1600" dirty="0">
                <a:latin typeface="Bookman Old Style" panose="02050604050505020204" pitchFamily="18" charset="0"/>
              </a:rPr>
              <a:t>К вредоносным программам относятся вирусы, черви и «троянские кони» – это компьютерные программы, которые могут нанести вред вашему семейному компьютеру и хранящимся на нем данным.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 родственников, коллег и по всей остальной глобальной </a:t>
            </a:r>
            <a:r>
              <a:rPr lang="ru-RU" sz="1600" dirty="0" err="1">
                <a:latin typeface="Bookman Old Style" panose="02050604050505020204" pitchFamily="18" charset="0"/>
              </a:rPr>
              <a:t>Cети</a:t>
            </a:r>
            <a:r>
              <a:rPr lang="ru-RU" sz="1600" dirty="0">
                <a:latin typeface="Bookman Old Style" panose="02050604050505020204" pitchFamily="18" charset="0"/>
              </a:rPr>
              <a:t>. Защита в социальных сетях — это задача, которая не так давно стала актуальна для их пользователей. Буквально несколько месяцев назад, взлом страниц в социальных сетях превратился в один из основных способов распространения спама в Интернете.</a:t>
            </a:r>
          </a:p>
        </p:txBody>
      </p:sp>
    </p:spTree>
    <p:extLst>
      <p:ext uri="{BB962C8B-B14F-4D97-AF65-F5344CB8AC3E}">
        <p14:creationId xmlns:p14="http://schemas.microsoft.com/office/powerpoint/2010/main" val="411805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Электронные риски</a:t>
            </a:r>
            <a:endParaRPr lang="ru-RU" dirty="0"/>
          </a:p>
        </p:txBody>
      </p:sp>
      <p:sp>
        <p:nvSpPr>
          <p:cNvPr id="3" name="Прямоугольник 2"/>
          <p:cNvSpPr/>
          <p:nvPr/>
        </p:nvSpPr>
        <p:spPr>
          <a:xfrm>
            <a:off x="593224" y="1628800"/>
            <a:ext cx="8208912" cy="1569660"/>
          </a:xfrm>
          <a:prstGeom prst="rect">
            <a:avLst/>
          </a:prstGeom>
        </p:spPr>
        <p:txBody>
          <a:bodyPr wrap="square">
            <a:spAutoFit/>
          </a:bodyPr>
          <a:lstStyle/>
          <a:p>
            <a:pPr algn="just"/>
            <a:r>
              <a:rPr lang="ru-RU" sz="1600" dirty="0">
                <a:latin typeface="Bookman Old Style" panose="02050604050505020204" pitchFamily="18" charset="0"/>
              </a:rPr>
              <a:t>К сожалению, вероятность наткнуться на подобные вредоносные программы очень велика. Помимо негативного воздействия на компьютер и мобильное устройство, можно стать жертвой еще одного вида </a:t>
            </a:r>
            <a:r>
              <a:rPr lang="ru-RU" sz="1600" dirty="0" err="1">
                <a:latin typeface="Bookman Old Style" panose="02050604050505020204" pitchFamily="18" charset="0"/>
              </a:rPr>
              <a:t>кибер</a:t>
            </a:r>
            <a:r>
              <a:rPr lang="ru-RU" sz="1600" dirty="0">
                <a:latin typeface="Bookman Old Style" panose="02050604050505020204" pitchFamily="18" charset="0"/>
              </a:rPr>
              <a:t>-преступления — </a:t>
            </a:r>
            <a:r>
              <a:rPr lang="ru-RU" sz="1600" dirty="0" err="1">
                <a:latin typeface="Bookman Old Style" panose="02050604050505020204" pitchFamily="18" charset="0"/>
              </a:rPr>
              <a:t>кибер</a:t>
            </a:r>
            <a:r>
              <a:rPr lang="ru-RU" sz="1600" dirty="0">
                <a:latin typeface="Bookman Old Style" panose="02050604050505020204" pitchFamily="18" charset="0"/>
              </a:rPr>
              <a:t>-мошенничества. В самом широком смысле мошенничество — это умышленный обман или злоупотребление доверием с целью получения какой-либо выгоды.</a:t>
            </a:r>
          </a:p>
        </p:txBody>
      </p:sp>
      <p:sp>
        <p:nvSpPr>
          <p:cNvPr id="4" name="Прямоугольник 3"/>
          <p:cNvSpPr/>
          <p:nvPr/>
        </p:nvSpPr>
        <p:spPr>
          <a:xfrm>
            <a:off x="611560" y="3356992"/>
            <a:ext cx="8190576" cy="1815882"/>
          </a:xfrm>
          <a:prstGeom prst="rect">
            <a:avLst/>
          </a:prstGeom>
        </p:spPr>
        <p:txBody>
          <a:bodyPr wrap="square">
            <a:spAutoFit/>
          </a:bodyPr>
          <a:lstStyle/>
          <a:p>
            <a:pPr algn="just"/>
            <a:r>
              <a:rPr lang="ru-RU" sz="1600" b="1" dirty="0">
                <a:latin typeface="Bookman Old Style" panose="02050604050505020204" pitchFamily="18" charset="0"/>
              </a:rPr>
              <a:t>Мошенничество в сети Интернет</a:t>
            </a:r>
            <a:r>
              <a:rPr lang="ru-RU" sz="1600" dirty="0">
                <a:latin typeface="Bookman Old Style" panose="02050604050505020204" pitchFamily="18" charset="0"/>
              </a:rPr>
              <a:t> (</a:t>
            </a:r>
            <a:r>
              <a:rPr lang="ru-RU" sz="1600" dirty="0" err="1">
                <a:latin typeface="Bookman Old Style" panose="02050604050505020204" pitchFamily="18" charset="0"/>
              </a:rPr>
              <a:t>кибермошенничество</a:t>
            </a:r>
            <a:r>
              <a:rPr lang="ru-RU" sz="1600" dirty="0">
                <a:latin typeface="Bookman Old Style" panose="02050604050505020204" pitchFamily="18" charset="0"/>
              </a:rPr>
              <a:t>) — один из видов </a:t>
            </a:r>
            <a:r>
              <a:rPr lang="ru-RU" sz="1600" dirty="0" err="1">
                <a:latin typeface="Bookman Old Style" panose="02050604050505020204" pitchFamily="18" charset="0"/>
              </a:rPr>
              <a:t>киберпреступления</a:t>
            </a:r>
            <a:r>
              <a:rPr lang="ru-RU" sz="1600" dirty="0">
                <a:latin typeface="Bookman Old Style" panose="02050604050505020204" pitchFamily="18" charset="0"/>
              </a:rPr>
              <a:t>, целью которого является обман пользователей. Хищение конфиденциальных данных может привести к тому, что хакер незаконно получает доступ и каким-либо образом использует личную информацию пользователя (номера банковских счетов, паспортные данные, коды, пароли и др.), с целью причинить материальный и финансовый ущерб.</a:t>
            </a:r>
          </a:p>
        </p:txBody>
      </p:sp>
    </p:spTree>
    <p:extLst>
      <p:ext uri="{BB962C8B-B14F-4D97-AF65-F5344CB8AC3E}">
        <p14:creationId xmlns:p14="http://schemas.microsoft.com/office/powerpoint/2010/main" val="16592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0070C0"/>
                </a:solidFill>
                <a:latin typeface="Bookman Old Style" panose="02050604050505020204" pitchFamily="18" charset="0"/>
              </a:rPr>
              <a:t>Потребительские риски</a:t>
            </a:r>
          </a:p>
        </p:txBody>
      </p:sp>
      <p:sp>
        <p:nvSpPr>
          <p:cNvPr id="3" name="Прямоугольник 2"/>
          <p:cNvSpPr/>
          <p:nvPr/>
        </p:nvSpPr>
        <p:spPr>
          <a:xfrm>
            <a:off x="683568" y="1556792"/>
            <a:ext cx="7776864" cy="1569660"/>
          </a:xfrm>
          <a:prstGeom prst="rect">
            <a:avLst/>
          </a:prstGeom>
        </p:spPr>
        <p:txBody>
          <a:bodyPr wrap="square">
            <a:spAutoFit/>
          </a:bodyPr>
          <a:lstStyle/>
          <a:p>
            <a:pPr algn="just"/>
            <a:r>
              <a:rPr lang="ru-RU" sz="1600" b="1" dirty="0">
                <a:latin typeface="Bookman Old Style" panose="02050604050505020204" pitchFamily="18" charset="0"/>
              </a:rPr>
              <a:t>Потребительские риски</a:t>
            </a:r>
            <a:r>
              <a:rPr lang="ru-RU" sz="1600" dirty="0">
                <a:latin typeface="Bookman Old Style" panose="02050604050505020204" pitchFamily="18" charset="0"/>
              </a:rPr>
              <a:t> – злоупотребление в интернете правами потребителя. Включают в себя: риск приобретения товара низкого качества, различные </a:t>
            </a:r>
            <a:r>
              <a:rPr lang="ru-RU" sz="1600" dirty="0" smtClean="0">
                <a:latin typeface="Bookman Old Style" panose="02050604050505020204" pitchFamily="18" charset="0"/>
              </a:rPr>
              <a:t>подделки</a:t>
            </a:r>
            <a:r>
              <a:rPr lang="ru-RU" sz="1600" dirty="0">
                <a:latin typeface="Bookman Old Style" panose="02050604050505020204" pitchFamily="18" charset="0"/>
              </a:rPr>
              <a:t>, контрафактная и фальсифицированная продукция, потеря денежных средств без приобретения товара или услуги, хищение персональной информации с целью </a:t>
            </a:r>
            <a:r>
              <a:rPr lang="ru-RU" sz="1600" dirty="0" err="1">
                <a:latin typeface="Bookman Old Style" panose="02050604050505020204" pitchFamily="18" charset="0"/>
              </a:rPr>
              <a:t>кибер</a:t>
            </a:r>
            <a:r>
              <a:rPr lang="ru-RU" sz="1600" dirty="0">
                <a:latin typeface="Bookman Old Style" panose="02050604050505020204" pitchFamily="18" charset="0"/>
              </a:rPr>
              <a:t>-мошенничества, и др.</a:t>
            </a:r>
          </a:p>
        </p:txBody>
      </p:sp>
      <p:sp>
        <p:nvSpPr>
          <p:cNvPr id="5" name="Прямоугольник 4"/>
          <p:cNvSpPr/>
          <p:nvPr/>
        </p:nvSpPr>
        <p:spPr>
          <a:xfrm>
            <a:off x="683568" y="3645024"/>
            <a:ext cx="7776864" cy="1815882"/>
          </a:xfrm>
          <a:prstGeom prst="rect">
            <a:avLst/>
          </a:prstGeom>
        </p:spPr>
        <p:txBody>
          <a:bodyPr wrap="square">
            <a:spAutoFit/>
          </a:bodyPr>
          <a:lstStyle/>
          <a:p>
            <a:pPr algn="just"/>
            <a:r>
              <a:rPr lang="ru-RU" sz="1600" dirty="0">
                <a:latin typeface="Bookman Old Style" panose="02050604050505020204" pitchFamily="18" charset="0"/>
              </a:rPr>
              <a:t>Также дети, зачастую совершая онлайн покупки, могут растратить значительные суммы своих родителей, если каким-либо способом имели или получили к ним доступ.</a:t>
            </a:r>
          </a:p>
          <a:p>
            <a:pPr algn="just"/>
            <a:r>
              <a:rPr lang="ru-RU" sz="1600" dirty="0">
                <a:latin typeface="Bookman Old Style" panose="02050604050505020204" pitchFamily="18" charset="0"/>
              </a:rPr>
              <a:t>Одним из самых распространенных видов данного типа рисков является мошенничество — это умышленный обман или злоупотребление доверием с целью получения какой-либо выгоды. Мошенничество, как правило, является преступлением.</a:t>
            </a:r>
          </a:p>
        </p:txBody>
      </p:sp>
    </p:spTree>
    <p:extLst>
      <p:ext uri="{BB962C8B-B14F-4D97-AF65-F5344CB8AC3E}">
        <p14:creationId xmlns:p14="http://schemas.microsoft.com/office/powerpoint/2010/main" val="12820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solidFill>
                  <a:srgbClr val="0070C0"/>
                </a:solidFill>
                <a:latin typeface="Bookman Old Style" panose="02050604050505020204" pitchFamily="18" charset="0"/>
              </a:rPr>
              <a:t>Интернет-риски</a:t>
            </a:r>
            <a:endParaRPr lang="ru-RU" b="1" dirty="0">
              <a:solidFill>
                <a:srgbClr val="0070C0"/>
              </a:solidFill>
              <a:latin typeface="Bookman Old Style" panose="02050604050505020204" pitchFamily="18" charset="0"/>
            </a:endParaRPr>
          </a:p>
        </p:txBody>
      </p:sp>
      <p:sp>
        <p:nvSpPr>
          <p:cNvPr id="5" name="TextBox 4"/>
          <p:cNvSpPr txBox="1"/>
          <p:nvPr/>
        </p:nvSpPr>
        <p:spPr>
          <a:xfrm>
            <a:off x="1043608" y="1508591"/>
            <a:ext cx="74888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latin typeface="Bookman Old Style" panose="02050604050505020204" pitchFamily="18" charset="0"/>
              </a:rPr>
              <a:t>Все опасности интернет-среды </a:t>
            </a:r>
            <a:r>
              <a:rPr lang="ru-RU" sz="1600" dirty="0" smtClean="0">
                <a:latin typeface="Bookman Old Style" panose="02050604050505020204" pitchFamily="18" charset="0"/>
              </a:rPr>
              <a:t>можно объединить в </a:t>
            </a:r>
            <a:r>
              <a:rPr lang="ru-RU" sz="1600" dirty="0">
                <a:latin typeface="Bookman Old Style" panose="02050604050505020204" pitchFamily="18" charset="0"/>
              </a:rPr>
              <a:t>четыре крупные группы рисков</a:t>
            </a:r>
            <a:r>
              <a:rPr lang="ru-RU" sz="1600" dirty="0" smtClean="0">
                <a:latin typeface="Bookman Old Style" panose="02050604050505020204" pitchFamily="18" charset="0"/>
              </a:rPr>
              <a:t>:</a:t>
            </a:r>
            <a:endParaRPr lang="ru-RU" sz="1600" dirty="0">
              <a:latin typeface="Bookman Old Style" panose="02050604050505020204" pitchFamily="18" charset="0"/>
            </a:endParaRPr>
          </a:p>
        </p:txBody>
      </p:sp>
      <p:sp>
        <p:nvSpPr>
          <p:cNvPr id="2" name="Скругленный прямоугольник 1"/>
          <p:cNvSpPr/>
          <p:nvPr/>
        </p:nvSpPr>
        <p:spPr>
          <a:xfrm>
            <a:off x="1089318" y="2492896"/>
            <a:ext cx="2376264"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t>Контентные </a:t>
            </a:r>
            <a:endParaRPr lang="ru-RU" dirty="0"/>
          </a:p>
        </p:txBody>
      </p:sp>
      <p:sp>
        <p:nvSpPr>
          <p:cNvPr id="7" name="Скругленный прямоугольник 6"/>
          <p:cNvSpPr/>
          <p:nvPr/>
        </p:nvSpPr>
        <p:spPr>
          <a:xfrm>
            <a:off x="1105322" y="3411725"/>
            <a:ext cx="237626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Коммуникационные </a:t>
            </a:r>
            <a:endParaRPr lang="ru-RU" dirty="0"/>
          </a:p>
        </p:txBody>
      </p:sp>
      <p:sp>
        <p:nvSpPr>
          <p:cNvPr id="8" name="Скругленный прямоугольник 7"/>
          <p:cNvSpPr/>
          <p:nvPr/>
        </p:nvSpPr>
        <p:spPr>
          <a:xfrm>
            <a:off x="1105322" y="4393664"/>
            <a:ext cx="2376264"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Электронные</a:t>
            </a:r>
            <a:endParaRPr lang="ru-RU" dirty="0"/>
          </a:p>
        </p:txBody>
      </p:sp>
      <p:sp>
        <p:nvSpPr>
          <p:cNvPr id="9" name="Скругленный прямоугольник 8"/>
          <p:cNvSpPr/>
          <p:nvPr/>
        </p:nvSpPr>
        <p:spPr>
          <a:xfrm>
            <a:off x="1105322" y="5373216"/>
            <a:ext cx="237626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Потребительские</a:t>
            </a:r>
            <a:endParaRPr lang="ru-RU" dirty="0"/>
          </a:p>
        </p:txBody>
      </p:sp>
      <p:pic>
        <p:nvPicPr>
          <p:cNvPr id="6146" name="Picture 2" descr="https://cdn.gdz4you.com/files/slides/119/8c74b88f3daf0f4f918d501c1f90ac2f.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67944" y="2492895"/>
            <a:ext cx="4464496" cy="2886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1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Потребительские риски</a:t>
            </a:r>
            <a:endParaRPr lang="ru-RU" dirty="0"/>
          </a:p>
        </p:txBody>
      </p:sp>
      <p:sp>
        <p:nvSpPr>
          <p:cNvPr id="9" name="TextBox 8"/>
          <p:cNvSpPr txBox="1"/>
          <p:nvPr/>
        </p:nvSpPr>
        <p:spPr>
          <a:xfrm>
            <a:off x="683568" y="1844823"/>
            <a:ext cx="7920880" cy="1323439"/>
          </a:xfrm>
          <a:prstGeom prst="rect">
            <a:avLst/>
          </a:prstGeom>
          <a:noFill/>
        </p:spPr>
        <p:txBody>
          <a:bodyPr wrap="square" rtlCol="0">
            <a:spAutoFit/>
          </a:bodyPr>
          <a:lstStyle/>
          <a:p>
            <a:pPr algn="just"/>
            <a:r>
              <a:rPr lang="ru-RU" sz="1600" dirty="0">
                <a:latin typeface="Bookman Old Style" panose="02050604050505020204" pitchFamily="18" charset="0"/>
              </a:rPr>
              <a:t>Одна из наиболее распространенных форм мошенничества  в Интернете – это </a:t>
            </a:r>
            <a:r>
              <a:rPr lang="ru-RU" sz="1600" b="1" dirty="0" err="1">
                <a:latin typeface="Bookman Old Style" panose="02050604050505020204" pitchFamily="18" charset="0"/>
              </a:rPr>
              <a:t>фишинг</a:t>
            </a:r>
            <a:r>
              <a:rPr lang="ru-RU" sz="1600" dirty="0">
                <a:latin typeface="Bookman Old Style" panose="02050604050505020204" pitchFamily="18" charset="0"/>
              </a:rPr>
              <a:t>, схемы направленные на получение персональных данных у пользователей. Приемы, которыми пользуются мошенники , стары как мир, поэтому компетентный пользователь должен знать их и уметь распознавать.  </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996951"/>
            <a:ext cx="4392488" cy="3413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667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Потребительские риски</a:t>
            </a:r>
            <a:endParaRPr lang="ru-RU" dirty="0"/>
          </a:p>
        </p:txBody>
      </p:sp>
      <p:sp>
        <p:nvSpPr>
          <p:cNvPr id="5" name="TextBox 4"/>
          <p:cNvSpPr txBox="1"/>
          <p:nvPr/>
        </p:nvSpPr>
        <p:spPr>
          <a:xfrm>
            <a:off x="735018" y="1628800"/>
            <a:ext cx="763284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1600" dirty="0" smtClean="0">
                <a:latin typeface="Bookman Old Style" panose="02050604050505020204" pitchFamily="18" charset="0"/>
              </a:rPr>
              <a:t>Прямое обращение с просьбой сообщить личные данные.</a:t>
            </a:r>
            <a:endParaRPr lang="ru-RU" sz="1600" dirty="0">
              <a:latin typeface="Bookman Old Style" panose="02050604050505020204" pitchFamily="18" charset="0"/>
            </a:endParaRPr>
          </a:p>
        </p:txBody>
      </p:sp>
      <p:sp>
        <p:nvSpPr>
          <p:cNvPr id="6" name="TextBox 5"/>
          <p:cNvSpPr txBox="1"/>
          <p:nvPr/>
        </p:nvSpPr>
        <p:spPr>
          <a:xfrm>
            <a:off x="733902" y="3212976"/>
            <a:ext cx="76602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a:latin typeface="Bookman Old Style" panose="02050604050505020204" pitchFamily="18" charset="0"/>
              </a:rPr>
              <a:t>Обманные ссылки, которые ведут на поддельные сайты. Рассылка по электронной почте.</a:t>
            </a:r>
          </a:p>
        </p:txBody>
      </p:sp>
      <p:sp>
        <p:nvSpPr>
          <p:cNvPr id="7" name="TextBox 6"/>
          <p:cNvSpPr txBox="1"/>
          <p:nvPr/>
        </p:nvSpPr>
        <p:spPr>
          <a:xfrm>
            <a:off x="743050" y="4127696"/>
            <a:ext cx="764195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latin typeface="Bookman Old Style" panose="02050604050505020204" pitchFamily="18" charset="0"/>
              </a:rPr>
              <a:t>Поддельные веб-сайты</a:t>
            </a:r>
          </a:p>
        </p:txBody>
      </p:sp>
      <p:sp>
        <p:nvSpPr>
          <p:cNvPr id="8" name="TextBox 7"/>
          <p:cNvSpPr txBox="1"/>
          <p:nvPr/>
        </p:nvSpPr>
        <p:spPr>
          <a:xfrm>
            <a:off x="735018" y="4869160"/>
            <a:ext cx="765913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600" dirty="0">
                <a:latin typeface="Bookman Old Style" panose="02050604050505020204" pitchFamily="18" charset="0"/>
              </a:rPr>
              <a:t>Поддельное программное обеспечение. Как правило такие программы выглядят как </a:t>
            </a:r>
            <a:r>
              <a:rPr lang="ru-RU" sz="1600" dirty="0" smtClean="0">
                <a:latin typeface="Bookman Old Style" panose="02050604050505020204" pitchFamily="18" charset="0"/>
              </a:rPr>
              <a:t>антивирусы</a:t>
            </a:r>
            <a:r>
              <a:rPr lang="ru-RU" sz="1600" dirty="0">
                <a:latin typeface="Bookman Old Style" panose="02050604050505020204" pitchFamily="18" charset="0"/>
              </a:rPr>
              <a:t>, которые генерируют ложные системные сообщения о различных угрозах для компьютера пользователя и предлагают скачать и установить антивирус, который является программой, ворующей личные данные пользователя.</a:t>
            </a:r>
          </a:p>
        </p:txBody>
      </p:sp>
      <p:sp>
        <p:nvSpPr>
          <p:cNvPr id="9" name="TextBox 8"/>
          <p:cNvSpPr txBox="1"/>
          <p:nvPr/>
        </p:nvSpPr>
        <p:spPr>
          <a:xfrm>
            <a:off x="708730" y="2420888"/>
            <a:ext cx="768542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dirty="0">
                <a:latin typeface="Bookman Old Style" panose="02050604050505020204" pitchFamily="18" charset="0"/>
              </a:rPr>
              <a:t>Смс-</a:t>
            </a:r>
            <a:r>
              <a:rPr lang="ru-RU" sz="1600" dirty="0" err="1">
                <a:latin typeface="Bookman Old Style" panose="02050604050505020204" pitchFamily="18" charset="0"/>
              </a:rPr>
              <a:t>фишинг</a:t>
            </a:r>
            <a:r>
              <a:rPr lang="ru-RU" sz="1600" dirty="0">
                <a:latin typeface="Bookman Old Style" panose="02050604050505020204" pitchFamily="18" charset="0"/>
              </a:rPr>
              <a:t>. Рассылка смс, содержащих ссылки на </a:t>
            </a:r>
            <a:r>
              <a:rPr lang="ru-RU" sz="1600" dirty="0" err="1">
                <a:latin typeface="Bookman Old Style" panose="02050604050505020204" pitchFamily="18" charset="0"/>
              </a:rPr>
              <a:t>фишинговые</a:t>
            </a:r>
            <a:r>
              <a:rPr lang="ru-RU" sz="1600" dirty="0">
                <a:latin typeface="Bookman Old Style" panose="02050604050505020204" pitchFamily="18" charset="0"/>
              </a:rPr>
              <a:t> сайты</a:t>
            </a:r>
          </a:p>
        </p:txBody>
      </p:sp>
    </p:spTree>
    <p:extLst>
      <p:ext uri="{BB962C8B-B14F-4D97-AF65-F5344CB8AC3E}">
        <p14:creationId xmlns:p14="http://schemas.microsoft.com/office/powerpoint/2010/main" val="359761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Потребительские риски</a:t>
            </a:r>
            <a:endParaRPr lang="ru-RU" dirty="0"/>
          </a:p>
        </p:txBody>
      </p:sp>
      <p:sp>
        <p:nvSpPr>
          <p:cNvPr id="3" name="Прямоугольник 2"/>
          <p:cNvSpPr/>
          <p:nvPr/>
        </p:nvSpPr>
        <p:spPr>
          <a:xfrm>
            <a:off x="539552" y="1700808"/>
            <a:ext cx="8136904" cy="1815882"/>
          </a:xfrm>
          <a:prstGeom prst="rect">
            <a:avLst/>
          </a:prstGeom>
        </p:spPr>
        <p:txBody>
          <a:bodyPr wrap="square">
            <a:spAutoFit/>
          </a:bodyPr>
          <a:lstStyle/>
          <a:p>
            <a:pPr algn="just"/>
            <a:r>
              <a:rPr lang="ru-RU" sz="1600" dirty="0">
                <a:solidFill>
                  <a:schemeClr val="dk1"/>
                </a:solidFill>
                <a:latin typeface="Bookman Old Style" panose="02050604050505020204" pitchFamily="18" charset="0"/>
              </a:rPr>
              <a:t>Поскольку мошенничество в сети интернет совершается с помощью различных технических средств и разнообразного количества программ, то некоторые его виды могут быть отнесены и к группе электронных рисков, а часть к группе коммуникационных, поскольку включает в свою схему установления более близкого контакта с жертвой в течение какого-либо времени (например, с помощью электронных писем и смс, которые могут привести и к реальным встречам с мошенниками</a:t>
            </a:r>
            <a:r>
              <a:rPr lang="ru-RU" sz="1600" dirty="0" smtClean="0">
                <a:solidFill>
                  <a:schemeClr val="dk1"/>
                </a:solidFill>
                <a:latin typeface="Bookman Old Style" panose="02050604050505020204" pitchFamily="18" charset="0"/>
              </a:rPr>
              <a:t>).</a:t>
            </a:r>
            <a:endParaRPr lang="ru-RU" sz="1600" dirty="0">
              <a:solidFill>
                <a:schemeClr val="dk1"/>
              </a:solidFill>
              <a:latin typeface="Bookman Old Style" panose="02050604050505020204" pitchFamily="18" charset="0"/>
            </a:endParaRPr>
          </a:p>
        </p:txBody>
      </p:sp>
      <p:pic>
        <p:nvPicPr>
          <p:cNvPr id="4" name="Picture 2" descr="http://myar-japan.com/images/ab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45024"/>
            <a:ext cx="4230216" cy="2908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1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Bookman Old Style" panose="02050604050505020204" pitchFamily="18" charset="0"/>
              </a:rPr>
              <a:t>Потребительские риски</a:t>
            </a:r>
            <a:endParaRPr lang="ru-RU" dirty="0"/>
          </a:p>
        </p:txBody>
      </p:sp>
      <p:sp>
        <p:nvSpPr>
          <p:cNvPr id="3" name="TextBox 2"/>
          <p:cNvSpPr txBox="1"/>
          <p:nvPr/>
        </p:nvSpPr>
        <p:spPr>
          <a:xfrm>
            <a:off x="755576" y="1628800"/>
            <a:ext cx="784887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600" dirty="0" err="1">
                <a:solidFill>
                  <a:schemeClr val="dk1"/>
                </a:solidFill>
                <a:latin typeface="Bookman Old Style" panose="02050604050505020204" pitchFamily="18" charset="0"/>
              </a:rPr>
              <a:t>Психотехнологии</a:t>
            </a:r>
            <a:r>
              <a:rPr lang="ru-RU" sz="1600" dirty="0">
                <a:solidFill>
                  <a:schemeClr val="dk1"/>
                </a:solidFill>
                <a:latin typeface="Bookman Old Style" panose="02050604050505020204" pitchFamily="18" charset="0"/>
              </a:rPr>
              <a:t> мошенничества в Сети.</a:t>
            </a:r>
          </a:p>
          <a:p>
            <a:r>
              <a:rPr lang="ru-RU" sz="1600" dirty="0" err="1">
                <a:solidFill>
                  <a:schemeClr val="dk1"/>
                </a:solidFill>
                <a:latin typeface="Bookman Old Style" panose="02050604050505020204" pitchFamily="18" charset="0"/>
              </a:rPr>
              <a:t>Фишинговые</a:t>
            </a:r>
            <a:r>
              <a:rPr lang="ru-RU" sz="1600" dirty="0">
                <a:solidFill>
                  <a:schemeClr val="dk1"/>
                </a:solidFill>
                <a:latin typeface="Bookman Old Style" panose="02050604050505020204" pitchFamily="18" charset="0"/>
              </a:rPr>
              <a:t> атаки, которые используют слабости человеческой природы. </a:t>
            </a:r>
          </a:p>
        </p:txBody>
      </p:sp>
      <p:sp>
        <p:nvSpPr>
          <p:cNvPr id="4" name="TextBox 3"/>
          <p:cNvSpPr txBox="1"/>
          <p:nvPr/>
        </p:nvSpPr>
        <p:spPr>
          <a:xfrm>
            <a:off x="827584" y="2814082"/>
            <a:ext cx="7776864" cy="3046988"/>
          </a:xfrm>
          <a:prstGeom prst="rect">
            <a:avLst/>
          </a:prstGeom>
          <a:noFill/>
        </p:spPr>
        <p:txBody>
          <a:bodyPr wrap="square" rtlCol="0">
            <a:spAutoFit/>
          </a:bodyPr>
          <a:lstStyle/>
          <a:p>
            <a:r>
              <a:rPr lang="ru-RU" sz="1600" b="1" dirty="0" smtClean="0">
                <a:solidFill>
                  <a:schemeClr val="dk1"/>
                </a:solidFill>
                <a:latin typeface="Bookman Old Style" panose="02050604050505020204" pitchFamily="18" charset="0"/>
              </a:rPr>
              <a:t>Апелляция </a:t>
            </a:r>
            <a:r>
              <a:rPr lang="ru-RU" sz="1600" b="1" dirty="0">
                <a:solidFill>
                  <a:schemeClr val="dk1"/>
                </a:solidFill>
                <a:latin typeface="Bookman Old Style" panose="02050604050505020204" pitchFamily="18" charset="0"/>
              </a:rPr>
              <a:t>к сильным эмоциям.</a:t>
            </a:r>
            <a:r>
              <a:rPr lang="ru-RU" sz="1600" dirty="0">
                <a:solidFill>
                  <a:schemeClr val="dk1"/>
                </a:solidFill>
                <a:latin typeface="Bookman Old Style" panose="02050604050505020204" pitchFamily="18" charset="0"/>
              </a:rPr>
              <a:t> Человек в состоянии аффекта утрачивает способность критично воспринимать и оценивать информацию, поэтому </a:t>
            </a:r>
            <a:r>
              <a:rPr lang="ru-RU" sz="1600" dirty="0" err="1">
                <a:solidFill>
                  <a:schemeClr val="dk1"/>
                </a:solidFill>
                <a:latin typeface="Bookman Old Style" panose="02050604050505020204" pitchFamily="18" charset="0"/>
              </a:rPr>
              <a:t>фишинговые</a:t>
            </a:r>
            <a:r>
              <a:rPr lang="ru-RU" sz="1600" dirty="0">
                <a:solidFill>
                  <a:schemeClr val="dk1"/>
                </a:solidFill>
                <a:latin typeface="Bookman Old Style" panose="02050604050505020204" pitchFamily="18" charset="0"/>
              </a:rPr>
              <a:t> послания направлены вызвать сильную эмоциональную реакцию, например:</a:t>
            </a:r>
          </a:p>
          <a:p>
            <a:pPr marL="285750" indent="-285750">
              <a:buFont typeface="Arial" panose="020B0604020202020204" pitchFamily="34" charset="0"/>
              <a:buChar char="•"/>
            </a:pPr>
            <a:r>
              <a:rPr lang="ru-RU" sz="1600" dirty="0" smtClean="0">
                <a:solidFill>
                  <a:schemeClr val="dk1"/>
                </a:solidFill>
                <a:latin typeface="Bookman Old Style" panose="02050604050505020204" pitchFamily="18" charset="0"/>
              </a:rPr>
              <a:t>угрозы </a:t>
            </a:r>
            <a:r>
              <a:rPr lang="ru-RU" sz="1600" dirty="0">
                <a:solidFill>
                  <a:schemeClr val="dk1"/>
                </a:solidFill>
                <a:latin typeface="Bookman Old Style" panose="02050604050505020204" pitchFamily="18" charset="0"/>
              </a:rPr>
              <a:t>здоровью и благополучию близких людей, закрытие банковских счетов, заражения компьютера опасным вирусом;</a:t>
            </a:r>
          </a:p>
          <a:p>
            <a:pPr marL="285750" indent="-285750">
              <a:buFont typeface="Arial" panose="020B0604020202020204" pitchFamily="34" charset="0"/>
              <a:buChar char="•"/>
            </a:pPr>
            <a:r>
              <a:rPr lang="ru-RU" sz="1600" dirty="0">
                <a:solidFill>
                  <a:schemeClr val="dk1"/>
                </a:solidFill>
                <a:latin typeface="Bookman Old Style" panose="02050604050505020204" pitchFamily="18" charset="0"/>
              </a:rPr>
              <a:t>о</a:t>
            </a:r>
            <a:r>
              <a:rPr lang="ru-RU" sz="1600" dirty="0" smtClean="0">
                <a:solidFill>
                  <a:schemeClr val="dk1"/>
                </a:solidFill>
                <a:latin typeface="Bookman Old Style" panose="02050604050505020204" pitchFamily="18" charset="0"/>
              </a:rPr>
              <a:t>бещания </a:t>
            </a:r>
            <a:r>
              <a:rPr lang="ru-RU" sz="1600" dirty="0">
                <a:solidFill>
                  <a:schemeClr val="dk1"/>
                </a:solidFill>
                <a:latin typeface="Bookman Old Style" panose="02050604050505020204" pitchFamily="18" charset="0"/>
              </a:rPr>
              <a:t>большой денежной выгоды с минимальными усилиями или даже без них, беспроигрышная лотерея или неожиданное наследство;</a:t>
            </a:r>
          </a:p>
          <a:p>
            <a:pPr marL="285750" indent="-285750">
              <a:buFont typeface="Arial" panose="020B0604020202020204" pitchFamily="34" charset="0"/>
              <a:buChar char="•"/>
            </a:pPr>
            <a:r>
              <a:rPr lang="ru-RU" sz="1600" dirty="0" smtClean="0">
                <a:solidFill>
                  <a:schemeClr val="dk1"/>
                </a:solidFill>
                <a:latin typeface="Bookman Old Style" panose="02050604050505020204" pitchFamily="18" charset="0"/>
              </a:rPr>
              <a:t>сведения </a:t>
            </a:r>
            <a:r>
              <a:rPr lang="ru-RU" sz="1600" dirty="0">
                <a:solidFill>
                  <a:schemeClr val="dk1"/>
                </a:solidFill>
                <a:latin typeface="Bookman Old Style" panose="02050604050505020204" pitchFamily="18" charset="0"/>
              </a:rPr>
              <a:t>о сделках, которые слишком хороши для того, чтобы быть правдой.</a:t>
            </a:r>
          </a:p>
          <a:p>
            <a:pPr marL="285750" indent="-285750">
              <a:buFont typeface="Arial" panose="020B0604020202020204" pitchFamily="34" charset="0"/>
              <a:buChar char="•"/>
            </a:pPr>
            <a:r>
              <a:rPr lang="ru-RU" sz="1600" dirty="0" smtClean="0">
                <a:solidFill>
                  <a:schemeClr val="dk1"/>
                </a:solidFill>
                <a:latin typeface="Bookman Old Style" panose="02050604050505020204" pitchFamily="18" charset="0"/>
              </a:rPr>
              <a:t>запросы </a:t>
            </a:r>
            <a:r>
              <a:rPr lang="ru-RU" sz="1600" dirty="0">
                <a:solidFill>
                  <a:schemeClr val="dk1"/>
                </a:solidFill>
                <a:latin typeface="Bookman Old Style" panose="02050604050505020204" pitchFamily="18" charset="0"/>
              </a:rPr>
              <a:t>о пожертвованиях от лица благотворительных организаций после сообщений в новостях о стихийных бедствиях.</a:t>
            </a:r>
          </a:p>
        </p:txBody>
      </p:sp>
    </p:spTree>
    <p:extLst>
      <p:ext uri="{BB962C8B-B14F-4D97-AF65-F5344CB8AC3E}">
        <p14:creationId xmlns:p14="http://schemas.microsoft.com/office/powerpoint/2010/main" val="147367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Потребительские риски</a:t>
            </a:r>
            <a:endParaRPr lang="ru-RU" dirty="0"/>
          </a:p>
        </p:txBody>
      </p:sp>
      <p:sp>
        <p:nvSpPr>
          <p:cNvPr id="3" name="TextBox 2"/>
          <p:cNvSpPr txBox="1"/>
          <p:nvPr/>
        </p:nvSpPr>
        <p:spPr>
          <a:xfrm>
            <a:off x="467544" y="1772816"/>
            <a:ext cx="4346758"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1600" dirty="0">
                <a:solidFill>
                  <a:schemeClr val="dk1"/>
                </a:solidFill>
                <a:latin typeface="Bookman Old Style" panose="02050604050505020204" pitchFamily="18" charset="0"/>
              </a:rPr>
              <a:t>Персональные обращения.</a:t>
            </a:r>
          </a:p>
        </p:txBody>
      </p:sp>
      <p:sp>
        <p:nvSpPr>
          <p:cNvPr id="4" name="TextBox 3"/>
          <p:cNvSpPr txBox="1"/>
          <p:nvPr/>
        </p:nvSpPr>
        <p:spPr>
          <a:xfrm>
            <a:off x="483528" y="2420888"/>
            <a:ext cx="433077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600" dirty="0">
                <a:solidFill>
                  <a:schemeClr val="dk1"/>
                </a:solidFill>
                <a:latin typeface="Bookman Old Style" panose="02050604050505020204" pitchFamily="18" charset="0"/>
              </a:rPr>
              <a:t>Маскировка под известные бренды.</a:t>
            </a:r>
          </a:p>
        </p:txBody>
      </p:sp>
      <p:sp>
        <p:nvSpPr>
          <p:cNvPr id="5" name="TextBox 4"/>
          <p:cNvSpPr txBox="1"/>
          <p:nvPr/>
        </p:nvSpPr>
        <p:spPr>
          <a:xfrm>
            <a:off x="493822" y="3181618"/>
            <a:ext cx="432048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600" dirty="0">
                <a:solidFill>
                  <a:schemeClr val="dk1"/>
                </a:solidFill>
                <a:latin typeface="Bookman Old Style" panose="02050604050505020204" pitchFamily="18" charset="0"/>
              </a:rPr>
              <a:t>Совершение действий в сжатые сроки.</a:t>
            </a:r>
          </a:p>
        </p:txBody>
      </p:sp>
      <p:sp>
        <p:nvSpPr>
          <p:cNvPr id="6" name="TextBox 5"/>
          <p:cNvSpPr txBox="1"/>
          <p:nvPr/>
        </p:nvSpPr>
        <p:spPr>
          <a:xfrm>
            <a:off x="493822" y="3861048"/>
            <a:ext cx="432048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a:solidFill>
                  <a:schemeClr val="dk1"/>
                </a:solidFill>
                <a:latin typeface="Bookman Old Style" panose="02050604050505020204" pitchFamily="18" charset="0"/>
              </a:rPr>
              <a:t>Запрос персональной информации</a:t>
            </a:r>
          </a:p>
        </p:txBody>
      </p:sp>
      <p:pic>
        <p:nvPicPr>
          <p:cNvPr id="14338" name="Picture 2" descr="http://journal.octobus.io/wp-content/uploads/2018/10/3-SIGNS-IT-S-TIME-TO-WR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768232"/>
            <a:ext cx="4168063" cy="2431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8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Лена\Сайт школы\Безопасность\Информационная безопасность\Памятки для детей\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888432" cy="54967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600" b="1" dirty="0">
                <a:solidFill>
                  <a:srgbClr val="0070C0"/>
                </a:solidFill>
                <a:latin typeface="Bookman Old Style" panose="02050604050505020204" pitchFamily="18" charset="0"/>
              </a:rPr>
              <a:t>Памятки для учащихся</a:t>
            </a:r>
          </a:p>
        </p:txBody>
      </p:sp>
      <p:pic>
        <p:nvPicPr>
          <p:cNvPr id="25603" name="Picture 3" descr="D:\Лена\Сайт школы\Безопасность\Информационная безопасность\Памятки для детей\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261" y="1196752"/>
            <a:ext cx="3844432" cy="543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7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0070C0"/>
                </a:solidFill>
                <a:latin typeface="Bookman Old Style" panose="02050604050505020204" pitchFamily="18" charset="0"/>
              </a:rPr>
              <a:t>Памятки для родителей</a:t>
            </a:r>
          </a:p>
        </p:txBody>
      </p:sp>
      <p:pic>
        <p:nvPicPr>
          <p:cNvPr id="26626" name="Picture 2" descr="D:\Лена\Сайт школы\Безопасность\Информационная безопасность\Памятки для родителей\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3816424" cy="5394978"/>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D:\Лена\Сайт школы\Безопасность\Информационная безопасность\Памятки для родителей\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68760"/>
            <a:ext cx="376946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1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1143000"/>
          </a:xfrm>
        </p:spPr>
        <p:txBody>
          <a:bodyPr>
            <a:normAutofit/>
          </a:bodyPr>
          <a:lstStyle/>
          <a:p>
            <a:pPr lvl="0"/>
            <a:r>
              <a:rPr lang="ru-RU" b="1" dirty="0">
                <a:solidFill>
                  <a:srgbClr val="0070C0"/>
                </a:solidFill>
                <a:latin typeface="Bookman Old Style" panose="02050604050505020204" pitchFamily="18" charset="0"/>
              </a:rPr>
              <a:t>Контентные риски</a:t>
            </a:r>
          </a:p>
        </p:txBody>
      </p:sp>
      <p:sp>
        <p:nvSpPr>
          <p:cNvPr id="5" name="Прямоугольник 4"/>
          <p:cNvSpPr/>
          <p:nvPr/>
        </p:nvSpPr>
        <p:spPr>
          <a:xfrm>
            <a:off x="755576" y="1412776"/>
            <a:ext cx="7776864" cy="2800767"/>
          </a:xfrm>
          <a:prstGeom prst="rect">
            <a:avLst/>
          </a:prstGeom>
        </p:spPr>
        <p:txBody>
          <a:bodyPr wrap="square">
            <a:spAutoFit/>
          </a:bodyPr>
          <a:lstStyle/>
          <a:p>
            <a:pPr algn="just"/>
            <a:r>
              <a:rPr lang="ru-RU" sz="1600" b="1" dirty="0">
                <a:latin typeface="Bookman Old Style" panose="02050604050505020204" pitchFamily="18" charset="0"/>
              </a:rPr>
              <a:t>Контентные риски</a:t>
            </a:r>
            <a:r>
              <a:rPr lang="ru-RU" sz="1600" dirty="0">
                <a:latin typeface="Bookman Old Style" panose="02050604050505020204" pitchFamily="18" charset="0"/>
              </a:rPr>
              <a:t> — это материалы </a:t>
            </a:r>
            <a:endParaRPr lang="ru-RU" sz="1600" dirty="0" smtClean="0">
              <a:latin typeface="Bookman Old Style" panose="02050604050505020204" pitchFamily="18" charset="0"/>
            </a:endParaRPr>
          </a:p>
          <a:p>
            <a:pPr algn="just"/>
            <a:r>
              <a:rPr lang="ru-RU" sz="1600" dirty="0" smtClean="0">
                <a:latin typeface="Bookman Old Style" panose="02050604050505020204" pitchFamily="18" charset="0"/>
              </a:rPr>
              <a:t>(</a:t>
            </a:r>
            <a:r>
              <a:rPr lang="ru-RU" sz="1600" i="1" dirty="0">
                <a:latin typeface="Bookman Old Style" panose="02050604050505020204" pitchFamily="18" charset="0"/>
              </a:rPr>
              <a:t>тексты, картинки, аудио, видеофайлы, ссылки на сторонние ресурсы</a:t>
            </a:r>
            <a:r>
              <a:rPr lang="ru-RU" sz="1600" dirty="0">
                <a:latin typeface="Bookman Old Style" panose="02050604050505020204" pitchFamily="18" charset="0"/>
              </a:rPr>
              <a:t>), </a:t>
            </a:r>
            <a:endParaRPr lang="ru-RU" sz="1600" dirty="0" smtClean="0">
              <a:latin typeface="Bookman Old Style" panose="02050604050505020204" pitchFamily="18" charset="0"/>
            </a:endParaRPr>
          </a:p>
          <a:p>
            <a:pPr algn="just"/>
            <a:r>
              <a:rPr lang="ru-RU" sz="1600" dirty="0" smtClean="0">
                <a:latin typeface="Bookman Old Style" panose="02050604050505020204" pitchFamily="18" charset="0"/>
              </a:rPr>
              <a:t>содержащие </a:t>
            </a:r>
            <a:r>
              <a:rPr lang="ru-RU" sz="1600" dirty="0">
                <a:latin typeface="Bookman Old Style" panose="02050604050505020204" pitchFamily="18" charset="0"/>
              </a:rPr>
              <a:t>насилие, агрессию, эротику и порнографию, нецензурную лексику, информацию, разжигающую расовую ненависть, пропаганду анорексии и булимии, суицида, азартных игр, наркотических веществ и т.д. Столкнуться с ними можно практически везде. </a:t>
            </a:r>
            <a:endParaRPr lang="ru-RU" sz="1600" dirty="0" smtClean="0">
              <a:latin typeface="Bookman Old Style" panose="02050604050505020204" pitchFamily="18" charset="0"/>
            </a:endParaRPr>
          </a:p>
          <a:p>
            <a:pPr algn="just"/>
            <a:endParaRPr lang="ru-RU" sz="1600" dirty="0">
              <a:latin typeface="Bookman Old Style" panose="02050604050505020204" pitchFamily="18" charset="0"/>
            </a:endParaRPr>
          </a:p>
          <a:p>
            <a:pPr algn="just"/>
            <a:r>
              <a:rPr lang="ru-RU" sz="1600" dirty="0" smtClean="0">
                <a:latin typeface="Bookman Old Style" panose="02050604050505020204" pitchFamily="18" charset="0"/>
              </a:rPr>
              <a:t>Это </a:t>
            </a:r>
            <a:r>
              <a:rPr lang="ru-RU" sz="1600" dirty="0">
                <a:latin typeface="Bookman Old Style" panose="02050604050505020204" pitchFamily="18" charset="0"/>
              </a:rPr>
              <a:t>и сайты, и социальные сети, и блоги, и торренты, и </a:t>
            </a:r>
            <a:r>
              <a:rPr lang="ru-RU" sz="1600" dirty="0" err="1">
                <a:latin typeface="Bookman Old Style" panose="02050604050505020204" pitchFamily="18" charset="0"/>
              </a:rPr>
              <a:t>видеохостинги</a:t>
            </a:r>
            <a:r>
              <a:rPr lang="ru-RU" sz="1600" dirty="0">
                <a:latin typeface="Bookman Old Style" panose="02050604050505020204" pitchFamily="18" charset="0"/>
              </a:rPr>
              <a:t>, фактически все, что сейчас существует в Интернете. Зачастую подобный материал может прийти от незнакомца по почте в виде спама или сообщения.</a:t>
            </a:r>
          </a:p>
        </p:txBody>
      </p:sp>
      <p:pic>
        <p:nvPicPr>
          <p:cNvPr id="7170" name="Picture 2" descr="https://ds04.infourok.ru/uploads/ex/109f/0013989e-dfef3b9e/img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27584" y="4223817"/>
            <a:ext cx="7785647" cy="2462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8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Контентные риски</a:t>
            </a:r>
            <a:endParaRPr lang="ru-RU" dirty="0"/>
          </a:p>
        </p:txBody>
      </p:sp>
      <p:sp>
        <p:nvSpPr>
          <p:cNvPr id="3" name="Прямоугольник 2"/>
          <p:cNvSpPr/>
          <p:nvPr/>
        </p:nvSpPr>
        <p:spPr>
          <a:xfrm>
            <a:off x="539552" y="1540699"/>
            <a:ext cx="8208912" cy="338554"/>
          </a:xfrm>
          <a:prstGeom prst="rect">
            <a:avLst/>
          </a:prstGeom>
        </p:spPr>
        <p:txBody>
          <a:bodyPr wrap="square">
            <a:spAutoFit/>
          </a:bodyPr>
          <a:lstStyle/>
          <a:p>
            <a:r>
              <a:rPr lang="ru-RU" sz="1600" dirty="0">
                <a:latin typeface="Bookman Old Style" panose="02050604050505020204" pitchFamily="18" charset="0"/>
              </a:rPr>
              <a:t>Негативные </a:t>
            </a:r>
            <a:r>
              <a:rPr lang="ru-RU" sz="1600" dirty="0" err="1">
                <a:latin typeface="Bookman Old Style" panose="02050604050505020204" pitchFamily="18" charset="0"/>
              </a:rPr>
              <a:t>контентые</a:t>
            </a:r>
            <a:r>
              <a:rPr lang="ru-RU" sz="1600" dirty="0">
                <a:latin typeface="Bookman Old Style" panose="02050604050505020204" pitchFamily="18" charset="0"/>
              </a:rPr>
              <a:t> материалы можно условно разделить на:</a:t>
            </a:r>
          </a:p>
        </p:txBody>
      </p:sp>
      <p:sp>
        <p:nvSpPr>
          <p:cNvPr id="4" name="Прямоугольник 3"/>
          <p:cNvSpPr/>
          <p:nvPr/>
        </p:nvSpPr>
        <p:spPr>
          <a:xfrm>
            <a:off x="539552" y="2204864"/>
            <a:ext cx="8146072" cy="1815882"/>
          </a:xfrm>
          <a:prstGeom prst="rect">
            <a:avLst/>
          </a:prstGeom>
        </p:spPr>
        <p:txBody>
          <a:bodyPr wrap="square">
            <a:spAutoFit/>
          </a:bodyPr>
          <a:lstStyle/>
          <a:p>
            <a:pPr algn="just"/>
            <a:r>
              <a:rPr lang="ru-RU" sz="1600" b="1" dirty="0">
                <a:latin typeface="Bookman Old Style" panose="02050604050505020204" pitchFamily="18" charset="0"/>
              </a:rPr>
              <a:t>Незаконные,</a:t>
            </a:r>
            <a:r>
              <a:rPr lang="ru-RU" sz="1600" dirty="0">
                <a:latin typeface="Bookman Old Style" panose="02050604050505020204" pitchFamily="18" charset="0"/>
              </a:rPr>
              <a:t> к которым могут относиться: </a:t>
            </a:r>
            <a:r>
              <a:rPr lang="ru-RU" sz="1600" b="1" dirty="0">
                <a:latin typeface="Bookman Old Style" panose="02050604050505020204" pitchFamily="18" charset="0"/>
              </a:rPr>
              <a:t>детская порнография </a:t>
            </a:r>
            <a:r>
              <a:rPr lang="ru-RU" sz="1600" dirty="0">
                <a:latin typeface="Bookman Old Style" panose="02050604050505020204" pitchFamily="18" charset="0"/>
              </a:rPr>
              <a:t>(включая изготовление, распространение и хранение); </a:t>
            </a:r>
            <a:r>
              <a:rPr lang="ru-RU" sz="1600" b="1" dirty="0">
                <a:latin typeface="Bookman Old Style" panose="02050604050505020204" pitchFamily="18" charset="0"/>
              </a:rPr>
              <a:t>наркотические средства</a:t>
            </a:r>
            <a:r>
              <a:rPr lang="ru-RU" sz="1600" dirty="0">
                <a:latin typeface="Bookman Old Style" panose="02050604050505020204" pitchFamily="18" charset="0"/>
              </a:rPr>
              <a:t> (изготовление, продажа, пропаганда употребления), </a:t>
            </a:r>
            <a:r>
              <a:rPr lang="ru-RU" sz="1600" b="1" dirty="0">
                <a:latin typeface="Bookman Old Style" panose="02050604050505020204" pitchFamily="18" charset="0"/>
              </a:rPr>
              <a:t>все материалы, имеющие отношение к расовой или религиозной ненависти </a:t>
            </a:r>
            <a:r>
              <a:rPr lang="ru-RU" sz="1600" dirty="0">
                <a:latin typeface="Bookman Old Style" panose="02050604050505020204" pitchFamily="18" charset="0"/>
              </a:rPr>
              <a:t>(экстремизм, терроризм, национализма и др.), а также </a:t>
            </a:r>
            <a:r>
              <a:rPr lang="ru-RU" sz="1600" b="1" dirty="0">
                <a:latin typeface="Bookman Old Style" panose="02050604050505020204" pitchFamily="18" charset="0"/>
              </a:rPr>
              <a:t>ненависти или агрессивного поведения по отношению к группе людей</a:t>
            </a:r>
            <a:r>
              <a:rPr lang="ru-RU" sz="1600" dirty="0">
                <a:latin typeface="Bookman Old Style" panose="02050604050505020204" pitchFamily="18" charset="0"/>
              </a:rPr>
              <a:t>, отдельной личности или </a:t>
            </a:r>
            <a:r>
              <a:rPr lang="ru-RU" sz="1600" dirty="0" smtClean="0">
                <a:latin typeface="Bookman Old Style" panose="02050604050505020204" pitchFamily="18" charset="0"/>
              </a:rPr>
              <a:t>животным, </a:t>
            </a:r>
            <a:r>
              <a:rPr lang="ru-RU" sz="1600" b="1" dirty="0">
                <a:latin typeface="Bookman Old Style" panose="02050604050505020204" pitchFamily="18" charset="0"/>
              </a:rPr>
              <a:t>азартные игры </a:t>
            </a:r>
            <a:r>
              <a:rPr lang="ru-RU" sz="1600" dirty="0">
                <a:latin typeface="Bookman Old Style" panose="02050604050505020204" pitchFamily="18" charset="0"/>
              </a:rPr>
              <a:t>и т.д.</a:t>
            </a:r>
          </a:p>
        </p:txBody>
      </p:sp>
      <p:sp>
        <p:nvSpPr>
          <p:cNvPr id="5" name="Прямоугольник 4"/>
          <p:cNvSpPr/>
          <p:nvPr/>
        </p:nvSpPr>
        <p:spPr>
          <a:xfrm>
            <a:off x="611560" y="4365104"/>
            <a:ext cx="8136904" cy="1569660"/>
          </a:xfrm>
          <a:prstGeom prst="rect">
            <a:avLst/>
          </a:prstGeom>
        </p:spPr>
        <p:txBody>
          <a:bodyPr wrap="square">
            <a:spAutoFit/>
          </a:bodyPr>
          <a:lstStyle/>
          <a:p>
            <a:pPr algn="just"/>
            <a:r>
              <a:rPr lang="ru-RU" sz="1600" dirty="0">
                <a:latin typeface="Bookman Old Style" panose="02050604050505020204" pitchFamily="18" charset="0"/>
              </a:rPr>
              <a:t>Внутреннее законодательство каждой страны предусматривает различные виды наказания за распространение такой информации. В Российском законодательстве есть возможность в соответствии со статьями Уголовного кодекса РФ привлечь к административной и уголовной ответственности за распространение подобного негативного контента владельцев сайтов, а также авторов таких электронных текстов и видеопродукции.</a:t>
            </a:r>
          </a:p>
        </p:txBody>
      </p:sp>
    </p:spTree>
    <p:extLst>
      <p:ext uri="{BB962C8B-B14F-4D97-AF65-F5344CB8AC3E}">
        <p14:creationId xmlns:p14="http://schemas.microsoft.com/office/powerpoint/2010/main" val="10996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Контентные риски</a:t>
            </a:r>
            <a:endParaRPr lang="ru-RU" dirty="0"/>
          </a:p>
        </p:txBody>
      </p:sp>
      <p:sp>
        <p:nvSpPr>
          <p:cNvPr id="4" name="Прямоугольник 3"/>
          <p:cNvSpPr/>
          <p:nvPr/>
        </p:nvSpPr>
        <p:spPr>
          <a:xfrm>
            <a:off x="467544" y="1628800"/>
            <a:ext cx="8280920" cy="584775"/>
          </a:xfrm>
          <a:prstGeom prst="rect">
            <a:avLst/>
          </a:prstGeom>
        </p:spPr>
        <p:txBody>
          <a:bodyPr wrap="square">
            <a:spAutoFit/>
          </a:bodyPr>
          <a:lstStyle/>
          <a:p>
            <a:r>
              <a:rPr lang="ru-RU" sz="1600" b="1" dirty="0">
                <a:latin typeface="Bookman Old Style" panose="02050604050505020204" pitchFamily="18" charset="0"/>
              </a:rPr>
              <a:t>Неэтичные,</a:t>
            </a:r>
            <a:r>
              <a:rPr lang="ru-RU" sz="1600" dirty="0">
                <a:latin typeface="Bookman Old Style" panose="02050604050505020204" pitchFamily="18" charset="0"/>
              </a:rPr>
              <a:t> противоречащие принятым в обществе нормам морали и социальным нормам.</a:t>
            </a:r>
          </a:p>
        </p:txBody>
      </p:sp>
      <p:sp>
        <p:nvSpPr>
          <p:cNvPr id="5" name="Прямоугольник 4"/>
          <p:cNvSpPr/>
          <p:nvPr/>
        </p:nvSpPr>
        <p:spPr>
          <a:xfrm>
            <a:off x="467544" y="2708920"/>
            <a:ext cx="8247816" cy="2800767"/>
          </a:xfrm>
          <a:prstGeom prst="rect">
            <a:avLst/>
          </a:prstGeom>
        </p:spPr>
        <p:txBody>
          <a:bodyPr wrap="square">
            <a:spAutoFit/>
          </a:bodyPr>
          <a:lstStyle/>
          <a:p>
            <a:pPr algn="just"/>
            <a:r>
              <a:rPr lang="ru-RU" sz="1600" dirty="0">
                <a:latin typeface="Bookman Old Style" panose="02050604050505020204" pitchFamily="18" charset="0"/>
              </a:rPr>
              <a:t>Подобные материалы не попадают под действие уголовного кодекса, однако могут оказывать негативное влияние на психику столкнувшимися с ними человека, особенно ребенка. Примерами таких материалов могут служить широко распространенные в сети изображения сексуального характера, в том числе и порнография, агрессивные онлайн игры, азартные игры, пропаганда нездорового образа жизни (употребление наркотиков, алкоголя, табака, анорексии, булимии), принесения вреда здоровью и жизни (различных способов самоубийства, </a:t>
            </a:r>
            <a:r>
              <a:rPr lang="ru-RU" sz="1600" dirty="0" err="1">
                <a:latin typeface="Bookman Old Style" panose="02050604050505020204" pitchFamily="18" charset="0"/>
              </a:rPr>
              <a:t>аудионаркотиков</a:t>
            </a:r>
            <a:r>
              <a:rPr lang="ru-RU" sz="1600" dirty="0">
                <a:latin typeface="Bookman Old Style" panose="02050604050505020204" pitchFamily="18" charset="0"/>
              </a:rPr>
              <a:t>, курительных смесей), нецензурная брань, оскорбления, и др. Информация, относящаяся к категории неэтичной может быть также направлена на манипулирование сознанием и действиями различных групп людей.</a:t>
            </a:r>
          </a:p>
        </p:txBody>
      </p:sp>
    </p:spTree>
    <p:extLst>
      <p:ext uri="{BB962C8B-B14F-4D97-AF65-F5344CB8AC3E}">
        <p14:creationId xmlns:p14="http://schemas.microsoft.com/office/powerpoint/2010/main" val="84035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latin typeface="Bookman Old Style" panose="02050604050505020204" pitchFamily="18" charset="0"/>
              </a:rPr>
              <a:t>Контентные риски</a:t>
            </a:r>
            <a:endParaRPr lang="ru-RU" dirty="0"/>
          </a:p>
        </p:txBody>
      </p:sp>
      <p:sp>
        <p:nvSpPr>
          <p:cNvPr id="3" name="TextBox 2"/>
          <p:cNvSpPr txBox="1"/>
          <p:nvPr/>
        </p:nvSpPr>
        <p:spPr>
          <a:xfrm>
            <a:off x="458456" y="1761406"/>
            <a:ext cx="8136904" cy="584775"/>
          </a:xfrm>
          <a:prstGeom prst="rect">
            <a:avLst/>
          </a:prstGeom>
          <a:noFill/>
        </p:spPr>
        <p:txBody>
          <a:bodyPr wrap="square" rtlCol="0">
            <a:spAutoFit/>
          </a:bodyPr>
          <a:lstStyle/>
          <a:p>
            <a:r>
              <a:rPr lang="ru-RU" sz="1600" dirty="0">
                <a:latin typeface="Bookman Old Style" panose="02050604050505020204" pitchFamily="18" charset="0"/>
              </a:rPr>
              <a:t>По данным исследования «Дети России онлайн», детей в Интернете больше всего беспокоит и расстраивает опасный и вредоносный  контент.  </a:t>
            </a:r>
          </a:p>
        </p:txBody>
      </p:sp>
      <p:graphicFrame>
        <p:nvGraphicFramePr>
          <p:cNvPr id="4" name="Диаграмма 3"/>
          <p:cNvGraphicFramePr>
            <a:graphicFrameLocks/>
          </p:cNvGraphicFramePr>
          <p:nvPr>
            <p:extLst>
              <p:ext uri="{D42A27DB-BD31-4B8C-83A1-F6EECF244321}">
                <p14:modId xmlns:p14="http://schemas.microsoft.com/office/powerpoint/2010/main" val="516062780"/>
              </p:ext>
            </p:extLst>
          </p:nvPr>
        </p:nvGraphicFramePr>
        <p:xfrm>
          <a:off x="498386" y="2477462"/>
          <a:ext cx="8250078" cy="3831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10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24936" cy="1143000"/>
          </a:xfrm>
        </p:spPr>
        <p:txBody>
          <a:bodyPr>
            <a:noAutofit/>
          </a:bodyPr>
          <a:lstStyle/>
          <a:p>
            <a:r>
              <a:rPr lang="ru-RU" sz="4000" b="1" dirty="0">
                <a:solidFill>
                  <a:srgbClr val="0070C0"/>
                </a:solidFill>
                <a:latin typeface="Bookman Old Style" panose="02050604050505020204" pitchFamily="18" charset="0"/>
              </a:rPr>
              <a:t>Коммуникационные риски</a:t>
            </a:r>
          </a:p>
        </p:txBody>
      </p:sp>
      <p:sp>
        <p:nvSpPr>
          <p:cNvPr id="3" name="Прямоугольник 2"/>
          <p:cNvSpPr/>
          <p:nvPr/>
        </p:nvSpPr>
        <p:spPr>
          <a:xfrm>
            <a:off x="720728" y="1484784"/>
            <a:ext cx="7523680" cy="830997"/>
          </a:xfrm>
          <a:prstGeom prst="rect">
            <a:avLst/>
          </a:prstGeom>
        </p:spPr>
        <p:txBody>
          <a:bodyPr wrap="square">
            <a:spAutoFit/>
          </a:bodyPr>
          <a:lstStyle/>
          <a:p>
            <a:pPr algn="just"/>
            <a:r>
              <a:rPr lang="ru-RU" sz="1600" dirty="0">
                <a:latin typeface="Bookman Old Style" panose="02050604050505020204" pitchFamily="18" charset="0"/>
              </a:rPr>
              <a:t>Коммуникационные риски связаны с межличностными отношениями интернет-пользователей и включают в себя риск подвергнуться оскорблениям и нападкам со стороны других. </a:t>
            </a:r>
          </a:p>
        </p:txBody>
      </p:sp>
      <p:sp>
        <p:nvSpPr>
          <p:cNvPr id="4" name="Прямоугольник 3"/>
          <p:cNvSpPr/>
          <p:nvPr/>
        </p:nvSpPr>
        <p:spPr>
          <a:xfrm>
            <a:off x="720728" y="2564904"/>
            <a:ext cx="7958040" cy="1077218"/>
          </a:xfrm>
          <a:prstGeom prst="rect">
            <a:avLst/>
          </a:prstGeom>
        </p:spPr>
        <p:txBody>
          <a:bodyPr wrap="square">
            <a:spAutoFit/>
          </a:bodyPr>
          <a:lstStyle/>
          <a:p>
            <a:pPr algn="just"/>
            <a:r>
              <a:rPr lang="ru-RU" sz="1600" dirty="0">
                <a:latin typeface="Bookman Old Style" panose="02050604050505020204" pitchFamily="18" charset="0"/>
              </a:rPr>
              <a:t>Примерами таких рисков могут быть: незаконные контакты (например, </a:t>
            </a:r>
            <a:r>
              <a:rPr lang="ru-RU" sz="1600" dirty="0" err="1">
                <a:latin typeface="Bookman Old Style" panose="02050604050505020204" pitchFamily="18" charset="0"/>
              </a:rPr>
              <a:t>груминг</a:t>
            </a:r>
            <a:r>
              <a:rPr lang="ru-RU" sz="1600" dirty="0">
                <a:latin typeface="Bookman Old Style" panose="02050604050505020204" pitchFamily="18" charset="0"/>
              </a:rPr>
              <a:t>), </a:t>
            </a:r>
            <a:r>
              <a:rPr lang="ru-RU" sz="1600" dirty="0" err="1">
                <a:latin typeface="Bookman Old Style" panose="02050604050505020204" pitchFamily="18" charset="0"/>
              </a:rPr>
              <a:t>киберпреследования</a:t>
            </a:r>
            <a:r>
              <a:rPr lang="ru-RU" sz="1600" dirty="0">
                <a:latin typeface="Bookman Old Style" panose="02050604050505020204" pitchFamily="18" charset="0"/>
              </a:rPr>
              <a:t>, </a:t>
            </a:r>
            <a:r>
              <a:rPr lang="ru-RU" sz="1600" dirty="0" err="1">
                <a:latin typeface="Bookman Old Style" panose="02050604050505020204" pitchFamily="18" charset="0"/>
              </a:rPr>
              <a:t>кибербуллинг</a:t>
            </a:r>
            <a:r>
              <a:rPr lang="ru-RU" sz="1600" dirty="0">
                <a:latin typeface="Bookman Old Style" panose="02050604050505020204" pitchFamily="18" charset="0"/>
              </a:rPr>
              <a:t> и др. Для подобных целей используются различные чаты, онлайн-мессенджеры (ICQ, </a:t>
            </a:r>
            <a:r>
              <a:rPr lang="ru-RU" sz="1600" dirty="0" err="1">
                <a:latin typeface="Bookman Old Style" panose="02050604050505020204" pitchFamily="18" charset="0"/>
              </a:rPr>
              <a:t>Google</a:t>
            </a:r>
            <a:r>
              <a:rPr lang="ru-RU" sz="1600" dirty="0">
                <a:latin typeface="Bookman Old Style" panose="02050604050505020204" pitchFamily="18" charset="0"/>
              </a:rPr>
              <a:t> </a:t>
            </a:r>
            <a:r>
              <a:rPr lang="ru-RU" sz="1600" dirty="0" err="1">
                <a:latin typeface="Bookman Old Style" panose="02050604050505020204" pitchFamily="18" charset="0"/>
              </a:rPr>
              <a:t>talk</a:t>
            </a:r>
            <a:r>
              <a:rPr lang="ru-RU" sz="1600" dirty="0">
                <a:latin typeface="Bookman Old Style" panose="02050604050505020204" pitchFamily="18" charset="0"/>
              </a:rPr>
              <a:t>, </a:t>
            </a:r>
            <a:r>
              <a:rPr lang="ru-RU" sz="1600" dirty="0" err="1">
                <a:latin typeface="Bookman Old Style" panose="02050604050505020204" pitchFamily="18" charset="0"/>
              </a:rPr>
              <a:t>Skype</a:t>
            </a:r>
            <a:r>
              <a:rPr lang="ru-RU" sz="1600" dirty="0">
                <a:latin typeface="Bookman Old Style" panose="02050604050505020204" pitchFamily="18" charset="0"/>
              </a:rPr>
              <a:t> и др.), социальные сети</a:t>
            </a:r>
            <a:r>
              <a:rPr lang="ru-RU" sz="1600" b="1" dirty="0">
                <a:latin typeface="Bookman Old Style" panose="02050604050505020204" pitchFamily="18" charset="0"/>
              </a:rPr>
              <a:t>, </a:t>
            </a:r>
            <a:r>
              <a:rPr lang="ru-RU" sz="1600" dirty="0">
                <a:latin typeface="Bookman Old Style" panose="02050604050505020204" pitchFamily="18" charset="0"/>
              </a:rPr>
              <a:t>сайты знакомств, форумы, блоги и т.д.</a:t>
            </a:r>
          </a:p>
        </p:txBody>
      </p:sp>
      <p:sp>
        <p:nvSpPr>
          <p:cNvPr id="7" name="Прямоугольник 6"/>
          <p:cNvSpPr/>
          <p:nvPr/>
        </p:nvSpPr>
        <p:spPr>
          <a:xfrm>
            <a:off x="741286" y="3945622"/>
            <a:ext cx="8208912" cy="2308324"/>
          </a:xfrm>
          <a:prstGeom prst="rect">
            <a:avLst/>
          </a:prstGeom>
        </p:spPr>
        <p:txBody>
          <a:bodyPr wrap="square">
            <a:spAutoFit/>
          </a:bodyPr>
          <a:lstStyle/>
          <a:p>
            <a:pPr algn="just"/>
            <a:r>
              <a:rPr lang="ru-RU" sz="1600" dirty="0">
                <a:latin typeface="Bookman Old Style" panose="02050604050505020204" pitchFamily="18" charset="0"/>
              </a:rPr>
              <a:t>Даже если большинство пользователей существующих чат-систем (веб-чатов или IRC) обладают добрыми намерениями, существует, к сожалению, растущее число людей, использующих эти беседы со злым умыслом. В некоторых случаях они хотят обманом заставить детей выдать личные данные, такие как домашний адрес, телефон, пароли к персональным страницам в интернете и др. В других случаях они могут оказаться педофилами в поисках жертвы. Выдавая себя за сверстника и устанавливая дружеские отношения с ребенком, они выведывают о нем много информации и понуждают к личной встрече.</a:t>
            </a:r>
          </a:p>
        </p:txBody>
      </p:sp>
    </p:spTree>
    <p:extLst>
      <p:ext uri="{BB962C8B-B14F-4D97-AF65-F5344CB8AC3E}">
        <p14:creationId xmlns:p14="http://schemas.microsoft.com/office/powerpoint/2010/main" val="321296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Прямоугольник 2"/>
          <p:cNvSpPr/>
          <p:nvPr/>
        </p:nvSpPr>
        <p:spPr>
          <a:xfrm>
            <a:off x="611560" y="1721406"/>
            <a:ext cx="3528392" cy="3539430"/>
          </a:xfrm>
          <a:prstGeom prst="rect">
            <a:avLst/>
          </a:prstGeom>
        </p:spPr>
        <p:txBody>
          <a:bodyPr wrap="square">
            <a:spAutoFit/>
          </a:bodyPr>
          <a:lstStyle/>
          <a:p>
            <a:pPr algn="just"/>
            <a:r>
              <a:rPr lang="ru-RU" sz="1600" dirty="0">
                <a:latin typeface="Bookman Old Style" panose="02050604050505020204" pitchFamily="18" charset="0"/>
              </a:rPr>
              <a:t>Оказаться жертвой намного проще, чем кажется. Каждый участник той или иной социальной сети может признаться, что хотя бы один раз ему приходило непристойное предложение от неизвестного человека. Это беда не только социальных сетей. На любом популярном форуме, в </a:t>
            </a:r>
            <a:r>
              <a:rPr lang="ru-RU" sz="1600" dirty="0" err="1">
                <a:latin typeface="Bookman Old Style" panose="02050604050505020204" pitchFamily="18" charset="0"/>
              </a:rPr>
              <a:t>блоговом</a:t>
            </a:r>
            <a:r>
              <a:rPr lang="ru-RU" sz="1600" dirty="0">
                <a:latin typeface="Bookman Old Style" panose="02050604050505020204" pitchFamily="18" charset="0"/>
              </a:rPr>
              <a:t> сообществе и чате появляются такие участники, которые хамят и оскорбляют других участников.</a:t>
            </a:r>
          </a:p>
        </p:txBody>
      </p:sp>
      <p:pic>
        <p:nvPicPr>
          <p:cNvPr id="9218" name="Picture 2" descr="http://penza58help.ru/wp-content/uploads/2016/09/20150154b81e8ab9f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77670" y="1870940"/>
            <a:ext cx="3794730" cy="3496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6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70C0"/>
                </a:solidFill>
                <a:latin typeface="Bookman Old Style" panose="02050604050505020204" pitchFamily="18" charset="0"/>
              </a:rPr>
              <a:t>Коммуникационные риски</a:t>
            </a:r>
            <a:endParaRPr lang="ru-RU" dirty="0"/>
          </a:p>
        </p:txBody>
      </p:sp>
      <p:sp>
        <p:nvSpPr>
          <p:cNvPr id="3" name="Прямоугольник 2"/>
          <p:cNvSpPr/>
          <p:nvPr/>
        </p:nvSpPr>
        <p:spPr>
          <a:xfrm>
            <a:off x="467544" y="1628507"/>
            <a:ext cx="8280920" cy="584775"/>
          </a:xfrm>
          <a:prstGeom prst="rect">
            <a:avLst/>
          </a:prstGeom>
        </p:spPr>
        <p:txBody>
          <a:bodyPr wrap="square">
            <a:spAutoFit/>
          </a:bodyPr>
          <a:lstStyle/>
          <a:p>
            <a:pPr algn="just"/>
            <a:r>
              <a:rPr lang="ru-RU" sz="1600" dirty="0">
                <a:latin typeface="Bookman Old Style" panose="02050604050505020204" pitchFamily="18" charset="0"/>
              </a:rPr>
              <a:t>Коммуникационные риски включают в себя «незаконный контакт» и «</a:t>
            </a:r>
            <a:r>
              <a:rPr lang="ru-RU" sz="1600" dirty="0" err="1">
                <a:latin typeface="Bookman Old Style" panose="02050604050505020204" pitchFamily="18" charset="0"/>
              </a:rPr>
              <a:t>киберпреследование</a:t>
            </a:r>
            <a:r>
              <a:rPr lang="ru-RU" sz="1600" dirty="0">
                <a:latin typeface="Bookman Old Style" panose="02050604050505020204" pitchFamily="18" charset="0"/>
              </a:rPr>
              <a:t>» (или </a:t>
            </a:r>
            <a:r>
              <a:rPr lang="ru-RU" sz="1600" dirty="0" err="1">
                <a:latin typeface="Bookman Old Style" panose="02050604050505020204" pitchFamily="18" charset="0"/>
              </a:rPr>
              <a:t>кибер-буллинг</a:t>
            </a:r>
            <a:r>
              <a:rPr lang="ru-RU" sz="1600" dirty="0">
                <a:latin typeface="Bookman Old Style" panose="02050604050505020204" pitchFamily="18" charset="0"/>
              </a:rPr>
              <a:t>).</a:t>
            </a:r>
          </a:p>
        </p:txBody>
      </p:sp>
      <p:sp>
        <p:nvSpPr>
          <p:cNvPr id="4" name="Прямоугольник 3"/>
          <p:cNvSpPr/>
          <p:nvPr/>
        </p:nvSpPr>
        <p:spPr>
          <a:xfrm>
            <a:off x="490454" y="2564904"/>
            <a:ext cx="7920880" cy="1077218"/>
          </a:xfrm>
          <a:prstGeom prst="rect">
            <a:avLst/>
          </a:prstGeom>
        </p:spPr>
        <p:txBody>
          <a:bodyPr wrap="square">
            <a:spAutoFit/>
          </a:bodyPr>
          <a:lstStyle/>
          <a:p>
            <a:pPr algn="just"/>
            <a:r>
              <a:rPr lang="ru-RU" sz="1600" b="1" dirty="0">
                <a:latin typeface="Bookman Old Style" panose="02050604050505020204" pitchFamily="18" charset="0"/>
              </a:rPr>
              <a:t>Незаконный контакт</a:t>
            </a:r>
            <a:r>
              <a:rPr lang="ru-RU" sz="1600" dirty="0">
                <a:latin typeface="Bookman Old Style" panose="02050604050505020204" pitchFamily="18" charset="0"/>
              </a:rPr>
              <a:t> — это общение между взрослым и ребенком, при котором взрослый пытается установить более близкие отношения для сексуальной эксплуатации ребенка. Это понятие включает в себя такие интернет-преступления как домогательство и </a:t>
            </a:r>
            <a:r>
              <a:rPr lang="ru-RU" sz="1600" dirty="0" err="1">
                <a:latin typeface="Bookman Old Style" panose="02050604050505020204" pitchFamily="18" charset="0"/>
              </a:rPr>
              <a:t>груминг</a:t>
            </a:r>
            <a:r>
              <a:rPr lang="ru-RU" sz="1600" dirty="0">
                <a:latin typeface="Bookman Old Style" panose="02050604050505020204" pitchFamily="18" charset="0"/>
              </a:rPr>
              <a:t>.</a:t>
            </a:r>
          </a:p>
        </p:txBody>
      </p:sp>
      <p:sp>
        <p:nvSpPr>
          <p:cNvPr id="5" name="Прямоугольник 4"/>
          <p:cNvSpPr/>
          <p:nvPr/>
        </p:nvSpPr>
        <p:spPr>
          <a:xfrm>
            <a:off x="551007" y="4005064"/>
            <a:ext cx="7799774" cy="2308324"/>
          </a:xfrm>
          <a:prstGeom prst="rect">
            <a:avLst/>
          </a:prstGeom>
        </p:spPr>
        <p:txBody>
          <a:bodyPr wrap="square">
            <a:spAutoFit/>
          </a:bodyPr>
          <a:lstStyle/>
          <a:p>
            <a:pPr algn="just"/>
            <a:r>
              <a:rPr lang="ru-RU" sz="1600" b="1" dirty="0">
                <a:latin typeface="Bookman Old Style" panose="02050604050505020204" pitchFamily="18" charset="0"/>
              </a:rPr>
              <a:t>Домогательство</a:t>
            </a:r>
            <a:r>
              <a:rPr lang="ru-RU" sz="1600" dirty="0">
                <a:latin typeface="Bookman Old Style" panose="02050604050505020204" pitchFamily="18" charset="0"/>
              </a:rPr>
              <a:t> — причиняющее неудобство или вред поведение, нарушающее неприкосновенность частной жизни лица. Такое поведение может заключаться в прямых или косвенных словесных оскорблениях или угрозах, недоброжелательных замечаниях, грубых шутках или инсинуациях, нежелательных письмах или звонках, показе оскорбительных или унизительных фотографий, запугивании, похотливых жестах, ненужных прикосновениях, похлопываниях, щипках, ударах, физическом нападении или в других подобных действиях.</a:t>
            </a:r>
          </a:p>
        </p:txBody>
      </p:sp>
    </p:spTree>
    <p:extLst>
      <p:ext uri="{BB962C8B-B14F-4D97-AF65-F5344CB8AC3E}">
        <p14:creationId xmlns:p14="http://schemas.microsoft.com/office/powerpoint/2010/main" val="2133217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1816</Words>
  <Application>Microsoft Office PowerPoint</Application>
  <PresentationFormat>Экран (4:3)</PresentationFormat>
  <Paragraphs>90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Безопасность в сети Интернет: необходимые подробности</vt:lpstr>
      <vt:lpstr>Интернет-риски</vt:lpstr>
      <vt:lpstr>Контентные риски</vt:lpstr>
      <vt:lpstr>Контентные риски</vt:lpstr>
      <vt:lpstr>Контентные риски</vt:lpstr>
      <vt:lpstr>Контентные риски</vt:lpstr>
      <vt:lpstr>Коммуникационные риски</vt:lpstr>
      <vt:lpstr>Коммуникационные риски</vt:lpstr>
      <vt:lpstr>Коммуникационные риски</vt:lpstr>
      <vt:lpstr>Коммуникационные риски</vt:lpstr>
      <vt:lpstr>Коммуникационные риски</vt:lpstr>
      <vt:lpstr>Коммуникационные риски</vt:lpstr>
      <vt:lpstr>Коммуникационные риски</vt:lpstr>
      <vt:lpstr>Коммуникационные риски</vt:lpstr>
      <vt:lpstr>Коммуникационные риски</vt:lpstr>
      <vt:lpstr>Электронные риски</vt:lpstr>
      <vt:lpstr>Электронные риски</vt:lpstr>
      <vt:lpstr>Электронные риски</vt:lpstr>
      <vt:lpstr>Потребительские риски</vt:lpstr>
      <vt:lpstr>Потребительские риски</vt:lpstr>
      <vt:lpstr>Потребительские риски</vt:lpstr>
      <vt:lpstr>Потребительские риски</vt:lpstr>
      <vt:lpstr>Потребительские риски</vt:lpstr>
      <vt:lpstr>Потребительские риски</vt:lpstr>
      <vt:lpstr>Памятки для учащихся</vt:lpstr>
      <vt:lpstr>Памятки для родителей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Семья</dc:creator>
  <cp:lastModifiedBy>Алена</cp:lastModifiedBy>
  <cp:revision>37</cp:revision>
  <dcterms:created xsi:type="dcterms:W3CDTF">2014-10-18T08:12:48Z</dcterms:created>
  <dcterms:modified xsi:type="dcterms:W3CDTF">2019-08-27T15:44:06Z</dcterms:modified>
</cp:coreProperties>
</file>