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9" r:id="rId2"/>
    <p:sldId id="256" r:id="rId3"/>
    <p:sldId id="257" r:id="rId4"/>
    <p:sldId id="258" r:id="rId5"/>
    <p:sldId id="263" r:id="rId6"/>
    <p:sldId id="261" r:id="rId7"/>
    <p:sldId id="267" r:id="rId8"/>
    <p:sldId id="265" r:id="rId9"/>
    <p:sldId id="266" r:id="rId10"/>
    <p:sldId id="275" r:id="rId11"/>
    <p:sldId id="271" r:id="rId12"/>
    <p:sldId id="272" r:id="rId13"/>
    <p:sldId id="274" r:id="rId14"/>
    <p:sldId id="273" r:id="rId15"/>
    <p:sldId id="276" r:id="rId16"/>
    <p:sldId id="278" r:id="rId17"/>
    <p:sldId id="268" r:id="rId18"/>
    <p:sldId id="285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89448-6E67-4E30-876C-D7835EFBF55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40AE1-4E07-4ECC-A408-4FCDBF283A15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УСЛЫШИТ 70%</a:t>
          </a:r>
          <a:endParaRPr lang="ru-RU" dirty="0">
            <a:solidFill>
              <a:schemeClr val="bg1"/>
            </a:solidFill>
          </a:endParaRPr>
        </a:p>
      </dgm:t>
    </dgm:pt>
    <dgm:pt modelId="{E4E7BF99-EA48-4F03-910F-B58F85E58A55}" type="parTrans" cxnId="{A4C3EB24-2FC9-4799-84CD-14557792B9D1}">
      <dgm:prSet/>
      <dgm:spPr/>
      <dgm:t>
        <a:bodyPr/>
        <a:lstStyle/>
        <a:p>
          <a:endParaRPr lang="ru-RU"/>
        </a:p>
      </dgm:t>
    </dgm:pt>
    <dgm:pt modelId="{2BECE7F7-7EBD-41A0-88F2-B5A7F5CC1F14}" type="sibTrans" cxnId="{A4C3EB24-2FC9-4799-84CD-14557792B9D1}">
      <dgm:prSet/>
      <dgm:spPr/>
      <dgm:t>
        <a:bodyPr/>
        <a:lstStyle/>
        <a:p>
          <a:endParaRPr lang="ru-RU"/>
        </a:p>
      </dgm:t>
    </dgm:pt>
    <dgm:pt modelId="{091558D1-4899-439A-8B93-3B2A4218CE5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УВИДИТ 60%</a:t>
          </a:r>
          <a:endParaRPr lang="ru-RU" dirty="0"/>
        </a:p>
      </dgm:t>
    </dgm:pt>
    <dgm:pt modelId="{D4B8F2BF-801D-498B-BF68-0545A31E6F45}" type="parTrans" cxnId="{96A61035-63F2-4305-913C-C7D03C061A87}">
      <dgm:prSet/>
      <dgm:spPr/>
      <dgm:t>
        <a:bodyPr/>
        <a:lstStyle/>
        <a:p>
          <a:endParaRPr lang="ru-RU"/>
        </a:p>
      </dgm:t>
    </dgm:pt>
    <dgm:pt modelId="{7719EF3A-F827-434B-921D-7D3D0FE02E8B}" type="sibTrans" cxnId="{96A61035-63F2-4305-913C-C7D03C061A87}">
      <dgm:prSet/>
      <dgm:spPr/>
      <dgm:t>
        <a:bodyPr/>
        <a:lstStyle/>
        <a:p>
          <a:endParaRPr lang="ru-RU"/>
        </a:p>
      </dgm:t>
    </dgm:pt>
    <dgm:pt modelId="{D9618083-7462-486F-9FBF-51FC818C721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ЗАПОМНИТ 10-24%</a:t>
          </a:r>
          <a:endParaRPr lang="ru-RU" dirty="0"/>
        </a:p>
      </dgm:t>
    </dgm:pt>
    <dgm:pt modelId="{78E284AF-E5EC-4118-865A-C7A5CCE35586}" type="parTrans" cxnId="{1815C7E9-A3EE-4743-AD27-F330DB7053A7}">
      <dgm:prSet/>
      <dgm:spPr/>
      <dgm:t>
        <a:bodyPr/>
        <a:lstStyle/>
        <a:p>
          <a:endParaRPr lang="ru-RU"/>
        </a:p>
      </dgm:t>
    </dgm:pt>
    <dgm:pt modelId="{D0AD0C08-3EC8-464C-8135-5E6AEEA45F47}" type="sibTrans" cxnId="{1815C7E9-A3EE-4743-AD27-F330DB7053A7}">
      <dgm:prSet/>
      <dgm:spPr/>
      <dgm:t>
        <a:bodyPr/>
        <a:lstStyle/>
        <a:p>
          <a:endParaRPr lang="ru-RU"/>
        </a:p>
      </dgm:t>
    </dgm:pt>
    <dgm:pt modelId="{BF454620-4E14-4762-B157-B2FB1105C718}" type="pres">
      <dgm:prSet presAssocID="{64B89448-6E67-4E30-876C-D7835EFBF5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7E7A48-D6C1-46B2-AD95-97D32B874C3A}" type="pres">
      <dgm:prSet presAssocID="{59E40AE1-4E07-4ECC-A408-4FCDBF283A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0F0F-5D81-4F29-9CF2-6FF82C184886}" type="pres">
      <dgm:prSet presAssocID="{2BECE7F7-7EBD-41A0-88F2-B5A7F5CC1F14}" presName="sibTrans" presStyleCnt="0"/>
      <dgm:spPr/>
    </dgm:pt>
    <dgm:pt modelId="{883DFE42-B92B-4B40-A514-E930B0D72523}" type="pres">
      <dgm:prSet presAssocID="{091558D1-4899-439A-8B93-3B2A4218CE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5D5C6-521B-4B19-868E-7FF829563B01}" type="pres">
      <dgm:prSet presAssocID="{7719EF3A-F827-434B-921D-7D3D0FE02E8B}" presName="sibTrans" presStyleCnt="0"/>
      <dgm:spPr/>
    </dgm:pt>
    <dgm:pt modelId="{9C84F9A2-6D56-4AA5-8935-E3A74E2BE2F5}" type="pres">
      <dgm:prSet presAssocID="{D9618083-7462-486F-9FBF-51FC818C721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7A5D9-85B9-42F1-969D-968BED82D560}" type="presOf" srcId="{64B89448-6E67-4E30-876C-D7835EFBF558}" destId="{BF454620-4E14-4762-B157-B2FB1105C718}" srcOrd="0" destOrd="0" presId="urn:microsoft.com/office/officeart/2005/8/layout/default#1"/>
    <dgm:cxn modelId="{FA68606E-7E3F-4145-90F2-D9800C4305EE}" type="presOf" srcId="{D9618083-7462-486F-9FBF-51FC818C7214}" destId="{9C84F9A2-6D56-4AA5-8935-E3A74E2BE2F5}" srcOrd="0" destOrd="0" presId="urn:microsoft.com/office/officeart/2005/8/layout/default#1"/>
    <dgm:cxn modelId="{1815C7E9-A3EE-4743-AD27-F330DB7053A7}" srcId="{64B89448-6E67-4E30-876C-D7835EFBF558}" destId="{D9618083-7462-486F-9FBF-51FC818C7214}" srcOrd="2" destOrd="0" parTransId="{78E284AF-E5EC-4118-865A-C7A5CCE35586}" sibTransId="{D0AD0C08-3EC8-464C-8135-5E6AEEA45F47}"/>
    <dgm:cxn modelId="{15234808-973B-4198-ABD2-6E97A914253F}" type="presOf" srcId="{59E40AE1-4E07-4ECC-A408-4FCDBF283A15}" destId="{E27E7A48-D6C1-46B2-AD95-97D32B874C3A}" srcOrd="0" destOrd="0" presId="urn:microsoft.com/office/officeart/2005/8/layout/default#1"/>
    <dgm:cxn modelId="{96A61035-63F2-4305-913C-C7D03C061A87}" srcId="{64B89448-6E67-4E30-876C-D7835EFBF558}" destId="{091558D1-4899-439A-8B93-3B2A4218CE5E}" srcOrd="1" destOrd="0" parTransId="{D4B8F2BF-801D-498B-BF68-0545A31E6F45}" sibTransId="{7719EF3A-F827-434B-921D-7D3D0FE02E8B}"/>
    <dgm:cxn modelId="{74757594-F178-4C69-9DA0-EBE2222FCAA6}" type="presOf" srcId="{091558D1-4899-439A-8B93-3B2A4218CE5E}" destId="{883DFE42-B92B-4B40-A514-E930B0D72523}" srcOrd="0" destOrd="0" presId="urn:microsoft.com/office/officeart/2005/8/layout/default#1"/>
    <dgm:cxn modelId="{A4C3EB24-2FC9-4799-84CD-14557792B9D1}" srcId="{64B89448-6E67-4E30-876C-D7835EFBF558}" destId="{59E40AE1-4E07-4ECC-A408-4FCDBF283A15}" srcOrd="0" destOrd="0" parTransId="{E4E7BF99-EA48-4F03-910F-B58F85E58A55}" sibTransId="{2BECE7F7-7EBD-41A0-88F2-B5A7F5CC1F14}"/>
    <dgm:cxn modelId="{3B4E3489-1678-4209-8E0F-580D3A01731F}" type="presParOf" srcId="{BF454620-4E14-4762-B157-B2FB1105C718}" destId="{E27E7A48-D6C1-46B2-AD95-97D32B874C3A}" srcOrd="0" destOrd="0" presId="urn:microsoft.com/office/officeart/2005/8/layout/default#1"/>
    <dgm:cxn modelId="{AFBCF8DA-55E9-43AD-9F33-B41FBCA2E0DF}" type="presParOf" srcId="{BF454620-4E14-4762-B157-B2FB1105C718}" destId="{E87F0F0F-5D81-4F29-9CF2-6FF82C184886}" srcOrd="1" destOrd="0" presId="urn:microsoft.com/office/officeart/2005/8/layout/default#1"/>
    <dgm:cxn modelId="{F747DEC9-0EDE-4CEF-A209-8F1FFB6969F1}" type="presParOf" srcId="{BF454620-4E14-4762-B157-B2FB1105C718}" destId="{883DFE42-B92B-4B40-A514-E930B0D72523}" srcOrd="2" destOrd="0" presId="urn:microsoft.com/office/officeart/2005/8/layout/default#1"/>
    <dgm:cxn modelId="{30B1CBA9-C15A-4A0B-A370-844DF3E47895}" type="presParOf" srcId="{BF454620-4E14-4762-B157-B2FB1105C718}" destId="{5F75D5C6-521B-4B19-868E-7FF829563B01}" srcOrd="3" destOrd="0" presId="urn:microsoft.com/office/officeart/2005/8/layout/default#1"/>
    <dgm:cxn modelId="{A1AA2F93-94A2-4575-B5EB-8F9CC4B8BE94}" type="presParOf" srcId="{BF454620-4E14-4762-B157-B2FB1105C718}" destId="{9C84F9A2-6D56-4AA5-8935-E3A74E2BE2F5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E7A48-D6C1-46B2-AD95-97D32B874C3A}">
      <dsp:nvSpPr>
        <dsp:cNvPr id="0" name=""/>
        <dsp:cNvSpPr/>
      </dsp:nvSpPr>
      <dsp:spPr>
        <a:xfrm>
          <a:off x="1032" y="32538"/>
          <a:ext cx="4027793" cy="241667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1"/>
              </a:solidFill>
            </a:rPr>
            <a:t>УСЛЫШИТ 70%</a:t>
          </a:r>
          <a:endParaRPr lang="ru-RU" sz="5000" kern="1200" dirty="0">
            <a:solidFill>
              <a:schemeClr val="bg1"/>
            </a:solidFill>
          </a:endParaRPr>
        </a:p>
      </dsp:txBody>
      <dsp:txXfrm>
        <a:off x="1032" y="32538"/>
        <a:ext cx="4027793" cy="2416676"/>
      </dsp:txXfrm>
    </dsp:sp>
    <dsp:sp modelId="{883DFE42-B92B-4B40-A514-E930B0D72523}">
      <dsp:nvSpPr>
        <dsp:cNvPr id="0" name=""/>
        <dsp:cNvSpPr/>
      </dsp:nvSpPr>
      <dsp:spPr>
        <a:xfrm>
          <a:off x="4431605" y="32538"/>
          <a:ext cx="4027793" cy="241667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УВИДИТ 60%</a:t>
          </a:r>
          <a:endParaRPr lang="ru-RU" sz="5000" kern="1200" dirty="0"/>
        </a:p>
      </dsp:txBody>
      <dsp:txXfrm>
        <a:off x="4431605" y="32538"/>
        <a:ext cx="4027793" cy="2416676"/>
      </dsp:txXfrm>
    </dsp:sp>
    <dsp:sp modelId="{9C84F9A2-6D56-4AA5-8935-E3A74E2BE2F5}">
      <dsp:nvSpPr>
        <dsp:cNvPr id="0" name=""/>
        <dsp:cNvSpPr/>
      </dsp:nvSpPr>
      <dsp:spPr>
        <a:xfrm>
          <a:off x="2216319" y="2851993"/>
          <a:ext cx="4027793" cy="241667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ЗАПОМНИТ 10-24%</a:t>
          </a:r>
          <a:endParaRPr lang="ru-RU" sz="5000" kern="1200" dirty="0"/>
        </a:p>
      </dsp:txBody>
      <dsp:txXfrm>
        <a:off x="2216319" y="2851993"/>
        <a:ext cx="4027793" cy="2416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0CCE1-E32E-4750-83D5-03F747728896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F9DA-D6AE-4BA0-9FE8-92BA3B44B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6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AF9DA-D6AE-4BA0-9FE8-92BA3B44B7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AF9DA-D6AE-4BA0-9FE8-92BA3B44B7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AF9DA-D6AE-4BA0-9FE8-92BA3B44B73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AF9DA-D6AE-4BA0-9FE8-92BA3B44B7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AF9DA-D6AE-4BA0-9FE8-92BA3B44B73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84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E704-3B6A-456C-B73F-C8A72EDA1C2B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4133-0905-4A30-B096-550D3B777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23FC9-6764-4BDB-9F74-8583D5A8E5FE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8D8D-BCF4-4F81-BB3D-AB6DA7A18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262C-2F39-4C36-8F1C-35C7C729C21F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E03A-3B10-460D-9D7E-D87B4EB99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F313-3758-45B7-82A6-8079F1B1FCF6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3EFB-0B49-4773-B994-DF64DA753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AA84-73C2-4242-AED4-1BCA3690DC66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4CD2-5772-43EA-BB91-4B8FC608C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E4FB-9AE7-4320-84C5-C25DC3BA8780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97844-D892-4726-9DCA-85DFC96ED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C4C3-82BC-4662-8911-5AA8AC4A4F1D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51317-CA1F-4F9B-8D18-947F0AB29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7E15-9227-4319-8D66-5369500FD5CB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B15F-5B8B-4ACB-B6E6-03181BF57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6DCE-869D-47E1-B42F-3FD560DB989A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7C88A-15F1-4F2B-BF6E-76242CB27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16412-E04B-4766-B5C9-2548259F738C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FD32A-B6D1-4E9B-A623-378297DC3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EC5DB-7CCA-43AD-B16C-AF3C78F19CEC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472D8-E070-428A-8708-E0EFE4FED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fld id="{B7847B19-0D86-40B1-A2CB-1532A7845CFA}" type="datetimeFigureOut">
              <a:rPr lang="ru-RU"/>
              <a:pPr>
                <a:defRPr/>
              </a:pPr>
              <a:t>23.08.2019</a:t>
            </a:fld>
            <a:endParaRPr lang="ru-RU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6C043346-E2CE-4F17-B257-9C802C049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hyperlink" Target="&#1084;&#1086;&#1078;&#1085;&#1086;%20&#1083;&#1080;%20&#1074;&#1099;&#1080;&#1075;&#1088;&#1072;&#1090;&#1100;%20&#1074;%20&#1083;&#1086;&#1090;&#1077;&#1088;&#1077;&#1103;&#1093;.ppt" TargetMode="External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630237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b="1" smtClean="0"/>
              <a:t>Лицей № 62  г.Саратов</a:t>
            </a:r>
          </a:p>
        </p:txBody>
      </p:sp>
      <p:pic>
        <p:nvPicPr>
          <p:cNvPr id="512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81075"/>
            <a:ext cx="8532812" cy="494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Пословицы:  </a:t>
            </a:r>
          </a:p>
          <a:p>
            <a:pPr marL="0" indent="0">
              <a:buNone/>
            </a:pPr>
            <a:r>
              <a:rPr lang="ru-RU" dirty="0" smtClean="0"/>
              <a:t>«Чем дальше в лес, тем больше дров», «Тише едешь - дальше будешь», </a:t>
            </a:r>
          </a:p>
          <a:p>
            <a:pPr marL="0" indent="0">
              <a:buNone/>
            </a:pPr>
            <a:r>
              <a:rPr lang="ru-RU" dirty="0" smtClean="0"/>
              <a:t>«Утро вечера мудренее»,</a:t>
            </a:r>
          </a:p>
          <a:p>
            <a:pPr marL="0" indent="0">
              <a:buNone/>
            </a:pPr>
            <a:r>
              <a:rPr lang="ru-RU" dirty="0" smtClean="0"/>
              <a:t> «Чем больше женщину мы любим, тем меньше нравимся мы ей». </a:t>
            </a:r>
          </a:p>
          <a:p>
            <a:pPr marL="0" indent="0">
              <a:buNone/>
            </a:pPr>
            <a:r>
              <a:rPr lang="ru-RU" b="1" dirty="0" smtClean="0"/>
              <a:t>Задание:  </a:t>
            </a:r>
            <a:r>
              <a:rPr lang="ru-RU" dirty="0" smtClean="0"/>
              <a:t>Начертите график этих зависимостей. </a:t>
            </a:r>
            <a:r>
              <a:rPr lang="ru-RU" b="1" dirty="0" smtClean="0"/>
              <a:t>Результат:   </a:t>
            </a:r>
            <a:r>
              <a:rPr lang="ru-RU" b="1" dirty="0" smtClean="0">
                <a:solidFill>
                  <a:srgbClr val="0000CC"/>
                </a:solidFill>
              </a:rPr>
              <a:t>Интерес, хорошее настроение, идеальный результат, восторг при изучении темы «График функции». </a:t>
            </a:r>
            <a:r>
              <a:rPr lang="ru-RU" b="1" dirty="0" smtClean="0"/>
              <a:t>А ведь это мини проект.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 l="6837" t="2498" r="19872" b="19434"/>
          <a:stretch>
            <a:fillRect/>
          </a:stretch>
        </p:blipFill>
        <p:spPr bwMode="auto">
          <a:xfrm rot="19778053">
            <a:off x="6383021" y="3907426"/>
            <a:ext cx="19986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7813"/>
            <a:ext cx="8532440" cy="1143000"/>
          </a:xfrm>
        </p:spPr>
        <p:txBody>
          <a:bodyPr/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 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6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611561" y="1509832"/>
            <a:ext cx="3096344" cy="534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155679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sz="2400" b="1" dirty="0" smtClean="0">
                <a:solidFill>
                  <a:srgbClr val="0000CC"/>
                </a:solidFill>
              </a:rPr>
              <a:t>Проект «  Комбинаторика – это интересно» (5 класс). 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2348880"/>
            <a:ext cx="2376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Результатом  работы было выступление  на городской научно - практической конференции  «Первые ступени» и диплом 2 степени .</a:t>
            </a:r>
            <a:endParaRPr lang="ru-RU" sz="2400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5375" y="5345113"/>
            <a:ext cx="16986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4752528" cy="525780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Проект</a:t>
            </a:r>
            <a:r>
              <a:rPr lang="ru-RU" dirty="0" smtClean="0"/>
              <a:t> (6 класс).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>
                <a:solidFill>
                  <a:srgbClr val="E70000"/>
                </a:solidFill>
                <a:hlinkClick r:id="rId4" action="ppaction://hlinkpres?slideindex=1&amp;slidetitle="/>
              </a:rPr>
              <a:t>Можно ли выиграть в лотереях?</a:t>
            </a:r>
            <a:r>
              <a:rPr lang="ru-RU" dirty="0" smtClean="0">
                <a:solidFill>
                  <a:srgbClr val="000000"/>
                </a:solidFill>
                <a:hlinkClick r:id="rId4" action="ppaction://hlinkpres?slideindex=1&amp;slidetitle="/>
              </a:rPr>
              <a:t> 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err="1" smtClean="0"/>
              <a:t>Прорешанные</a:t>
            </a:r>
            <a:r>
              <a:rPr lang="ru-RU" dirty="0" smtClean="0"/>
              <a:t> задачи на вероятность привели к выводу: «Не покупайте билеты лотерей – выиграть невозможно. И этот шанс 1 из 4950 – очень маленький» ( в лотереи 2 числа из 100).</a:t>
            </a:r>
            <a:endParaRPr lang="ru-RU" dirty="0"/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5381625" y="1628775"/>
          <a:ext cx="37623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Формула" r:id="rId5" imgW="1028254" imgH="431613" progId="Equation.3">
                  <p:embed/>
                </p:oleObj>
              </mc:Choice>
              <mc:Fallback>
                <p:oleObj name="Формула" r:id="rId5" imgW="1028254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1628775"/>
                        <a:ext cx="3762375" cy="1800225"/>
                      </a:xfrm>
                      <a:prstGeom prst="rect">
                        <a:avLst/>
                      </a:prstGeom>
                      <a:solidFill>
                        <a:srgbClr val="EFFD69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3429000"/>
            <a:ext cx="1698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 l="10219" t="20175" r="12193"/>
          <a:stretch>
            <a:fillRect/>
          </a:stretch>
        </p:blipFill>
        <p:spPr bwMode="auto">
          <a:xfrm>
            <a:off x="7164388" y="3429000"/>
            <a:ext cx="15843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435600" y="5003800"/>
          <a:ext cx="37084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Формула" r:id="rId9" imgW="863225" imgH="431613" progId="Equation.3">
                  <p:embed/>
                </p:oleObj>
              </mc:Choice>
              <mc:Fallback>
                <p:oleObj name="Формула" r:id="rId9" imgW="863225" imgH="4316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003800"/>
                        <a:ext cx="3708400" cy="1854200"/>
                      </a:xfrm>
                      <a:prstGeom prst="rect">
                        <a:avLst/>
                      </a:prstGeom>
                      <a:solidFill>
                        <a:srgbClr val="EFFD6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 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4680520" cy="5373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Результатом  работы были выступления  на городской НПК «Инициатива молодых», диплом 3 степени и грамота на Международной конференции «От школьного проекта к профессиональной карьере»  </a:t>
            </a:r>
          </a:p>
          <a:p>
            <a:endParaRPr lang="ru-RU" dirty="0"/>
          </a:p>
        </p:txBody>
      </p:sp>
      <p:pic>
        <p:nvPicPr>
          <p:cNvPr id="4" name="Picture 6" descr="C:\Users\1\Desktop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450" y="1628801"/>
            <a:ext cx="376555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</a:t>
            </a:r>
            <a:endParaRPr lang="ru-RU" sz="6600" dirty="0"/>
          </a:p>
        </p:txBody>
      </p:sp>
      <p:pic>
        <p:nvPicPr>
          <p:cNvPr id="4" name="Picture 9" descr="C:\Users\1\Desktop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357" t="3810" b="7188"/>
          <a:stretch>
            <a:fillRect/>
          </a:stretch>
        </p:blipFill>
        <p:spPr bwMode="auto">
          <a:xfrm>
            <a:off x="6606377" y="1988840"/>
            <a:ext cx="253762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70080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ПРОЕКТ </a:t>
            </a:r>
            <a:r>
              <a:rPr lang="ru-RU" sz="3200" b="1" dirty="0" smtClean="0">
                <a:solidFill>
                  <a:srgbClr val="0000CC"/>
                </a:solidFill>
              </a:rPr>
              <a:t>«ГИМНАСТИКА УМА»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76872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важнее математика или шахматы. Что является гимнастикой ума?</a:t>
            </a:r>
          </a:p>
          <a:p>
            <a:r>
              <a:rPr lang="ru-RU" sz="2400" b="1" dirty="0" smtClean="0"/>
              <a:t>Цель</a:t>
            </a:r>
            <a:r>
              <a:rPr lang="ru-RU" sz="2400" dirty="0" smtClean="0"/>
              <a:t>:  найти связь между шахматами и математикой.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13176"/>
            <a:ext cx="65882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Математика помогает шахматистам играть и выигрывать. А шахматы помогают нам решать простейшие и даже самые сложные математические задачи, помогают развивать логику, внимание и таким образом знать математику на пять.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4371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1.   Проблема перегрузки  учащихся.</a:t>
            </a:r>
            <a:br>
              <a:rPr lang="ru-RU" dirty="0" smtClean="0"/>
            </a:br>
            <a:r>
              <a:rPr lang="ru-RU" dirty="0" smtClean="0"/>
              <a:t>2.   Дети – люди увлекающиеся, поэтому   начиная с желанием, энтузиазмом,   могут бросить работу над проектом.</a:t>
            </a:r>
            <a:br>
              <a:rPr lang="ru-RU" dirty="0" smtClean="0"/>
            </a:br>
            <a:r>
              <a:rPr lang="ru-RU" dirty="0" smtClean="0"/>
              <a:t>3. Самая большая проблема для учителя – не превратиться в человека, диктующего свое мнение, или взвалить на себя всю работу, оставив детям самый минимум.</a:t>
            </a:r>
            <a:br>
              <a:rPr lang="ru-RU" dirty="0" smtClean="0"/>
            </a:br>
            <a:r>
              <a:rPr lang="ru-RU" dirty="0" smtClean="0"/>
              <a:t>4.  Возрастает нагрузка на учителя.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532440" cy="5257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Как же их разрешить?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1. Четко определить объем и временные рамки проекта, не «давить» на учащихся; проекты проводить не часто.</a:t>
            </a:r>
            <a:br>
              <a:rPr lang="ru-RU" dirty="0" smtClean="0"/>
            </a:br>
            <a:r>
              <a:rPr lang="ru-RU" dirty="0" smtClean="0"/>
              <a:t>2. Не навязывать свою тему </a:t>
            </a:r>
          </a:p>
          <a:p>
            <a:pPr>
              <a:buNone/>
            </a:pPr>
            <a:r>
              <a:rPr lang="ru-RU" dirty="0" smtClean="0"/>
              <a:t>   3. Предоставить учащимся возможность работать максимально самостоятельно, встать в позицию старшего друга.</a:t>
            </a:r>
            <a:br>
              <a:rPr lang="ru-RU" dirty="0" smtClean="0"/>
            </a:br>
            <a:r>
              <a:rPr lang="ru-RU" dirty="0" smtClean="0"/>
              <a:t>4. Привлечь для работы над проектом родителей (необходимость для начальной школы).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392488" cy="1331640"/>
          </a:xfrm>
        </p:spPr>
        <p:txBody>
          <a:bodyPr/>
          <a:lstStyle/>
          <a:p>
            <a:pPr algn="ctr"/>
            <a: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 </a:t>
            </a:r>
            <a:b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cap="all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 flipV="1">
            <a:off x="539552" y="2008004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/>
              <a:t>   </a:t>
            </a:r>
            <a:r>
              <a:rPr lang="ru-RU" dirty="0" smtClean="0"/>
              <a:t>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1507" name="Picture 3" descr="C:\Users\1\Desktop\1364282332_rrryir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340769"/>
            <a:ext cx="4536504" cy="71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Хоть выйди ты не в белый свет,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А в поле за околицей—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Пока идешь за кем-то вслед,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Дорога не запомнится.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Зато, куда б ты ни попал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и  по какой распутице,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Дорога та, что сам искал,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Вовек не позабудется.</a:t>
            </a:r>
          </a:p>
          <a:p>
            <a:r>
              <a:rPr lang="ru-RU" sz="2800" b="1" dirty="0" smtClean="0"/>
              <a:t>(</a:t>
            </a:r>
            <a:r>
              <a:rPr lang="ru-RU" sz="2800" b="1" dirty="0" err="1" smtClean="0"/>
              <a:t>Н.Рыленков</a:t>
            </a:r>
            <a:r>
              <a:rPr lang="ru-RU" sz="2800" b="1" dirty="0" smtClean="0"/>
              <a:t>)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392488" cy="1331640"/>
          </a:xfrm>
        </p:spPr>
        <p:txBody>
          <a:bodyPr/>
          <a:lstStyle/>
          <a:p>
            <a:pPr algn="ctr"/>
            <a: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 </a:t>
            </a:r>
            <a:b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cap="all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 flipV="1">
            <a:off x="539552" y="2008004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/>
              <a:t>   </a:t>
            </a:r>
            <a:r>
              <a:rPr lang="ru-RU" dirty="0" smtClean="0"/>
              <a:t>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4536504" cy="718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Хоть выйди ты не в белый свет,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А в поле за околицей—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Пока идешь за кем-то вслед,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Дорога не запомнится.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Зато, куда б ты ни попал</a:t>
            </a:r>
          </a:p>
          <a:p>
            <a:r>
              <a:rPr lang="ru-RU" sz="2800" b="1" dirty="0" smtClean="0">
                <a:solidFill>
                  <a:srgbClr val="0000CC"/>
                </a:solidFill>
              </a:rPr>
              <a:t>и  по какой распутице,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Дорога та, что сам искал,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Вовек не позабудется.</a:t>
            </a:r>
          </a:p>
          <a:p>
            <a:r>
              <a:rPr lang="ru-RU" sz="2800" b="1" dirty="0" smtClean="0"/>
              <a:t>(</a:t>
            </a:r>
            <a:r>
              <a:rPr lang="ru-RU" sz="2800" b="1" dirty="0" err="1" smtClean="0"/>
              <a:t>Н.Рыленков</a:t>
            </a:r>
            <a:r>
              <a:rPr lang="ru-RU" sz="2800" b="1" dirty="0" smtClean="0"/>
              <a:t>)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6" name="Picture 5" descr="http://pan.az/uploads/posts/2013-07/1374214435_komik-resimler-3.jpg"/>
          <p:cNvPicPr>
            <a:picLocks noChangeAspect="1" noChangeArrowheads="1"/>
          </p:cNvPicPr>
          <p:nvPr/>
        </p:nvPicPr>
        <p:blipFill>
          <a:blip r:embed="rId3" cstate="print"/>
          <a:srcRect l="25062" b="3356"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331640"/>
          </a:xfrm>
        </p:spPr>
        <p:txBody>
          <a:bodyPr/>
          <a:lstStyle/>
          <a:p>
            <a:pPr algn="ctr"/>
            <a: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проектов </a:t>
            </a:r>
            <a:br>
              <a:rPr lang="ru-RU" sz="4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400" cap="all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9552" y="1484784"/>
            <a:ext cx="4248472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0000CC"/>
                </a:solidFill>
              </a:rPr>
              <a:t>Хоть </a:t>
            </a:r>
            <a:r>
              <a:rPr lang="ru-RU" sz="2400" b="1" dirty="0">
                <a:solidFill>
                  <a:srgbClr val="0000CC"/>
                </a:solidFill>
              </a:rPr>
              <a:t>выйди ты не </a:t>
            </a:r>
            <a:r>
              <a:rPr lang="ru-RU" sz="2400" b="1" dirty="0" smtClean="0">
                <a:solidFill>
                  <a:srgbClr val="0000CC"/>
                </a:solidFill>
              </a:rPr>
              <a:t>в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    белый свет,                                                                                 </a:t>
            </a:r>
            <a:r>
              <a:rPr lang="ru-RU" sz="2400" b="1" dirty="0">
                <a:solidFill>
                  <a:srgbClr val="0000CC"/>
                </a:solidFill>
              </a:rPr>
              <a:t>А в поле за околицей</a:t>
            </a:r>
            <a:r>
              <a:rPr lang="ru-RU" sz="2400" b="1" dirty="0" smtClean="0">
                <a:solidFill>
                  <a:srgbClr val="0000CC"/>
                </a:solidFill>
              </a:rPr>
              <a:t>—                                                                                    </a:t>
            </a:r>
            <a:r>
              <a:rPr lang="ru-RU" sz="2400" b="1" dirty="0">
                <a:solidFill>
                  <a:srgbClr val="0000CC"/>
                </a:solidFill>
              </a:rPr>
              <a:t>Пока идешь за кем-то вслед</a:t>
            </a:r>
            <a:r>
              <a:rPr lang="ru-RU" sz="2400" b="1" dirty="0" smtClean="0">
                <a:solidFill>
                  <a:srgbClr val="0000CC"/>
                </a:solidFill>
              </a:rPr>
              <a:t>,                                                                                             </a:t>
            </a:r>
            <a:r>
              <a:rPr lang="ru-RU" sz="2400" b="1" dirty="0">
                <a:solidFill>
                  <a:srgbClr val="0000CC"/>
                </a:solidFill>
              </a:rPr>
              <a:t>Дорога не запомнится</a:t>
            </a:r>
            <a:r>
              <a:rPr lang="ru-RU" sz="2400" b="1" dirty="0" smtClean="0">
                <a:solidFill>
                  <a:srgbClr val="0000CC"/>
                </a:solidFill>
              </a:rPr>
              <a:t>.                                                                                           </a:t>
            </a:r>
            <a:r>
              <a:rPr lang="ru-RU" sz="2400" b="1" dirty="0">
                <a:solidFill>
                  <a:srgbClr val="0000CC"/>
                </a:solidFill>
              </a:rPr>
              <a:t>Зато, куда б ты ни </a:t>
            </a:r>
            <a:r>
              <a:rPr lang="ru-RU" sz="2400" b="1" dirty="0" smtClean="0">
                <a:solidFill>
                  <a:srgbClr val="0000CC"/>
                </a:solidFill>
              </a:rPr>
              <a:t>попал                                                                                               </a:t>
            </a:r>
            <a:r>
              <a:rPr lang="ru-RU" sz="2400" b="1" dirty="0">
                <a:solidFill>
                  <a:srgbClr val="0000CC"/>
                </a:solidFill>
              </a:rPr>
              <a:t>И по какой распутице</a:t>
            </a:r>
            <a:r>
              <a:rPr lang="ru-RU" sz="2400" b="1" dirty="0" smtClean="0">
                <a:solidFill>
                  <a:srgbClr val="0000CC"/>
                </a:solidFill>
              </a:rPr>
              <a:t>,                                                                                          </a:t>
            </a:r>
            <a:r>
              <a:rPr lang="ru-RU" sz="2400" b="1" dirty="0">
                <a:solidFill>
                  <a:srgbClr val="0000CC"/>
                </a:solidFill>
              </a:rPr>
              <a:t>Дорога та, что сам искал</a:t>
            </a:r>
            <a:r>
              <a:rPr lang="ru-RU" sz="2400" b="1" dirty="0" smtClean="0">
                <a:solidFill>
                  <a:srgbClr val="0000CC"/>
                </a:solidFill>
              </a:rPr>
              <a:t>,                                                                                               </a:t>
            </a:r>
            <a:r>
              <a:rPr lang="ru-RU" sz="2400" b="1" dirty="0">
                <a:solidFill>
                  <a:srgbClr val="0000CC"/>
                </a:solidFill>
              </a:rPr>
              <a:t>Вовек не позабудется.    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               (</a:t>
            </a:r>
            <a:r>
              <a:rPr lang="ru-RU" dirty="0" err="1" smtClean="0">
                <a:solidFill>
                  <a:srgbClr val="0000CC"/>
                </a:solidFill>
              </a:rPr>
              <a:t>Н.Рыленков</a:t>
            </a:r>
            <a:r>
              <a:rPr lang="ru-RU" dirty="0" smtClean="0">
                <a:solidFill>
                  <a:srgbClr val="0000CC"/>
                </a:solidFill>
              </a:rPr>
              <a:t>)</a:t>
            </a:r>
            <a:r>
              <a:rPr lang="ru-RU" b="1" dirty="0" smtClean="0"/>
              <a:t>               </a:t>
            </a:r>
            <a:r>
              <a:rPr lang="ru-RU" dirty="0" smtClean="0"/>
              <a:t>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35842" name="Picture 2" descr="C:\Users\1\Desktop\интересно\main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8424936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63713" y="1143000"/>
            <a:ext cx="7380287" cy="22098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Проектная деятельность в лицее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CC"/>
                </a:solidFill>
              </a:rPr>
              <a:t>Учитель математики высшей категории МАОУ «Лицей № 62» г.Саратов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CC"/>
                </a:solidFill>
                <a:latin typeface="+mj-lt"/>
              </a:rPr>
              <a:t>БАЛАНДИНА  ИРИНА  СЕРГЕЕВНА</a:t>
            </a:r>
            <a:endParaRPr lang="ru-RU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515514">
            <a:off x="1475656" y="2996952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4213" y="277813"/>
            <a:ext cx="8459787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00CC"/>
                </a:solidFill>
              </a:rPr>
              <a:t> </a:t>
            </a:r>
            <a:r>
              <a:rPr lang="ru-RU" sz="4400" b="1" smtClean="0">
                <a:solidFill>
                  <a:srgbClr val="0000CC"/>
                </a:solidFill>
              </a:rPr>
              <a:t>Региональная опытно-экспериментальная площадка</a:t>
            </a:r>
            <a:endParaRPr lang="ru-RU" b="1" smtClean="0">
              <a:solidFill>
                <a:srgbClr val="0000CC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3200" dirty="0" smtClean="0"/>
              <a:t>На базе лицея № 62 г.Саратов            с 2007 г. «Формирование проектно-исследовательской среды лицея в контексте </a:t>
            </a:r>
            <a:r>
              <a:rPr lang="ru-RU" sz="3200" dirty="0" err="1" smtClean="0"/>
              <a:t>гуманизации</a:t>
            </a:r>
            <a:r>
              <a:rPr lang="ru-RU" sz="3200" dirty="0" smtClean="0"/>
              <a:t> и повышения качества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smtClean="0">
                <a:solidFill>
                  <a:srgbClr val="0000CC"/>
                </a:solidFill>
              </a:rPr>
              <a:t>Девиз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683568" y="1556792"/>
            <a:ext cx="78488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«Расскажи – и я забуду,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/>
              <a:t>Покажи – и я запомню,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/>
              <a:t>Вовлеки меня – и я научусь»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7487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cap="all" dirty="0" smtClean="0">
                <a:solidFill>
                  <a:srgbClr val="0000CC"/>
                </a:solidFill>
              </a:rPr>
              <a:t>Материал урока </a:t>
            </a:r>
            <a:r>
              <a:rPr lang="ru-RU" sz="5400" b="1" dirty="0" smtClean="0">
                <a:solidFill>
                  <a:srgbClr val="0000CC"/>
                </a:solidFill>
              </a:rPr>
              <a:t>100%</a:t>
            </a:r>
            <a:endParaRPr lang="ru-RU" sz="5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846043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1420813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</a:rPr>
              <a:t>ЭФФЕКТИВНОСТЬ УСВОЕНИЯ УЧЕБНОЙ ИНФОРМАЦИИ</a:t>
            </a:r>
            <a:endParaRPr lang="ru-RU" dirty="0" smtClean="0"/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</p:nvPr>
        </p:nvGraphicFramePr>
        <p:xfrm>
          <a:off x="560388" y="1146175"/>
          <a:ext cx="8634412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8632684" imgH="5761219" progId="Excel.Sheet.8">
                  <p:embed/>
                </p:oleObj>
              </mc:Choice>
              <mc:Fallback>
                <p:oleObj r:id="rId4" imgW="8632684" imgH="5761219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146175"/>
                        <a:ext cx="8634412" cy="576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459787" cy="142081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00CC"/>
                </a:solidFill>
              </a:rPr>
              <a:t>НАУЧНОЕ ОБЩЕСТВО УЧАЩИХСЯ «</a:t>
            </a:r>
            <a:r>
              <a:rPr lang="ru-RU" sz="5400" b="1" smtClean="0">
                <a:solidFill>
                  <a:srgbClr val="0000CC"/>
                </a:solidFill>
              </a:rPr>
              <a:t>ЛИЦЕИСТ</a:t>
            </a:r>
            <a:r>
              <a:rPr lang="ru-RU" b="1" smtClean="0">
                <a:solidFill>
                  <a:srgbClr val="0000CC"/>
                </a:solidFill>
              </a:rPr>
              <a:t>»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684213" y="1600200"/>
            <a:ext cx="8459787" cy="5141913"/>
          </a:xfrm>
        </p:spPr>
        <p:txBody>
          <a:bodyPr/>
          <a:lstStyle/>
          <a:p>
            <a:r>
              <a:rPr lang="ru-RU" sz="3600" dirty="0" smtClean="0"/>
              <a:t>«Замечено, чем больше учитель учит  своих учеников и чем меньше – представляет  им </a:t>
            </a:r>
            <a:r>
              <a:rPr lang="ru-RU" sz="3600" dirty="0" err="1" smtClean="0"/>
              <a:t>вожможностей</a:t>
            </a:r>
            <a:r>
              <a:rPr lang="ru-RU" sz="3600" dirty="0" smtClean="0"/>
              <a:t> приобретать  знания , мыслить , действовать, </a:t>
            </a:r>
            <a:r>
              <a:rPr lang="ru-RU" sz="3600" b="1" dirty="0" smtClean="0">
                <a:solidFill>
                  <a:srgbClr val="0000CC"/>
                </a:solidFill>
              </a:rPr>
              <a:t>тем менее энергичным и плодотворным становится ПРОЦЕСС ОБУЧЕНИЯ</a:t>
            </a:r>
            <a:r>
              <a:rPr lang="ru-RU" sz="3600" b="1" dirty="0" smtClean="0"/>
              <a:t>» </a:t>
            </a:r>
          </a:p>
          <a:p>
            <a:r>
              <a:rPr lang="ru-RU" sz="3200" dirty="0" smtClean="0"/>
              <a:t>                                                    И.ЛЕРНЕР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750" y="277813"/>
            <a:ext cx="860425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ЯРМАРКА ПРОЕКТНЫХ ИДЕЙ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5517232"/>
          </a:xfrm>
        </p:spPr>
        <p:txBody>
          <a:bodyPr/>
          <a:lstStyle/>
          <a:p>
            <a:r>
              <a:rPr lang="ru-RU" sz="3600" b="1" dirty="0" smtClean="0"/>
              <a:t>«Если у Вас есть идея  и у меня есть идея, и мы обменяемся этими  идеями, то у  каждого из нас будет по две идеи» </a:t>
            </a:r>
          </a:p>
          <a:p>
            <a:r>
              <a:rPr lang="ru-RU" sz="3200" dirty="0" smtClean="0"/>
              <a:t>                     </a:t>
            </a:r>
            <a:r>
              <a:rPr lang="ru-RU" sz="3200" b="1" dirty="0" smtClean="0"/>
              <a:t>Б.ШОУ</a:t>
            </a:r>
          </a:p>
          <a:p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1393997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5715000" cy="3810000"/>
          </a:xfrm>
          <a:prstGeom prst="rect">
            <a:avLst/>
          </a:prstGeom>
          <a:noFill/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532812" cy="1420813"/>
          </a:xfrm>
        </p:spPr>
        <p:txBody>
          <a:bodyPr/>
          <a:lstStyle/>
          <a:p>
            <a:r>
              <a:rPr lang="ru-RU" sz="6000" smtClean="0">
                <a:solidFill>
                  <a:srgbClr val="0000CC"/>
                </a:solidFill>
              </a:rPr>
              <a:t>НПК</a:t>
            </a:r>
            <a:r>
              <a:rPr lang="ru-RU" smtClean="0">
                <a:solidFill>
                  <a:srgbClr val="0000CC"/>
                </a:solidFill>
              </a:rPr>
              <a:t> </a:t>
            </a:r>
            <a:r>
              <a:rPr lang="ru-RU" sz="3600" smtClean="0">
                <a:solidFill>
                  <a:srgbClr val="0000CC"/>
                </a:solidFill>
              </a:rPr>
              <a:t>«СОВРЕМЕННЫЕ </a:t>
            </a:r>
            <a:br>
              <a:rPr lang="ru-RU" sz="3600" smtClean="0">
                <a:solidFill>
                  <a:srgbClr val="0000CC"/>
                </a:solidFill>
              </a:rPr>
            </a:br>
            <a:r>
              <a:rPr lang="ru-RU" sz="3600" smtClean="0">
                <a:solidFill>
                  <a:srgbClr val="0000CC"/>
                </a:solidFill>
              </a:rPr>
              <a:t>ПОЛИКО-ПРАВОВЫЕ ТЕХНОЛОГИИ»</a:t>
            </a:r>
          </a:p>
        </p:txBody>
      </p:sp>
      <p:pic>
        <p:nvPicPr>
          <p:cNvPr id="21505" name="Picture 1" descr="C:\Users\1\Desktop\13939974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427" t="-1768" b="16920"/>
          <a:stretch>
            <a:fillRect/>
          </a:stretch>
        </p:blipFill>
        <p:spPr bwMode="auto">
          <a:xfrm>
            <a:off x="3275856" y="2924944"/>
            <a:ext cx="553437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444</TotalTime>
  <Words>589</Words>
  <Application>Microsoft Office PowerPoint</Application>
  <PresentationFormat>Экран (4:3)</PresentationFormat>
  <Paragraphs>91</Paragraphs>
  <Slides>20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Тема1</vt:lpstr>
      <vt:lpstr>Лист Microsoft Excel 97-2003</vt:lpstr>
      <vt:lpstr>Формула</vt:lpstr>
      <vt:lpstr> Лицей № 62  г.Саратов</vt:lpstr>
      <vt:lpstr>Проектная деятельность в лицее </vt:lpstr>
      <vt:lpstr> Региональная опытно-экспериментальная площадка</vt:lpstr>
      <vt:lpstr>Девиз</vt:lpstr>
      <vt:lpstr>Материал урока 100%</vt:lpstr>
      <vt:lpstr>ЭФФЕКТИВНОСТЬ УСВОЕНИЯ УЧЕБНОЙ ИНФОРМАЦИИ</vt:lpstr>
      <vt:lpstr>НАУЧНОЕ ОБЩЕСТВО УЧАЩИХСЯ «ЛИЦЕИСТ»</vt:lpstr>
      <vt:lpstr>ЯРМАРКА ПРОЕКТНЫХ ИДЕЙ</vt:lpstr>
      <vt:lpstr>НПК «СОВРЕМЕННЫЕ  ПОЛИКО-ПРАВОВЫЕ ТЕХНОЛОГИИ»</vt:lpstr>
      <vt:lpstr>Метод проектов</vt:lpstr>
      <vt:lpstr> Метод проектов  </vt:lpstr>
      <vt:lpstr>Метод проектов  </vt:lpstr>
      <vt:lpstr> Метод проектов  </vt:lpstr>
      <vt:lpstr>Метод проектов</vt:lpstr>
      <vt:lpstr>Метод проектов</vt:lpstr>
      <vt:lpstr>Метод проектов</vt:lpstr>
      <vt:lpstr> Метод проектов  </vt:lpstr>
      <vt:lpstr> Метод проектов  </vt:lpstr>
      <vt:lpstr> Метод проектов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Работа научного общества «Лицеист»</dc:title>
  <dc:creator>1</dc:creator>
  <cp:lastModifiedBy>Ангелина</cp:lastModifiedBy>
  <cp:revision>58</cp:revision>
  <dcterms:created xsi:type="dcterms:W3CDTF">2014-07-03T17:15:13Z</dcterms:created>
  <dcterms:modified xsi:type="dcterms:W3CDTF">2019-08-23T17:53:09Z</dcterms:modified>
</cp:coreProperties>
</file>