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  <a:p>
            <a:pPr lvl="5"/>
            <a:r>
              <a:rPr lang="en-US" dirty="0"/>
              <a:t>Sixth level</a:t>
            </a:r>
            <a:endParaRPr lang="en-US" dirty="0"/>
          </a:p>
          <a:p>
            <a:pPr lvl="6"/>
            <a:r>
              <a:rPr lang="en-US" dirty="0"/>
              <a:t>Seventh level</a:t>
            </a:r>
            <a:endParaRPr lang="en-US" dirty="0"/>
          </a:p>
          <a:p>
            <a:pPr lvl="7"/>
            <a:r>
              <a:rPr lang="en-US" dirty="0"/>
              <a:t>Eigth level</a:t>
            </a:r>
            <a:endParaRPr lang="en-US" dirty="0"/>
          </a:p>
          <a:p>
            <a:pPr lvl="8"/>
            <a:r>
              <a:rPr lang="en-US" dirty="0"/>
              <a:t>Ninth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805" indent="-344805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655" indent="-338455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9205" indent="-344805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10055" indent="-338455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605" indent="-344805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870" indent="-338455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455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050" indent="-338455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775" indent="-338455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8647" y="299440"/>
            <a:ext cx="6059480" cy="4679548"/>
          </a:xfrm>
        </p:spPr>
        <p:txBody>
          <a:bodyPr>
            <a:noAutofit/>
          </a:bodyPr>
          <a:lstStyle/>
          <a:p>
            <a:r>
              <a:rPr lang="ru-RU" sz="8000"/>
              <a:t>Язык как зеркало культуры</a:t>
            </a:r>
            <a:endParaRPr lang="ru-RU" sz="800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46683" y="4218786"/>
            <a:ext cx="7630660" cy="921523"/>
          </a:xfrm>
        </p:spPr>
        <p:txBody>
          <a:bodyPr>
            <a:noAutofit/>
          </a:bodyPr>
          <a:lstStyle/>
          <a:p>
            <a:r>
              <a:rPr lang="ru-RU" sz="3200"/>
              <a:t>На примере английских фразеологоизмов</a:t>
            </a:r>
            <a:endParaRPr lang="ru-RU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8387" y="1643902"/>
            <a:ext cx="8433739" cy="3922657"/>
          </a:xfrm>
        </p:spPr>
        <p:txBody>
          <a:bodyPr>
            <a:noAutofit/>
          </a:bodyPr>
          <a:lstStyle/>
          <a:p>
            <a:r>
              <a:rPr lang="ru-RU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Язык и этнос, как мы знаем, тесно связаны между собой,</a:t>
            </a:r>
            <a:endParaRPr lang="ru-RU" sz="4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благодаря этому язык оставляет немалый след в истории народа.</a:t>
            </a:r>
            <a:endParaRPr lang="ru-RU" sz="4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4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мы поговорим о происхождении фразеологизмов в английском языке.</a:t>
            </a:r>
            <a:endParaRPr lang="ru-RU" sz="4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91440" y="-731083"/>
            <a:ext cx="10260809" cy="3811245"/>
          </a:xfrm>
        </p:spPr>
        <p:txBody>
          <a:bodyPr>
            <a:noAutofit/>
          </a:bodyPr>
          <a:lstStyle/>
          <a:p>
            <a:r>
              <a:rPr lang="en-US" sz="4400">
                <a:latin typeface="Agency FB" panose="020B0503020202020204" pitchFamily="34" charset="0"/>
              </a:rPr>
              <a:t>Let your hair down – </a:t>
            </a:r>
            <a:r>
              <a:rPr lang="ru-RU" sz="4400"/>
              <a:t>расслабиться, вести себя непринужденно.</a:t>
            </a:r>
            <a:endParaRPr lang="ru-RU" sz="4400"/>
          </a:p>
        </p:txBody>
      </p:sp>
      <p:sp>
        <p:nvSpPr>
          <p:cNvPr id="4" name="TextBox 3"/>
          <p:cNvSpPr txBox="1"/>
          <p:nvPr/>
        </p:nvSpPr>
        <p:spPr>
          <a:xfrm>
            <a:off x="1291440" y="2762866"/>
            <a:ext cx="9609121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/>
              <a:t>В далеком 17-ом веке женщины носили разнообразные прически, собирая и закалывая волосы. Вечером же, в спокойной и непринужденной обстановке, привычной процедурой было распускание и расчесывание волос.</a:t>
            </a:r>
            <a:endParaRPr lang="ru-RU"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gency FB" panose="020B0503020202020204" pitchFamily="34" charset="0"/>
              </a:rPr>
              <a:t>To live from hand to mouth – </a:t>
            </a:r>
            <a:r>
              <a:rPr lang="ru-RU"/>
              <a:t>еле сводить концы с концами; жить впроголодь.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452360" y="2052115"/>
            <a:ext cx="9287279" cy="4330872"/>
          </a:xfrm>
        </p:spPr>
        <p:txBody>
          <a:bodyPr>
            <a:noAutofit/>
          </a:bodyPr>
          <a:lstStyle/>
          <a:p>
            <a:r>
              <a:rPr lang="ru-RU" sz="3200"/>
              <a:t>Во времена Великой депрессии, да и в другие экономически нестабильные годы, люди часто не знали, когда в следующий раз им в руки попадет полноценная еда. Именно поэтому, в буквальном смысле, все съедобное, что попадало в руки, сразу же отправлялось в рот – </a:t>
            </a:r>
            <a:r>
              <a:rPr lang="en-US" sz="3200"/>
              <a:t>from hand to mouth. </a:t>
            </a:r>
            <a:endParaRPr lang="ru-RU" sz="3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>
                <a:latin typeface="Agency FB" panose="020B0503020202020204" pitchFamily="34" charset="0"/>
              </a:rPr>
              <a:t>To be worth one’s salt – </a:t>
            </a:r>
            <a:r>
              <a:rPr lang="ru-RU"/>
              <a:t>не зря получающий зарплату; не даром ест хлеб.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1142" y="1719071"/>
            <a:ext cx="9717867" cy="4756691"/>
          </a:xfrm>
        </p:spPr>
        <p:txBody>
          <a:bodyPr>
            <a:noAutofit/>
          </a:bodyPr>
          <a:lstStyle/>
          <a:p>
            <a:r>
              <a:rPr lang="ru-RU" sz="2400"/>
              <a:t>Хотя сегодня соль является одним из самых дешевых продуктов на полках супермаркетов, в истории человечества были периоды, когда соль приравнивалась к золоту. Еще до появления различных консервантов, позволяющих сохранять продукты более длительное время, соль была единственным доступным методом, что делало ее незаменимой. Таким образом «быть достойным соли» или </a:t>
            </a:r>
            <a:r>
              <a:rPr lang="en-US" sz="2400"/>
              <a:t>to be worth one’s salt </a:t>
            </a:r>
            <a:r>
              <a:rPr lang="ru-RU" sz="2400"/>
              <a:t>было признанием значимости человека.</a:t>
            </a:r>
            <a:endParaRPr lang="ru-RU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>
                <a:latin typeface="Agency FB" panose="020B0503020202020204" pitchFamily="34" charset="0"/>
              </a:rPr>
              <a:t>It’s raining cats and dogs – </a:t>
            </a:r>
            <a:r>
              <a:rPr lang="ru-RU" sz="4000"/>
              <a:t>льет как из ведра.</a:t>
            </a:r>
            <a:endParaRPr lang="ru-RU" sz="40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16835" y="2033561"/>
            <a:ext cx="7958330" cy="4349426"/>
          </a:xfrm>
        </p:spPr>
        <p:txBody>
          <a:bodyPr>
            <a:noAutofit/>
          </a:bodyPr>
          <a:lstStyle/>
          <a:p>
            <a:r>
              <a:rPr lang="ru-RU"/>
              <a:t>Существует много предположений относительно возникновение этой идиомы. В некоторые из них сложно поверить, другие, пожалуй, были придуманы любителями красочных историй, я же предложу вам третий вариант. В далекие 1500-е годы, когда до современной архитектуры было еще очень далеко, крыши домов покрывали толстым слоем соломы, что делало их особенно привлекательным местом для котов, собак и других небольших животных (видимо из-за того, что этот материал лучше сохранял тепло). Во время проливных дождей, животные иногда поскальзывались и падали вниз, а англичане стали ассоциировать сильный дождь с падающими котами и собаками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>
                <a:latin typeface="Agency FB" panose="020B0503020202020204" pitchFamily="34" charset="0"/>
              </a:rPr>
              <a:t>To face the music – </a:t>
            </a:r>
            <a:r>
              <a:rPr lang="ru-RU" sz="3600"/>
              <a:t>расплачиваться за свои поступки, расхлебывать кашу.</a:t>
            </a:r>
            <a:endParaRPr lang="ru-RU" sz="36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8735" y="2182003"/>
            <a:ext cx="8941404" cy="3997828"/>
          </a:xfrm>
        </p:spPr>
        <p:txBody>
          <a:bodyPr>
            <a:noAutofit/>
          </a:bodyPr>
          <a:lstStyle/>
          <a:p>
            <a:r>
              <a:rPr lang="ru-RU" sz="3200"/>
              <a:t>История этой идиомы очень проста и находит свое начало в Британской армии. Дело в том, что каждый военный суд сопровождался игрой военного оркестра, таким образом, обвиняемый, должен был встретиться лицом к лицу не только с обвинениями, но и со звуками барабанов. </a:t>
            </a:r>
            <a:endParaRPr lang="ru-RU" sz="3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/>
              <a:t>Выводы</a:t>
            </a:r>
            <a:endParaRPr lang="ru-RU" sz="54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1143" y="1631935"/>
            <a:ext cx="9769713" cy="2920600"/>
          </a:xfrm>
        </p:spPr>
        <p:txBody>
          <a:bodyPr>
            <a:normAutofit/>
          </a:bodyPr>
          <a:lstStyle/>
          <a:p>
            <a:r>
              <a:rPr lang="ru-RU" sz="3200"/>
              <a:t>Итак, мы выяснили, что английские фразеологизмы чаще всего исходят из истории самого народа. И это подтверждает то, что язык и культура народа тесно связаны.</a:t>
            </a:r>
            <a:endParaRPr lang="ru-RU" sz="320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Мэдисон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2526</Words>
  <Application>WPS Presentation</Application>
  <PresentationFormat>Широкоэкранный</PresentationFormat>
  <Paragraphs>32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SimSun</vt:lpstr>
      <vt:lpstr>Wingdings</vt:lpstr>
      <vt:lpstr>Wingdings 3</vt:lpstr>
      <vt:lpstr>MS Shell Dlg 2</vt:lpstr>
      <vt:lpstr>Calibri</vt:lpstr>
      <vt:lpstr>Times New Roman</vt:lpstr>
      <vt:lpstr>Agency FB</vt:lpstr>
      <vt:lpstr>Tahoma</vt:lpstr>
      <vt:lpstr>Microsoft YaHei</vt:lpstr>
      <vt:lpstr/>
      <vt:lpstr>Arial Unicode MS</vt:lpstr>
      <vt:lpstr>Мэдисон</vt:lpstr>
      <vt:lpstr>Язык как зеркало культуры</vt:lpstr>
      <vt:lpstr>PowerPoint 演示文稿</vt:lpstr>
      <vt:lpstr>PowerPoint 演示文稿</vt:lpstr>
      <vt:lpstr>To live from hand to mouth – еле сводить концы с концами; жить впроголодь.</vt:lpstr>
      <vt:lpstr>To be worth one’s salt – не зря получающий зарплату; не даром ест хлеб.</vt:lpstr>
      <vt:lpstr>It’s raining cats and dogs – льет как из ведра.</vt:lpstr>
      <vt:lpstr>To face the music – расплачиваться за свои поступки, расхлебывать кашу.</vt:lpstr>
      <vt:lpstr>Выводы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 как зеркало культуры</dc:title>
  <dc:creator/>
  <cp:lastModifiedBy>Анюта</cp:lastModifiedBy>
  <cp:revision>3</cp:revision>
  <dcterms:created xsi:type="dcterms:W3CDTF">2019-06-27T17:46:37Z</dcterms:created>
  <dcterms:modified xsi:type="dcterms:W3CDTF">2019-06-27T17:47:50Z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1033-10.2.0.5838</vt:lpwstr>
  </property>
</Properties>
</file>