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9" r:id="rId4"/>
    <p:sldId id="280" r:id="rId5"/>
    <p:sldId id="281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728191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Лекция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Тема: Хромосомная 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теория наследственности. 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Хромосомные 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карты</a:t>
            </a:r>
            <a:b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424936" cy="460851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Вопросы :</a:t>
            </a:r>
          </a:p>
          <a:p>
            <a:pPr algn="l"/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Множественные аллели. Наследование групп крови.</a:t>
            </a:r>
          </a:p>
          <a:p>
            <a:pPr algn="l"/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Количественная и качественная специфика</a:t>
            </a:r>
          </a:p>
          <a:p>
            <a:pPr algn="l"/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проявления генов в признаках</a:t>
            </a:r>
          </a:p>
          <a:p>
            <a:pPr algn="l"/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Хромосомная теория наследственности</a:t>
            </a:r>
          </a:p>
          <a:p>
            <a:pPr algn="l"/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4.Генеалогический метод изучения наследственности человека</a:t>
            </a:r>
          </a:p>
          <a:p>
            <a:pPr algn="l"/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4.1.Составление родословной</a:t>
            </a:r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4.2. Генеалогический анализ родословной</a:t>
            </a:r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85982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Карта 3-й хромосомы человека</a:t>
            </a:r>
            <a:r>
              <a:rPr lang="ru-RU" b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b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ru-RU" b="1" u="sng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0768"/>
            <a:ext cx="8352928" cy="5256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366693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ПК\Desktop\0004-004-Genealogicheskij-metod-izuchenie-nasledovanija-priznakov-s-pomoschj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81708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chemeClr val="accent1"/>
                </a:solidFill>
              </a:rPr>
              <a:t>Символы, используемые при составлении родословной</a:t>
            </a: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1484784"/>
            <a:ext cx="8391876" cy="5112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17753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легенда </a:t>
            </a:r>
            <a:r>
              <a:rPr lang="ru-RU" sz="36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родословной</a:t>
            </a:r>
            <a:r>
              <a:rPr lang="ru-RU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которая является объяснительным элементом описания родословной и включает: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описание состояния здоровья члена родословной, формация о котором важна для понимания характер наследования заболевания (признака) или особенностей его клинического проявления;</a:t>
            </a:r>
          </a:p>
          <a:p>
            <a:pPr lvl="0"/>
            <a:r>
              <a:rPr lang="ru-RU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 начала и характер течения заболевания у пораженных;</a:t>
            </a:r>
          </a:p>
          <a:p>
            <a:pPr lvl="0"/>
            <a:r>
              <a:rPr lang="ru-RU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причину смерти и возраст на момент смерти члена родословной;</a:t>
            </a:r>
          </a:p>
          <a:p>
            <a:r>
              <a:rPr lang="ru-RU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описание методов диагностики и идентификации заболеваний, перечень источников медицинских и других сведений </a:t>
            </a:r>
          </a:p>
        </p:txBody>
      </p:sp>
    </p:spTree>
    <p:extLst>
      <p:ext uri="{BB962C8B-B14F-4D97-AF65-F5344CB8AC3E}">
        <p14:creationId xmlns:p14="http://schemas.microsoft.com/office/powerpoint/2010/main" xmlns="" val="2361496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84176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sz="3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родословной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— больные диабетом; б — больные 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нейрофиброматозом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 в — обследованные лично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499953" y="2834747"/>
            <a:ext cx="4144094" cy="21489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864406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Генетический анализ родословной</a:t>
            </a:r>
            <a:b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родословных при аутосомно-доминантном наследовании</a:t>
            </a:r>
            <a:endParaRPr lang="ru-RU" sz="3200" u="sng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5" y="1600200"/>
            <a:ext cx="3600399" cy="4525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628800"/>
            <a:ext cx="3816423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016030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Признаки для аутосомно-доминантных форм наследственной патологии</a:t>
            </a:r>
            <a:endParaRPr lang="ru-RU" sz="2400" b="1" u="sng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lvl="0"/>
            <a:r>
              <a:rPr lang="ru-RU" sz="1800" dirty="0"/>
              <a:t>передача болезни по вертикали — болезнь встречается в каждом поколении;</a:t>
            </a:r>
          </a:p>
          <a:p>
            <a:pPr lvl="0"/>
            <a:r>
              <a:rPr lang="ru-RU" sz="1800" dirty="0"/>
              <a:t>количественное соотношение больных и здоровых чле­нов семьи является примерно равным вне зависимости от пола. Однако степень выраженности патологического признака (экспрессивность) обычно сильно варьирует среди родственников. В одной семье можно встретить как очень тяжелые, так и очень легкие формы заболе­вания;</a:t>
            </a:r>
          </a:p>
          <a:p>
            <a:pPr lvl="0"/>
            <a:r>
              <a:rPr lang="ru-RU" sz="1800" dirty="0"/>
              <a:t>больной человек передает патологический признак половине своих детей, при этом число девочек и мальчиков равное;</a:t>
            </a:r>
          </a:p>
          <a:p>
            <a:pPr lvl="0"/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в родословных с аутосомно-доминантным типом наследования здоровые родственники обычно имеют здоровое потомство. Исключение составляют болезни с нети ной пенетрантностью и спорадические случаи заболевания. При неполной пенетрантности потомок больного человека, будучи внешне здоровым, передает заболевание своим детям;	</a:t>
            </a:r>
          </a:p>
          <a:p>
            <a:r>
              <a:rPr lang="ru-RU" sz="1800" dirty="0"/>
              <a:t>в некоторых семьях можно зарегистрировать только один случай аутосомно-доминантного признака. Такие признаки принято называть </a:t>
            </a:r>
            <a:r>
              <a:rPr lang="ru-RU" sz="1800" i="1" dirty="0"/>
              <a:t>спорадическими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258216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r>
              <a:rPr lang="ru-RU" sz="4000" b="1" i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Аутосомно-рецессивный тип наследования </a:t>
            </a:r>
            <a:r>
              <a:rPr lang="ru-RU" sz="4000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ru-RU" sz="4000" b="1" i="1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псевдодоминирование</a:t>
            </a:r>
            <a:r>
              <a:rPr lang="ru-RU" sz="4000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br>
              <a:rPr lang="ru-RU" sz="4000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может обычно проявляться только у гомозиготных носителей аномального гена. Гетерозиготные родители больных в большинстве случаев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фенотипически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здоровы, но часто состоят в родственном браке</a:t>
            </a:r>
            <a:endParaRPr lang="ru-RU" sz="2700" b="1" i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863652" y="2998931"/>
            <a:ext cx="3416696" cy="1820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599727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800200"/>
          </a:xfrm>
        </p:spPr>
        <p:txBody>
          <a:bodyPr>
            <a:normAutofit/>
          </a:bodyPr>
          <a:lstStyle/>
          <a:p>
            <a:r>
              <a:rPr lang="ru-RU" sz="3200" b="1" i="1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Характерные особенности </a:t>
            </a:r>
            <a:r>
              <a:rPr lang="ru-RU" sz="3200" b="1" i="1" u="sng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аутосомно-рецессивных заболеваний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поражаются одинаково и мужчины и женщины;</a:t>
            </a:r>
          </a:p>
          <a:p>
            <a:pPr lvl="0"/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родители клинически здоровы;</a:t>
            </a:r>
          </a:p>
          <a:p>
            <a:pPr lvl="0"/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больны оба супруга, то все дети будут больными;</a:t>
            </a:r>
          </a:p>
          <a:p>
            <a:pPr lvl="0"/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браке больного отца со здоровой, не гетерозиготной женщиной рождаются здоровые дети;</a:t>
            </a:r>
          </a:p>
          <a:p>
            <a:pPr lvl="0"/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 больше детей в семье, тем число больных детей будет больше;</a:t>
            </a:r>
          </a:p>
          <a:p>
            <a:pPr lvl="0"/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браке больного с носителем мутантного </a:t>
            </a:r>
            <a:r>
              <a:rPr lang="ru-RU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аллеля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рождается 50% больных детей;</a:t>
            </a:r>
          </a:p>
          <a:p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 реже встречается мутантный ген в популяции, тем родители больного ребенка являются кровными родственниками</a:t>
            </a:r>
          </a:p>
        </p:txBody>
      </p:sp>
    </p:spTree>
    <p:extLst>
      <p:ext uri="{BB962C8B-B14F-4D97-AF65-F5344CB8AC3E}">
        <p14:creationId xmlns:p14="http://schemas.microsoft.com/office/powerpoint/2010/main" xmlns="" val="725192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ru-RU" sz="2800" b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Родословная с аутосомно-рецессивным типом наследования заболевания (</a:t>
            </a:r>
            <a:r>
              <a:rPr lang="ru-RU" sz="2800" b="1" u="sng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фенилкетонурия</a:t>
            </a:r>
            <a:r>
              <a:rPr lang="ru-RU" sz="2800" b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ru-RU" sz="2800" b="1" u="sn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000100" y="1857364"/>
            <a:ext cx="7500990" cy="4572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602909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Система групп крови АВО</a:t>
            </a:r>
            <a:endParaRPr lang="ru-RU" sz="4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Группа 0(1)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/>
              <a:t>— в эритроцитах нет </a:t>
            </a:r>
            <a:r>
              <a:rPr lang="ru-RU" dirty="0" err="1"/>
              <a:t>агглютиногенов</a:t>
            </a:r>
            <a:r>
              <a:rPr lang="ru-RU" dirty="0"/>
              <a:t> А и В  на эритроцитах имеются агглютинины альфа и бета.</a:t>
            </a:r>
          </a:p>
          <a:p>
            <a:r>
              <a:rPr lang="ru-RU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Группа А(</a:t>
            </a:r>
            <a:r>
              <a:rPr lang="en-US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II</a:t>
            </a:r>
            <a:r>
              <a:rPr lang="ru-RU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)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/>
              <a:t>— на эритроцитах содержится </a:t>
            </a:r>
            <a:r>
              <a:rPr lang="ru-RU" dirty="0" err="1"/>
              <a:t>агглютиноген</a:t>
            </a:r>
            <a:r>
              <a:rPr lang="ru-RU" dirty="0"/>
              <a:t> А, в сыворотке — агглютинин бета.</a:t>
            </a:r>
          </a:p>
          <a:p>
            <a:r>
              <a:rPr lang="ru-RU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Группа В(</a:t>
            </a:r>
            <a:r>
              <a:rPr lang="en-US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III</a:t>
            </a:r>
            <a:r>
              <a:rPr lang="ru-RU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)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/>
              <a:t>— на эритроцитах содержится </a:t>
            </a:r>
            <a:r>
              <a:rPr lang="ru-RU" dirty="0" err="1"/>
              <a:t>агглютино­ген</a:t>
            </a:r>
            <a:r>
              <a:rPr lang="ru-RU" dirty="0"/>
              <a:t> В, в сыворотке — агглютинин альфа.</a:t>
            </a:r>
          </a:p>
          <a:p>
            <a:r>
              <a:rPr lang="ru-RU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Группа </a:t>
            </a:r>
            <a:r>
              <a:rPr lang="en-US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AB</a:t>
            </a:r>
            <a:r>
              <a:rPr lang="ru-RU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(</a:t>
            </a:r>
            <a:r>
              <a:rPr lang="en-US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IV</a:t>
            </a:r>
            <a:r>
              <a:rPr lang="ru-RU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)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/>
              <a:t>— на эритроцитах содержатся </a:t>
            </a:r>
            <a:r>
              <a:rPr lang="ru-RU" dirty="0" err="1"/>
              <a:t>агглютиногены</a:t>
            </a:r>
            <a:r>
              <a:rPr lang="ru-RU" dirty="0"/>
              <a:t> А и В, в сыворотке агглютининов нет(0).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8011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237626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наследование </a:t>
            </a:r>
            <a:r>
              <a:rPr lang="ru-RU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доминантного гена, сцеп­ленного с </a:t>
            </a:r>
            <a: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Х-хромосомой.</a:t>
            </a:r>
            <a:b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u="sng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Родословная</a:t>
            </a:r>
            <a:r>
              <a:rPr lang="ru-RU" sz="2800" b="1" u="sng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доминантным Х-сцепленным типом наследова­ния заболевания</a:t>
            </a:r>
            <a:r>
              <a:rPr lang="ru-RU" sz="28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(витамин Д—резистентный рахит)</a:t>
            </a:r>
            <a:br>
              <a:rPr lang="ru-RU" sz="28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79288" y="1646238"/>
            <a:ext cx="7385423" cy="4525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12825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b="1" i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на­следования родословной при этом </a:t>
            </a:r>
            <a:r>
              <a:rPr lang="ru-RU" sz="2400" b="1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типе:</a:t>
            </a:r>
            <a:endParaRPr lang="ru-RU" sz="2400" b="1" i="1" u="sng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Autofit/>
          </a:bodyPr>
          <a:lstStyle/>
          <a:p>
            <a:pPr lvl="0"/>
            <a:r>
              <a:rPr lang="ru-RU" sz="1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поражаются и мужчины и женщины, но больных женщин в 2 раза больше, чем мужчин;</a:t>
            </a:r>
          </a:p>
          <a:p>
            <a:pPr lvl="0"/>
            <a:r>
              <a:rPr lang="ru-RU" sz="1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больные женщины передают патологический аллель в среднем 50% сыновей и 50% дочерей. В случае брака та­кой женщины и здорового мужчины.50% их сыновей ока­жутся вольными. Другие дети этих родителей будут здо­ровы, но половина дочерей станут носителями аномаль­ного 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гена;</a:t>
            </a:r>
            <a:endParaRPr lang="ru-RU" sz="18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lvl="0"/>
            <a:r>
              <a:rPr lang="ru-RU" sz="1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заболевание у женщины может возникнуть, если она окажется дочерью больного отца и гетерозиготной матери. Подобные браки встречаются очень редко и обычно являются родственными;</a:t>
            </a:r>
          </a:p>
          <a:p>
            <a:pPr lvl="0"/>
            <a:r>
              <a:rPr lang="ru-RU" sz="1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больной мужчина передает свой патологический признак только дочерям, в то время как все его сыновья </a:t>
            </a:r>
            <a:r>
              <a:rPr lang="ru-RU" sz="1800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будут, </a:t>
            </a:r>
            <a:r>
              <a:rPr lang="ru-RU" sz="1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здоровы, так как они наследуют от отца только </a:t>
            </a:r>
            <a:r>
              <a:rPr lang="en-US" sz="1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Y</a:t>
            </a:r>
            <a:r>
              <a:rPr lang="ru-RU" sz="1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-</a:t>
            </a:r>
            <a:r>
              <a:rPr lang="en-US" sz="1800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xpo</a:t>
            </a:r>
            <a:r>
              <a:rPr lang="ru-RU" sz="1800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мосому</a:t>
            </a:r>
            <a:r>
              <a:rPr lang="ru-RU" sz="1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. Однако все дочери окажутся гетерозиготными носителями аномального гена;</a:t>
            </a:r>
          </a:p>
          <a:p>
            <a:pPr lvl="0"/>
            <a:r>
              <a:rPr lang="ru-RU" sz="1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достаточно часто выявляются спорадические случаи Х-сцепленной рецессивной патологии. Обычно причиной такого явления является изменение соответствующего гена в половой клетке деда этого больного по материнской линии;</a:t>
            </a:r>
          </a:p>
          <a:p>
            <a:pPr lvl="0"/>
            <a:r>
              <a:rPr lang="ru-RU" sz="1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для Х-сцепленного доминантного наследования характер но наличие патологического признака в нескольких поколениях одной семьи;</a:t>
            </a:r>
          </a:p>
          <a:p>
            <a:pPr lvl="0"/>
            <a:r>
              <a:rPr lang="ru-RU" sz="1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в потомстве больной женщины половина детей независимо от пола имеют аналогичное заболевание.</a:t>
            </a:r>
          </a:p>
          <a:p>
            <a:endParaRPr lang="ru-RU" sz="18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01802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Х-рецессивный тип </a:t>
            </a:r>
            <a:r>
              <a:rPr lang="ru-RU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наследования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Особенности родословной</a:t>
            </a:r>
            <a:endParaRPr lang="ru-RU" b="1" u="sng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заболевают только мальчики;	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около 2/3 случаев передается от матерей-носительниц, 1/3 возникает в результате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мутаций в Х-хромосоме матери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у больных мальчиков могут быть больные братья и дяди по матери;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новые мутации являются спорадическими случаями;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сестры больных братьев при унаследованных случаях имеют 50% вероятность быть носителями патологиче­ского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аллеля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Сестры передают ген 50% сыновей (они больны) и 50% дочерей (они носительницы).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34734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Родословная с рецессивным Х-сцепленным типом наследования заболевания (гемофилия А)</a:t>
            </a:r>
            <a:br>
              <a:rPr lang="ru-RU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95337" y="1713706"/>
            <a:ext cx="7553325" cy="43910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660780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u="sng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b="1" i="1" u="sng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-сцепленный тип наследования</a:t>
            </a:r>
            <a:r>
              <a:rPr lang="ru-RU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Родословная с Y-сцепленным (</a:t>
            </a:r>
            <a:r>
              <a:rPr lang="ru-RU" sz="28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голандрическим</a:t>
            </a:r>
            <a:r>
              <a:rPr lang="ru-RU" sz="28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) типом переда­чи нейтрального признака (</a:t>
            </a:r>
            <a:r>
              <a:rPr lang="ru-RU" sz="28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оволосе­ние</a:t>
            </a:r>
            <a:r>
              <a:rPr lang="ru-RU" sz="2800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наружного края ушной раковины у мужчин)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68960"/>
            <a:ext cx="7776864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6398783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944216"/>
          </a:xfrm>
        </p:spPr>
        <p:txBody>
          <a:bodyPr>
            <a:normAutofit/>
          </a:bodyPr>
          <a:lstStyle/>
          <a:p>
            <a:r>
              <a:rPr lang="ru-RU" sz="2800" b="1" i="1" u="sng" dirty="0" err="1">
                <a:solidFill>
                  <a:srgbClr val="FFC000"/>
                </a:solidFill>
              </a:rPr>
              <a:t>Митохондриальная</a:t>
            </a:r>
            <a:r>
              <a:rPr lang="ru-RU" sz="2800" b="1" i="1" u="sng" dirty="0">
                <a:solidFill>
                  <a:srgbClr val="FFC000"/>
                </a:solidFill>
              </a:rPr>
              <a:t> или цитоплазматическая </a:t>
            </a:r>
            <a:r>
              <a:rPr lang="ru-RU" sz="2800" b="1" i="1" u="sng" dirty="0" smtClean="0">
                <a:solidFill>
                  <a:srgbClr val="FFC000"/>
                </a:solidFill>
              </a:rPr>
              <a:t>наследственность</a:t>
            </a:r>
            <a:r>
              <a:rPr lang="ru-RU" sz="2800" b="1" i="1" u="sng" dirty="0">
                <a:solidFill>
                  <a:srgbClr val="FFC000"/>
                </a:solidFill>
              </a:rPr>
              <a:t>.</a:t>
            </a:r>
            <a:r>
              <a:rPr lang="ru-RU" sz="2800" b="1" u="sng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lvl="0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заболевание передается только от матери всем детям независимо от пола ребенка;</a:t>
            </a:r>
          </a:p>
          <a:p>
            <a:pPr lvl="0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больные отцы не передают заболевание ни сыновьям, ни дочерям — все дети будут здоровыми и передача заболе­вания прекращается.</a:t>
            </a:r>
          </a:p>
        </p:txBody>
      </p:sp>
    </p:spTree>
    <p:extLst>
      <p:ext uri="{BB962C8B-B14F-4D97-AF65-F5344CB8AC3E}">
        <p14:creationId xmlns:p14="http://schemas.microsoft.com/office/powerpoint/2010/main" xmlns="" val="1426261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АВО определяется тремя аллельными генами, которые расположены на длинном плече 9-й хромосомы и обозначаются </a:t>
            </a:r>
            <a:r>
              <a:rPr lang="ru-RU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baseline="30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I</a:t>
            </a:r>
            <a:r>
              <a:rPr lang="ru-RU" sz="2400" b="1" baseline="30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I</a:t>
            </a:r>
            <a:r>
              <a:rPr lang="ru-RU" sz="2400" b="1" baseline="30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Первая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группа крови человека О (I)—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гомозигота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аллелю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Вторая группа крови А (II)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обнаруживается как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гомозиготности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организма по гену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30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так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гетерозиготности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 геном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Третья группа В (III)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также возникает при двух вари­антах генотипа человека: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Четвертая группа крови АВ (IV)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формируется при од­новременном наличии в организме обоих доминантных ал­лельных генов: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5802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Примеры наследования групп крови</a:t>
            </a:r>
            <a:endParaRPr lang="ru-RU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00808"/>
            <a:ext cx="8661648" cy="4929411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Если родители имеют: один — О (I), а другой АВ (IV) группы крови, то у детей будет или А (II), или В (III) группа крови:</a:t>
            </a:r>
          </a:p>
          <a:p>
            <a:pPr lvl="0"/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4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sz="34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3400" baseline="30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sz="3400" baseline="30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4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4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400" baseline="30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400" baseline="30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400" baseline="30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4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, I</a:t>
            </a:r>
            <a:r>
              <a:rPr lang="en-US" sz="3400" baseline="30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34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, I</a:t>
            </a:r>
            <a:r>
              <a:rPr lang="ru-RU" sz="3400" baseline="30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34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, I</a:t>
            </a:r>
            <a:r>
              <a:rPr lang="ru-RU" sz="3400" baseline="30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34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А (П) А (II) В (III) В (Ш).</a:t>
            </a:r>
          </a:p>
          <a:p>
            <a:pPr lvl="0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Если родители будут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гетерозиготами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по А (II) и по В (III) группе крови, их дети унаследуют любую из возможных 4 групп этой системы:</a:t>
            </a:r>
          </a:p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– I</a:t>
            </a:r>
            <a:r>
              <a:rPr lang="ru-RU" sz="3400" baseline="30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34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sz="3400" baseline="30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34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– I</a:t>
            </a:r>
            <a:r>
              <a:rPr lang="ru-RU" sz="3400" baseline="30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,I</a:t>
            </a:r>
            <a:r>
              <a:rPr lang="en-US" sz="34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;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– I</a:t>
            </a:r>
            <a:r>
              <a:rPr lang="ru-RU" sz="3400" baseline="30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4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, I</a:t>
            </a:r>
            <a:r>
              <a:rPr lang="en-US" sz="3400" baseline="30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34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, I</a:t>
            </a:r>
            <a:r>
              <a:rPr lang="ru-RU" sz="3400" baseline="30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34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, I</a:t>
            </a:r>
            <a:r>
              <a:rPr lang="ru-RU" sz="3400" baseline="30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34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О	(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) А (II) В (III) АВ (IV).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5738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Система резус-фактора </a:t>
            </a:r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крови</a:t>
            </a:r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 </a:t>
            </a:r>
            <a:r>
              <a:rPr lang="ru-RU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Rh</a:t>
            </a:r>
            <a:r>
              <a:rPr lang="ru-RU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(-) группой крови бу­дет </a:t>
            </a:r>
            <a:r>
              <a:rPr lang="ru-RU" sz="2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гомозиготой</a:t>
            </a:r>
            <a:r>
              <a:rPr lang="ru-RU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рецессивному </a:t>
            </a:r>
            <a:r>
              <a:rPr lang="ru-RU" sz="2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аллелю</a:t>
            </a:r>
            <a:r>
              <a:rPr lang="ru-RU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ru-RU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). Если же </a:t>
            </a:r>
            <a:r>
              <a:rPr lang="ru-RU" sz="24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регистрируется 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Rh</a:t>
            </a:r>
            <a:r>
              <a:rPr lang="ru-RU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(+) принадлежность крови, то возможна </a:t>
            </a:r>
            <a:r>
              <a:rPr lang="ru-RU" sz="24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гомозиготноеть</a:t>
            </a:r>
            <a:r>
              <a:rPr lang="ru-RU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доминантному гену (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 </a:t>
            </a:r>
            <a:r>
              <a:rPr lang="ru-RU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резус-отрицательной крови женщины и мужчины, гомозиготного по резус-положительной группе крови, потомки окажутся с 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Rh</a:t>
            </a:r>
            <a:r>
              <a:rPr lang="ru-RU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кровыо</a:t>
            </a:r>
            <a:r>
              <a:rPr lang="ru-RU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en-US" sz="2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DD;</a:t>
            </a:r>
            <a:endParaRPr lang="ru-RU" sz="24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d, d; D, D;</a:t>
            </a:r>
            <a:endParaRPr lang="ru-RU" sz="24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(Rh+).</a:t>
            </a:r>
            <a:endParaRPr lang="ru-RU" sz="24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гетерозиготность</a:t>
            </a:r>
            <a:r>
              <a:rPr lang="ru-RU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23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К\Desktop\0002-002-Razrabotchik-stseplennogo-nasledovanij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24936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2134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59632"/>
          </a:xfrm>
        </p:spPr>
        <p:txBody>
          <a:bodyPr>
            <a:noAutofit/>
          </a:bodyPr>
          <a:lstStyle/>
          <a:p>
            <a:r>
              <a:rPr lang="ru-RU" sz="3600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3600" u="sng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положения теории Т. Моргана:</a:t>
            </a:r>
            <a:br>
              <a:rPr lang="ru-RU" sz="3600" u="sng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u="sng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Гены располагаются в хромосомах, разные хромосомы содержат неодинаковое количество генов, но набор ге­нов является строго специфичным для каждой хромо­сомы.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Гены расположены вдоль хромосомы линейно, один за другим, но каждый ген находится в своем, четко опреде­ленном месте (локусе).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Гены, расположенные на одной хромосоме, могут пере­даваться потомкам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сцепленно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образуют группу сцеп­ления.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Во время мейоза между гомологичными хромосомами происходит обмен генами.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222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61648" cy="2736304"/>
          </a:xfrm>
        </p:spPr>
        <p:txBody>
          <a:bodyPr>
            <a:noAutofit/>
          </a:bodyPr>
          <a:lstStyle/>
          <a:p>
            <a:pPr algn="just"/>
            <a:r>
              <a:rPr lang="ru-RU" sz="3200" b="1" i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кроссинговер</a:t>
            </a:r>
            <a:r>
              <a:rPr lang="ru-RU" sz="32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т.е. обмен аллелями хроматид между гомологичными хромосомами к профазе первого деления мейоза, является причиной 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независимого распределения в потомстве генов, расположенных на одной хромосоме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074" name="Picture 2" descr="C:\Users\ПК\Desktop\0007-007-Krossingove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85786" y="3028558"/>
            <a:ext cx="7929618" cy="382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8031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Хромосомные карты человека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Карта 22-й хромосомы человека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85786" y="1571612"/>
            <a:ext cx="7715304" cy="48577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48497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157</TotalTime>
  <Words>1094</Words>
  <Application>Microsoft Office PowerPoint</Application>
  <PresentationFormat>Экран (4:3)</PresentationFormat>
  <Paragraphs>90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Литейная</vt:lpstr>
      <vt:lpstr>Лекция Тема: Хромосомная теория наследственности.  Хромосомные карты </vt:lpstr>
      <vt:lpstr>Система групп крови АВО</vt:lpstr>
      <vt:lpstr>Система АВО определяется тремя аллельными генами, которые расположены на длинном плече 9-й хромосомы и обозначаются I0, IА, IВ. </vt:lpstr>
      <vt:lpstr>Примеры наследования групп крови</vt:lpstr>
      <vt:lpstr>Система резус-фактора крови</vt:lpstr>
      <vt:lpstr>Слайд 6</vt:lpstr>
      <vt:lpstr> Основные положения теории Т. Моргана: </vt:lpstr>
      <vt:lpstr>кроссинговер, т.е. обмен аллелями хроматид между гомологичными хромосомами к профазе первого деления мейоза, является причиной  независимого распределения в потомстве генов, расположенных на одной хромосоме.</vt:lpstr>
      <vt:lpstr>Хромосомные карты человека Карта 22-й хромосомы человека</vt:lpstr>
      <vt:lpstr>Карта 3-й хромосомы человека </vt:lpstr>
      <vt:lpstr>Слайд 11</vt:lpstr>
      <vt:lpstr>Символы, используемые при составлении родословной</vt:lpstr>
      <vt:lpstr>«легенда родословной», которая является объяснительным элементом описания родословной и включает:</vt:lpstr>
      <vt:lpstr> Пример родословной:  а — больные диабетом; б — больные  нейрофиброматозом; в — обследованные лично </vt:lpstr>
      <vt:lpstr>Генетический анализ родословной Особенности родословных при аутосомно-доминантном наследовании</vt:lpstr>
      <vt:lpstr>Признаки для аутосомно-доминантных форм наследственной патологии</vt:lpstr>
      <vt:lpstr>Аутосомно-рецессивный тип наследования (псевдодоминирование) может обычно проявляться только у гомозиготных носителей аномального гена. Гетерозиготные родители больных в большинстве случаев фенотипически здоровы, но часто состоят в родственном браке</vt:lpstr>
      <vt:lpstr>Характерные особенности аутосомно-рецессивных заболеваний </vt:lpstr>
      <vt:lpstr>Родословная с аутосомно-рецессивным типом наследования заболевания (фенилкетонурия)  </vt:lpstr>
      <vt:lpstr> наследование доминантного гена, сцеп­ленного с Х-хромосомой. Родословная с доминантным Х-сцепленным типом наследова­ния заболевания (витамин Д—резистентный рахит)   </vt:lpstr>
      <vt:lpstr>Особенности на­следования родословной при этом типе:</vt:lpstr>
      <vt:lpstr>Х-рецессивный тип наследования  Особенности родословной</vt:lpstr>
      <vt:lpstr>Родословная с рецессивным Х-сцепленным типом наследования заболевания (гемофилия А) </vt:lpstr>
      <vt:lpstr>Y-сцепленный тип наследования. </vt:lpstr>
      <vt:lpstr>Митохондриальная или цитоплазматическая наследственность.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Test</cp:lastModifiedBy>
  <cp:revision>13</cp:revision>
  <dcterms:created xsi:type="dcterms:W3CDTF">2012-10-25T17:19:24Z</dcterms:created>
  <dcterms:modified xsi:type="dcterms:W3CDTF">2013-02-06T06:31:48Z</dcterms:modified>
</cp:coreProperties>
</file>