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5"/>
  </p:normalViewPr>
  <p:slideViewPr>
    <p:cSldViewPr>
      <p:cViewPr varScale="1">
        <p:scale>
          <a:sx n="107" d="100"/>
          <a:sy n="107" d="100"/>
        </p:scale>
        <p:origin x="1760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E01EE-874B-48ED-A909-2921DB3ACCB1}" type="datetimeFigureOut">
              <a:rPr lang="ru-RU" smtClean="0"/>
              <a:t>02.10.20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C4549-C143-43DE-91E0-F68FF748A3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125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C4549-C143-43DE-91E0-F68FF748A325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27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1746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6201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5575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835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38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8779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763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542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282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370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6238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2ED3EF-B15E-4E82-99C0-7542B6CE49B6}" type="datetimeFigureOut">
              <a:rPr lang="ru-RU" smtClean="0"/>
              <a:t>02.10.20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64EB2-3ACD-4EC0-A8B7-680F1C4D56D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764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568952" cy="1254001"/>
          </a:xfrm>
        </p:spPr>
        <p:txBody>
          <a:bodyPr>
            <a:normAutofit fontScale="90000"/>
          </a:bodyPr>
          <a:lstStyle/>
          <a:p>
            <a:r>
              <a:rPr lang="ru-RU" sz="4800" b="1" i="1" u="sng" dirty="0">
                <a:latin typeface="Times New Roman" pitchFamily="18" charset="0"/>
                <a:ea typeface="HGSHeiseiKakugothictaiW9" pitchFamily="50" charset="-128"/>
                <a:cs typeface="Times New Roman" pitchFamily="18" charset="0"/>
              </a:rPr>
              <a:t>Диалекты английского языка</a:t>
            </a:r>
            <a:br>
              <a:rPr lang="ru-RU" sz="4800" b="1" dirty="0"/>
            </a:b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55776" y="3284984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altLang="ru-RU" b="1" dirty="0">
                <a:solidFill>
                  <a:schemeClr val="tx1"/>
                </a:solidFill>
              </a:rPr>
              <a:t>Преподаватель английского языка: </a:t>
            </a:r>
            <a:r>
              <a:rPr lang="ru-RU" altLang="ru-RU" b="1" dirty="0" err="1">
                <a:solidFill>
                  <a:schemeClr val="tx1"/>
                </a:solidFill>
              </a:rPr>
              <a:t>Кулимин</a:t>
            </a:r>
            <a:r>
              <a:rPr lang="ru-RU" altLang="ru-RU" b="1" dirty="0">
                <a:solidFill>
                  <a:schemeClr val="tx1"/>
                </a:solidFill>
              </a:rPr>
              <a:t> Виталий Юрьевич</a:t>
            </a:r>
          </a:p>
          <a:p>
            <a:pPr algn="r"/>
            <a:r>
              <a:rPr lang="ru-RU" altLang="ru-RU" b="1" dirty="0">
                <a:solidFill>
                  <a:schemeClr val="tx1"/>
                </a:solidFill>
              </a:rPr>
              <a:t>ГБОУ Лицей № 445 Курортного района Санкт-Петербурга</a:t>
            </a:r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623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51520" y="692696"/>
            <a:ext cx="8229600" cy="568863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z="3800" b="1" dirty="0"/>
              <a:t>Для этого диалекта характерно большое число заимствований, особенно из старых скандинавских языков.</a:t>
            </a:r>
          </a:p>
          <a:p>
            <a:pPr marL="0" indent="0">
              <a:buNone/>
            </a:pPr>
            <a:r>
              <a:rPr lang="ru-RU" sz="3800" b="1" dirty="0"/>
              <a:t>Особенностью является то, что многие гласные читаются по-своему (например, в слове </a:t>
            </a:r>
            <a:r>
              <a:rPr lang="ru-RU" sz="3800" b="1" dirty="0" err="1">
                <a:solidFill>
                  <a:srgbClr val="FF0000"/>
                </a:solidFill>
              </a:rPr>
              <a:t>club</a:t>
            </a:r>
            <a:r>
              <a:rPr lang="ru-RU" sz="3800" b="1" dirty="0">
                <a:solidFill>
                  <a:srgbClr val="FF0000"/>
                </a:solidFill>
              </a:rPr>
              <a:t> </a:t>
            </a:r>
            <a:r>
              <a:rPr lang="ru-RU" sz="3800" b="1" dirty="0"/>
              <a:t>произносится звук </a:t>
            </a:r>
            <a:r>
              <a:rPr lang="ru-RU" sz="3800" b="1" dirty="0">
                <a:solidFill>
                  <a:srgbClr val="FF0000"/>
                </a:solidFill>
              </a:rPr>
              <a:t>u</a:t>
            </a:r>
            <a:r>
              <a:rPr lang="ru-RU" sz="3800" b="1" dirty="0"/>
              <a:t>).</a:t>
            </a:r>
          </a:p>
          <a:p>
            <a:pPr marL="0" indent="0">
              <a:buNone/>
            </a:pPr>
            <a:r>
              <a:rPr lang="ru-RU" sz="3800" b="1" dirty="0"/>
              <a:t>Считается, что </a:t>
            </a:r>
            <a:r>
              <a:rPr lang="ru-RU" sz="3800" b="1" dirty="0" err="1"/>
              <a:t>джорджи</a:t>
            </a:r>
            <a:r>
              <a:rPr lang="ru-RU" sz="3800" b="1" dirty="0"/>
              <a:t> больше всех диалектов близок к классической форме английского языка, однако и он имеет свои особенности:</a:t>
            </a:r>
          </a:p>
          <a:p>
            <a:pPr marL="0" indent="0">
              <a:buNone/>
            </a:pPr>
            <a:r>
              <a:rPr lang="ru-RU" sz="3800" b="1" dirty="0"/>
              <a:t>в лексике сохранилось много архаичных слов </a:t>
            </a:r>
            <a:r>
              <a:rPr lang="ru-RU" sz="3800" b="1" dirty="0">
                <a:solidFill>
                  <a:srgbClr val="FF0000"/>
                </a:solidFill>
              </a:rPr>
              <a:t>(“</a:t>
            </a:r>
            <a:r>
              <a:rPr lang="ru-RU" sz="3800" b="1" dirty="0" err="1">
                <a:solidFill>
                  <a:srgbClr val="FF0000"/>
                </a:solidFill>
              </a:rPr>
              <a:t>gan</a:t>
            </a:r>
            <a:r>
              <a:rPr lang="ru-RU" sz="3800" b="1" dirty="0">
                <a:solidFill>
                  <a:srgbClr val="FF0000"/>
                </a:solidFill>
              </a:rPr>
              <a:t>” </a:t>
            </a:r>
            <a:r>
              <a:rPr lang="ru-RU" sz="3800" b="1" dirty="0"/>
              <a:t>вместо </a:t>
            </a:r>
            <a:r>
              <a:rPr lang="ru-RU" sz="3800" b="1" dirty="0">
                <a:solidFill>
                  <a:srgbClr val="FF0000"/>
                </a:solidFill>
              </a:rPr>
              <a:t>“</a:t>
            </a:r>
            <a:r>
              <a:rPr lang="ru-RU" sz="3800" b="1" dirty="0" err="1">
                <a:solidFill>
                  <a:srgbClr val="FF0000"/>
                </a:solidFill>
              </a:rPr>
              <a:t>go</a:t>
            </a:r>
            <a:r>
              <a:rPr lang="ru-RU" sz="3800" b="1" dirty="0">
                <a:solidFill>
                  <a:srgbClr val="FF0000"/>
                </a:solidFill>
              </a:rPr>
              <a:t>”, “</a:t>
            </a:r>
            <a:r>
              <a:rPr lang="ru-RU" sz="3800" b="1" dirty="0" err="1">
                <a:solidFill>
                  <a:srgbClr val="FF0000"/>
                </a:solidFill>
              </a:rPr>
              <a:t>aks</a:t>
            </a:r>
            <a:r>
              <a:rPr lang="ru-RU" sz="3800" b="1" dirty="0">
                <a:solidFill>
                  <a:srgbClr val="FF0000"/>
                </a:solidFill>
              </a:rPr>
              <a:t>” </a:t>
            </a:r>
            <a:r>
              <a:rPr lang="ru-RU" sz="3800" b="1" dirty="0"/>
              <a:t>вместо </a:t>
            </a:r>
            <a:r>
              <a:rPr lang="ru-RU" sz="3800" b="1" dirty="0">
                <a:solidFill>
                  <a:srgbClr val="FF0000"/>
                </a:solidFill>
              </a:rPr>
              <a:t>“</a:t>
            </a:r>
            <a:r>
              <a:rPr lang="ru-RU" sz="3800" b="1" dirty="0" err="1">
                <a:solidFill>
                  <a:srgbClr val="FF0000"/>
                </a:solidFill>
              </a:rPr>
              <a:t>ask</a:t>
            </a:r>
            <a:r>
              <a:rPr lang="ru-RU" sz="3800" b="1" dirty="0">
                <a:solidFill>
                  <a:srgbClr val="FF0000"/>
                </a:solidFill>
              </a:rPr>
              <a:t>”, “</a:t>
            </a:r>
            <a:r>
              <a:rPr lang="ru-RU" sz="3800" b="1" dirty="0" err="1">
                <a:solidFill>
                  <a:srgbClr val="FF0000"/>
                </a:solidFill>
              </a:rPr>
              <a:t>cannet</a:t>
            </a:r>
            <a:r>
              <a:rPr lang="ru-RU" sz="3800" b="1" dirty="0">
                <a:solidFill>
                  <a:srgbClr val="FF0000"/>
                </a:solidFill>
              </a:rPr>
              <a:t>” </a:t>
            </a:r>
            <a:r>
              <a:rPr lang="ru-RU" sz="3800" b="1" dirty="0"/>
              <a:t>вместо </a:t>
            </a:r>
            <a:r>
              <a:rPr lang="ru-RU" sz="3800" b="1" dirty="0">
                <a:solidFill>
                  <a:srgbClr val="FF0000"/>
                </a:solidFill>
              </a:rPr>
              <a:t>“</a:t>
            </a:r>
            <a:r>
              <a:rPr lang="ru-RU" sz="3800" b="1" dirty="0" err="1">
                <a:solidFill>
                  <a:srgbClr val="FF0000"/>
                </a:solidFill>
              </a:rPr>
              <a:t>can’t</a:t>
            </a:r>
            <a:r>
              <a:rPr lang="ru-RU" sz="3800" b="1" dirty="0">
                <a:solidFill>
                  <a:srgbClr val="FF0000"/>
                </a:solidFill>
              </a:rPr>
              <a:t>”).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2557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>
                <a:latin typeface="ISOCTEUR" pitchFamily="49" charset="0"/>
                <a:ea typeface="+mn-ea"/>
                <a:cs typeface="+mn-cs"/>
              </a:rPr>
              <a:t>Brummy</a:t>
            </a:r>
            <a:r>
              <a:rPr lang="en-US" sz="3600" b="1" dirty="0">
                <a:latin typeface="ISOCTEUR" pitchFamily="49" charset="0"/>
                <a:ea typeface="+mn-ea"/>
                <a:cs typeface="+mn-cs"/>
              </a:rPr>
              <a:t> (</a:t>
            </a:r>
            <a:r>
              <a:rPr lang="ru-RU" sz="3600" b="1" dirty="0" err="1">
                <a:latin typeface="ISOCTEUR" pitchFamily="49" charset="0"/>
                <a:ea typeface="+mn-ea"/>
                <a:cs typeface="+mn-cs"/>
              </a:rPr>
              <a:t>Брумми</a:t>
            </a:r>
            <a:r>
              <a:rPr lang="ru-RU" sz="3600" b="1" dirty="0"/>
              <a:t> </a:t>
            </a:r>
            <a:r>
              <a:rPr lang="ru-RU" sz="3600" b="1" dirty="0">
                <a:latin typeface="ISOCTEUR" pitchFamily="49" charset="0"/>
                <a:ea typeface="+mn-ea"/>
                <a:cs typeface="+mn-cs"/>
              </a:rPr>
              <a:t>диалект)</a:t>
            </a:r>
            <a:br>
              <a:rPr lang="ru-RU" sz="3600" b="1" dirty="0">
                <a:latin typeface="ISOCTEUR" pitchFamily="49" charset="0"/>
                <a:ea typeface="+mn-ea"/>
                <a:cs typeface="+mn-cs"/>
              </a:rPr>
            </a:br>
            <a:endParaRPr lang="ru-RU" sz="3600" b="1" dirty="0">
              <a:latin typeface="ISOCTEUR" pitchFamily="49" charset="0"/>
              <a:ea typeface="+mn-ea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Брумми</a:t>
            </a:r>
            <a:r>
              <a:rPr lang="ru-RU" dirty="0"/>
              <a:t> – диалект жителей Бирмингема. Также называют самих </a:t>
            </a:r>
            <a:r>
              <a:rPr lang="ru-RU" dirty="0" err="1"/>
              <a:t>бирмингемцев</a:t>
            </a:r>
            <a:r>
              <a:rPr lang="ru-RU" dirty="0"/>
              <a:t> и англичан, живущих поблизости.</a:t>
            </a:r>
          </a:p>
          <a:p>
            <a:pPr marL="0" indent="0">
              <a:buNone/>
            </a:pPr>
            <a:r>
              <a:rPr lang="ru-RU" dirty="0"/>
              <a:t>Название диалекта происходит от исторических названий Бирмингема: раньше город назывался </a:t>
            </a:r>
            <a:r>
              <a:rPr lang="ru-RU" i="1" dirty="0" err="1">
                <a:solidFill>
                  <a:srgbClr val="FF0000"/>
                </a:solidFill>
              </a:rPr>
              <a:t>Brummagem</a:t>
            </a:r>
            <a:r>
              <a:rPr lang="ru-RU" dirty="0"/>
              <a:t>. В речи его сокращали до </a:t>
            </a:r>
            <a:r>
              <a:rPr lang="ru-RU" i="1" dirty="0" err="1">
                <a:solidFill>
                  <a:srgbClr val="FF0000"/>
                </a:solidFill>
              </a:rPr>
              <a:t>brum</a:t>
            </a:r>
            <a:r>
              <a:rPr lang="ru-RU" dirty="0"/>
              <a:t>, а от этого слова уже сформировали уменьшительно-ласкательное </a:t>
            </a:r>
            <a:r>
              <a:rPr lang="ru-RU" i="1" dirty="0" err="1">
                <a:solidFill>
                  <a:srgbClr val="FF0000"/>
                </a:solidFill>
              </a:rPr>
              <a:t>brummie</a:t>
            </a:r>
            <a:r>
              <a:rPr lang="ru-RU" dirty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0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/>
              <a:t>Брумми</a:t>
            </a:r>
            <a:r>
              <a:rPr lang="ru-RU" b="1" dirty="0"/>
              <a:t> произносят буквосочетание </a:t>
            </a:r>
            <a:r>
              <a:rPr lang="ru-RU" b="1" i="1" dirty="0" err="1">
                <a:solidFill>
                  <a:srgbClr val="FF0000"/>
                </a:solidFill>
              </a:rPr>
              <a:t>ng</a:t>
            </a:r>
            <a:r>
              <a:rPr lang="ru-RU" b="1" dirty="0"/>
              <a:t> на концах слов так же, как в слове </a:t>
            </a:r>
            <a:r>
              <a:rPr lang="ru-RU" b="1" i="1" dirty="0" err="1">
                <a:solidFill>
                  <a:srgbClr val="FF0000"/>
                </a:solidFill>
              </a:rPr>
              <a:t>singer</a:t>
            </a:r>
            <a:r>
              <a:rPr lang="ru-RU" b="1" dirty="0"/>
              <a:t>: в их речи отчетливо слышна последняя согласная </a:t>
            </a:r>
            <a:r>
              <a:rPr lang="ru-RU" b="1" i="1" dirty="0">
                <a:solidFill>
                  <a:srgbClr val="FF0000"/>
                </a:solidFill>
              </a:rPr>
              <a:t>g</a:t>
            </a:r>
            <a:r>
              <a:rPr lang="ru-RU" b="1" dirty="0"/>
              <a:t>. Гласные в таких словах как </a:t>
            </a:r>
            <a:r>
              <a:rPr lang="ru-RU" b="1" i="1" dirty="0" err="1">
                <a:solidFill>
                  <a:srgbClr val="FF0000"/>
                </a:solidFill>
              </a:rPr>
              <a:t>price</a:t>
            </a:r>
            <a:r>
              <a:rPr lang="ru-RU" b="1" dirty="0" err="1">
                <a:solidFill>
                  <a:srgbClr val="FF0000"/>
                </a:solidFill>
              </a:rPr>
              <a:t>и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i="1" dirty="0" err="1">
                <a:solidFill>
                  <a:srgbClr val="FF0000"/>
                </a:solidFill>
              </a:rPr>
              <a:t>choice</a:t>
            </a:r>
            <a:r>
              <a:rPr lang="ru-RU" b="1" dirty="0"/>
              <a:t> произносятся очень похоже, поэтому слова рифмуются между собой. Еще жители Бирмингема озвончают звук </a:t>
            </a:r>
            <a:r>
              <a:rPr lang="ru-RU" b="1" i="1" dirty="0">
                <a:solidFill>
                  <a:srgbClr val="FF0000"/>
                </a:solidFill>
              </a:rPr>
              <a:t>s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/>
              <a:t>на конце слов: например,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i="1" dirty="0" err="1">
                <a:solidFill>
                  <a:srgbClr val="FF0000"/>
                </a:solidFill>
              </a:rPr>
              <a:t>bus</a:t>
            </a:r>
            <a:r>
              <a:rPr lang="ru-RU" b="1" dirty="0"/>
              <a:t> произносится как </a:t>
            </a:r>
            <a:r>
              <a:rPr lang="ru-RU" b="1" i="1" dirty="0" err="1">
                <a:solidFill>
                  <a:srgbClr val="FF0000"/>
                </a:solidFill>
              </a:rPr>
              <a:t>buz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348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Используемая 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https://lingua-airlines.ru/articles/dialekty-anglijskogo-yazyka-v-velikobritanii/</a:t>
            </a:r>
            <a:endParaRPr lang="ru-RU" dirty="0"/>
          </a:p>
          <a:p>
            <a:r>
              <a:rPr lang="en-US" dirty="0"/>
              <a:t>https://zen.yandex.ru/media/id/5c5ada01cf00df00ad47db61/10-britanskih-dialektov-i-ih-osobennosti-5e26bbfdc05c7100ae881f53</a:t>
            </a:r>
            <a:endParaRPr lang="ru-RU" dirty="0"/>
          </a:p>
          <a:p>
            <a:r>
              <a:rPr lang="en-US" dirty="0"/>
              <a:t>https://ru.wikipedia.org/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67921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4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2872200" y="2780928"/>
            <a:ext cx="3471608" cy="1983431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Объединённое</a:t>
            </a:r>
            <a:r>
              <a:rPr lang="ru-RU" sz="2000" b="1" i="1" dirty="0"/>
              <a:t> </a:t>
            </a: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Королевство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75656" y="371651"/>
            <a:ext cx="3456384" cy="103695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восточный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диалект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940152" y="460412"/>
            <a:ext cx="2268252" cy="89284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южный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диалект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08470" y="2055242"/>
            <a:ext cx="2952328" cy="88725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средний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диалект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616116" y="4869160"/>
            <a:ext cx="3366374" cy="93610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западный диалект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68571" y="5157192"/>
            <a:ext cx="4248472" cy="10076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центральный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диалект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512" y="2131777"/>
            <a:ext cx="2863628" cy="963471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северный</a:t>
            </a:r>
          </a:p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ISOCTEUR" pitchFamily="49" charset="0"/>
              </a:rPr>
              <a:t>диалект</a:t>
            </a:r>
          </a:p>
        </p:txBody>
      </p:sp>
    </p:spTree>
    <p:extLst>
      <p:ext uri="{BB962C8B-B14F-4D97-AF65-F5344CB8AC3E}">
        <p14:creationId xmlns:p14="http://schemas.microsoft.com/office/powerpoint/2010/main" val="4052994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51932" cy="1080120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Cumberland</a:t>
            </a:r>
            <a:r>
              <a:rPr lang="ru-RU" sz="3600" b="1" dirty="0"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+mn-ea"/>
                <a:cs typeface="Times New Roman" pitchFamily="18" charset="0"/>
              </a:rPr>
              <a:t>(</a:t>
            </a:r>
            <a:r>
              <a:rPr lang="ru-RU" sz="3600" b="1" dirty="0">
                <a:latin typeface="Times New Roman" pitchFamily="18" charset="0"/>
                <a:ea typeface="+mn-ea"/>
                <a:cs typeface="Times New Roman" pitchFamily="18" charset="0"/>
              </a:rPr>
              <a:t>Кембрийский диалект)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7416824" cy="3312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местный Северный английский диалект, на котором говорят в 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Камбрии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и окружение северной Англии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отличается особым произношением и идиомами, заметной краткостью и повышенной экспрессивностью выражений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373215"/>
            <a:ext cx="806489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FF0000"/>
                </a:solidFill>
              </a:rPr>
              <a:t>Например, фраза “</a:t>
            </a:r>
            <a:r>
              <a:rPr lang="ru-RU" sz="2800" b="1" i="1" dirty="0" err="1">
                <a:solidFill>
                  <a:srgbClr val="FF0000"/>
                </a:solidFill>
              </a:rPr>
              <a:t>I’m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going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home</a:t>
            </a:r>
            <a:r>
              <a:rPr lang="ru-RU" sz="2800" b="1" i="1" dirty="0">
                <a:solidFill>
                  <a:srgbClr val="FF0000"/>
                </a:solidFill>
              </a:rPr>
              <a:t>” на Кембрийском может звучать как “</a:t>
            </a:r>
            <a:r>
              <a:rPr lang="ru-RU" sz="2800" b="1" i="1" dirty="0" err="1">
                <a:solidFill>
                  <a:srgbClr val="FF0000"/>
                </a:solidFill>
              </a:rPr>
              <a:t>Ars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garn</a:t>
            </a:r>
            <a:r>
              <a:rPr lang="ru-RU" sz="2800" b="1" i="1" dirty="0">
                <a:solidFill>
                  <a:srgbClr val="FF0000"/>
                </a:solidFill>
              </a:rPr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yam</a:t>
            </a:r>
            <a:r>
              <a:rPr lang="ru-RU" sz="2800" b="1" i="1" dirty="0">
                <a:solidFill>
                  <a:srgbClr val="FF0000"/>
                </a:solidFill>
              </a:rPr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3091000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9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Сегодня диалект кокни уже вышел за пределы низших слоев общества, но по-прежнему остается просторечным. Несмотря на это, он очень популярен не только в Лондоне, но и в Великобритании и даже за ее пределами.</a:t>
            </a:r>
          </a:p>
          <a:p>
            <a:pPr marL="0" indent="0">
              <a:buNone/>
            </a:pPr>
            <a:r>
              <a:rPr lang="ru-RU" b="1" i="1" dirty="0"/>
              <a:t>главная особенность кокни – рифмованный сленг</a:t>
            </a:r>
          </a:p>
          <a:p>
            <a:pPr marL="0" indent="0">
              <a:buNone/>
            </a:pPr>
            <a:r>
              <a:rPr lang="ru-RU" i="1" dirty="0">
                <a:solidFill>
                  <a:srgbClr val="FF0000"/>
                </a:solidFill>
              </a:rPr>
              <a:t>Разговор – </a:t>
            </a:r>
            <a:r>
              <a:rPr lang="ru-RU" i="1" dirty="0" err="1">
                <a:solidFill>
                  <a:srgbClr val="FF0000"/>
                </a:solidFill>
              </a:rPr>
              <a:t>rabbit</a:t>
            </a:r>
            <a:r>
              <a:rPr lang="ru-RU" i="1" dirty="0">
                <a:solidFill>
                  <a:srgbClr val="FF0000"/>
                </a:solidFill>
              </a:rPr>
              <a:t>: </a:t>
            </a:r>
            <a:r>
              <a:rPr lang="ru-RU" i="1" dirty="0" err="1">
                <a:solidFill>
                  <a:srgbClr val="FF0000"/>
                </a:solidFill>
              </a:rPr>
              <a:t>talk</a:t>
            </a:r>
            <a:r>
              <a:rPr lang="ru-RU" i="1" dirty="0">
                <a:solidFill>
                  <a:srgbClr val="FF0000"/>
                </a:solidFill>
              </a:rPr>
              <a:t> рифмуется с </a:t>
            </a:r>
            <a:r>
              <a:rPr lang="ru-RU" i="1" dirty="0" err="1">
                <a:solidFill>
                  <a:srgbClr val="FF0000"/>
                </a:solidFill>
              </a:rPr>
              <a:t>rabbit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and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 err="1">
                <a:solidFill>
                  <a:srgbClr val="FF0000"/>
                </a:solidFill>
              </a:rPr>
              <a:t>pork</a:t>
            </a:r>
            <a:r>
              <a:rPr lang="ru-RU" i="1" dirty="0">
                <a:solidFill>
                  <a:srgbClr val="FF0000"/>
                </a:solidFill>
              </a:rPr>
              <a:t> (зайчатина и свинина)</a:t>
            </a:r>
          </a:p>
        </p:txBody>
      </p:sp>
    </p:spTree>
    <p:extLst>
      <p:ext uri="{BB962C8B-B14F-4D97-AF65-F5344CB8AC3E}">
        <p14:creationId xmlns:p14="http://schemas.microsoft.com/office/powerpoint/2010/main" val="3092007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7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856"/>
            <a:ext cx="8229600" cy="142617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ISOCTEUR" pitchFamily="49" charset="0"/>
                <a:ea typeface="+mn-ea"/>
                <a:cs typeface="+mn-cs"/>
              </a:rPr>
              <a:t>Cockney</a:t>
            </a:r>
            <a:r>
              <a:rPr lang="en-US" sz="3600" dirty="0"/>
              <a:t> </a:t>
            </a:r>
            <a:br>
              <a:rPr lang="ru-RU" sz="3600" dirty="0"/>
            </a:br>
            <a:r>
              <a:rPr lang="en-US" sz="3600" dirty="0"/>
              <a:t>(</a:t>
            </a:r>
            <a:r>
              <a:rPr lang="ru-RU" sz="3600" b="1" dirty="0">
                <a:latin typeface="ISOCTEUR" pitchFamily="49" charset="0"/>
                <a:ea typeface="+mn-ea"/>
                <a:cs typeface="+mn-cs"/>
              </a:rPr>
              <a:t>Кокни</a:t>
            </a:r>
            <a:r>
              <a:rPr lang="en-US" sz="3600" b="1" dirty="0">
                <a:latin typeface="ISOCTEUR" pitchFamily="49" charset="0"/>
                <a:ea typeface="+mn-ea"/>
                <a:cs typeface="+mn-cs"/>
              </a:rPr>
              <a:t> </a:t>
            </a:r>
            <a:r>
              <a:rPr lang="ru-RU" sz="3600" b="1" dirty="0">
                <a:latin typeface="ISOCTEUR" pitchFamily="49" charset="0"/>
                <a:ea typeface="+mn-ea"/>
                <a:cs typeface="+mn-cs"/>
              </a:rPr>
              <a:t>диалект</a:t>
            </a:r>
            <a:r>
              <a:rPr lang="ru-RU" sz="3600" dirty="0"/>
              <a:t>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просторечный диалект жителей отдельных районов Лондона. Слово </a:t>
            </a:r>
            <a:r>
              <a:rPr lang="ru-RU" b="1" i="1" dirty="0" err="1">
                <a:solidFill>
                  <a:srgbClr val="FF0000"/>
                </a:solidFill>
              </a:rPr>
              <a:t>cockney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dirty="0"/>
              <a:t>переводится как </a:t>
            </a:r>
            <a:r>
              <a:rPr lang="ru-RU" b="1" i="1" dirty="0">
                <a:solidFill>
                  <a:srgbClr val="FF0000"/>
                </a:solidFill>
              </a:rPr>
              <a:t>«петушиное яйцо». </a:t>
            </a:r>
          </a:p>
          <a:p>
            <a:pPr marL="0" indent="0">
              <a:buNone/>
            </a:pPr>
            <a:r>
              <a:rPr lang="ru-RU" b="1" dirty="0"/>
              <a:t>Сельские жители пригородов Лондона называли так городских рабочих, которые не знали деревенских обычаев.</a:t>
            </a:r>
          </a:p>
          <a:p>
            <a:pPr marL="0" indent="0">
              <a:buNone/>
            </a:pPr>
            <a:r>
              <a:rPr lang="ru-RU" b="1" dirty="0"/>
              <a:t>Рабочие из Лондона относились к низшим слоям общества. Поэтому слово </a:t>
            </a:r>
            <a:r>
              <a:rPr lang="ru-RU" b="1" i="1" dirty="0">
                <a:solidFill>
                  <a:srgbClr val="FF0000"/>
                </a:solidFill>
              </a:rPr>
              <a:t>«кокни» </a:t>
            </a:r>
            <a:r>
              <a:rPr lang="ru-RU" b="1" dirty="0"/>
              <a:t>сразу стало ассоциироваться с бедными сословиями</a:t>
            </a:r>
            <a:endParaRPr lang="ru-RU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9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err="1">
                <a:latin typeface="ISOCTEUR" pitchFamily="49" charset="0"/>
                <a:ea typeface="+mn-ea"/>
                <a:cs typeface="+mn-cs"/>
              </a:rPr>
              <a:t>Scouse</a:t>
            </a:r>
            <a:r>
              <a:rPr lang="en-US" sz="3600" b="1" dirty="0"/>
              <a:t> </a:t>
            </a:r>
            <a:br>
              <a:rPr lang="ru-RU" sz="3600" b="1" dirty="0"/>
            </a:br>
            <a:r>
              <a:rPr lang="en-US" sz="3600" b="1" dirty="0">
                <a:latin typeface="ISOCTEUR" pitchFamily="49" charset="0"/>
                <a:ea typeface="+mn-ea"/>
                <a:cs typeface="+mn-cs"/>
              </a:rPr>
              <a:t>(</a:t>
            </a:r>
            <a:r>
              <a:rPr lang="ru-RU" sz="3600" b="1" dirty="0" err="1">
                <a:latin typeface="ISOCTEUR" pitchFamily="49" charset="0"/>
                <a:ea typeface="+mn-ea"/>
                <a:cs typeface="+mn-cs"/>
              </a:rPr>
              <a:t>Скауз</a:t>
            </a:r>
            <a:r>
              <a:rPr lang="ru-RU" sz="3600" b="1" dirty="0">
                <a:latin typeface="ISOCTEUR" pitchFamily="49" charset="0"/>
                <a:ea typeface="+mn-ea"/>
                <a:cs typeface="+mn-cs"/>
              </a:rPr>
              <a:t> диалект)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Диалект </a:t>
            </a:r>
            <a:r>
              <a:rPr lang="ru-RU" b="1" dirty="0" err="1"/>
              <a:t>скауз</a:t>
            </a:r>
            <a:r>
              <a:rPr lang="ru-RU" b="1" dirty="0"/>
              <a:t> распространен в Ливерпуле и во всем графстве </a:t>
            </a:r>
            <a:r>
              <a:rPr lang="ru-RU" b="1" dirty="0" err="1"/>
              <a:t>Мерсисайд</a:t>
            </a:r>
            <a:r>
              <a:rPr lang="ru-RU" b="1" dirty="0"/>
              <a:t>, в котором расположен этот город. </a:t>
            </a:r>
          </a:p>
          <a:p>
            <a:pPr marL="0" indent="0">
              <a:buNone/>
            </a:pPr>
            <a:r>
              <a:rPr lang="ru-RU" b="1" dirty="0"/>
              <a:t>Слово </a:t>
            </a:r>
            <a:r>
              <a:rPr lang="ru-RU" b="1" dirty="0">
                <a:solidFill>
                  <a:srgbClr val="FF0000"/>
                </a:solidFill>
              </a:rPr>
              <a:t>«</a:t>
            </a:r>
            <a:r>
              <a:rPr lang="ru-RU" b="1" dirty="0" err="1">
                <a:solidFill>
                  <a:srgbClr val="FF0000"/>
                </a:solidFill>
              </a:rPr>
              <a:t>скауз</a:t>
            </a:r>
            <a:r>
              <a:rPr lang="ru-RU" b="1" dirty="0">
                <a:solidFill>
                  <a:srgbClr val="FF0000"/>
                </a:solidFill>
              </a:rPr>
              <a:t>»</a:t>
            </a:r>
            <a:r>
              <a:rPr lang="ru-RU" b="1" dirty="0"/>
              <a:t> произошло от названия мясного блюда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b="1" i="1" dirty="0" err="1">
                <a:solidFill>
                  <a:srgbClr val="FF0000"/>
                </a:solidFill>
              </a:rPr>
              <a:t>lobscouse</a:t>
            </a:r>
            <a:r>
              <a:rPr lang="ru-RU" b="1" dirty="0">
                <a:solidFill>
                  <a:srgbClr val="FF0000"/>
                </a:solidFill>
              </a:rPr>
              <a:t>, </a:t>
            </a:r>
            <a:r>
              <a:rPr lang="ru-RU" b="1" dirty="0"/>
              <a:t>которое было распространено у бедных людей Ливерпуля и окрестностей. </a:t>
            </a:r>
          </a:p>
          <a:p>
            <a:pPr marL="0" indent="0">
              <a:buNone/>
            </a:pPr>
            <a:r>
              <a:rPr lang="ru-RU" b="1" dirty="0"/>
              <a:t>В лексике </a:t>
            </a:r>
            <a:r>
              <a:rPr lang="ru-RU" b="1" dirty="0" err="1"/>
              <a:t>скауза</a:t>
            </a:r>
            <a:r>
              <a:rPr lang="ru-RU" b="1" dirty="0"/>
              <a:t> заметно ирландское влияние. </a:t>
            </a:r>
            <a:r>
              <a:rPr lang="ru-RU" b="1" i="1" dirty="0">
                <a:solidFill>
                  <a:srgbClr val="FF0000"/>
                </a:solidFill>
              </a:rPr>
              <a:t>Например, вместо </a:t>
            </a:r>
            <a:r>
              <a:rPr lang="ru-RU" b="1" i="1" dirty="0" err="1">
                <a:solidFill>
                  <a:srgbClr val="FF0000"/>
                </a:solidFill>
              </a:rPr>
              <a:t>my</a:t>
            </a:r>
            <a:r>
              <a:rPr lang="ru-RU" b="1" i="1" dirty="0">
                <a:solidFill>
                  <a:srgbClr val="FF0000"/>
                </a:solidFill>
              </a:rPr>
              <a:t> </a:t>
            </a:r>
            <a:r>
              <a:rPr lang="ru-RU" b="1" i="1" dirty="0" err="1">
                <a:solidFill>
                  <a:srgbClr val="FF0000"/>
                </a:solidFill>
              </a:rPr>
              <a:t>ливерпульцы</a:t>
            </a:r>
            <a:r>
              <a:rPr lang="ru-RU" b="1" i="1" dirty="0">
                <a:solidFill>
                  <a:srgbClr val="FF0000"/>
                </a:solidFill>
              </a:rPr>
              <a:t> говорят </a:t>
            </a:r>
            <a:r>
              <a:rPr lang="ru-RU" b="1" i="1" dirty="0" err="1">
                <a:solidFill>
                  <a:srgbClr val="FF0000"/>
                </a:solidFill>
              </a:rPr>
              <a:t>me</a:t>
            </a:r>
            <a:r>
              <a:rPr lang="ru-RU" b="1" i="1" dirty="0">
                <a:solidFill>
                  <a:srgbClr val="FF0000"/>
                </a:solidFill>
              </a:rPr>
              <a:t>:</a:t>
            </a:r>
          </a:p>
          <a:p>
            <a:pPr marL="0" indent="0">
              <a:buNone/>
            </a:pPr>
            <a:r>
              <a:rPr lang="ru-RU" b="1" i="1" dirty="0" err="1">
                <a:solidFill>
                  <a:srgbClr val="FF0000"/>
                </a:solidFill>
              </a:rPr>
              <a:t>This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is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me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car</a:t>
            </a:r>
            <a:r>
              <a:rPr lang="ru-RU" b="1" i="1" dirty="0">
                <a:solidFill>
                  <a:srgbClr val="FF0000"/>
                </a:solidFill>
              </a:rPr>
              <a:t>. – Это моя машина.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35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А вместо </a:t>
            </a:r>
            <a:r>
              <a:rPr lang="ru-RU" b="1" i="1" dirty="0" err="1">
                <a:solidFill>
                  <a:srgbClr val="FF0000"/>
                </a:solidFill>
              </a:rPr>
              <a:t>you</a:t>
            </a:r>
            <a:r>
              <a:rPr lang="ru-RU" dirty="0"/>
              <a:t> часто можно услышать варианты </a:t>
            </a:r>
            <a:r>
              <a:rPr lang="ru-RU" b="1" i="1" dirty="0" err="1">
                <a:solidFill>
                  <a:srgbClr val="FF0000"/>
                </a:solidFill>
              </a:rPr>
              <a:t>yous</a:t>
            </a:r>
            <a:r>
              <a:rPr lang="ru-RU" b="1" dirty="0">
                <a:solidFill>
                  <a:srgbClr val="FF0000"/>
                </a:solidFill>
              </a:rPr>
              <a:t>, </a:t>
            </a:r>
            <a:r>
              <a:rPr lang="ru-RU" b="1" i="1" dirty="0" err="1">
                <a:solidFill>
                  <a:srgbClr val="FF0000"/>
                </a:solidFill>
              </a:rPr>
              <a:t>youse</a:t>
            </a:r>
            <a:r>
              <a:rPr lang="ru-RU" dirty="0"/>
              <a:t> или </a:t>
            </a:r>
            <a:r>
              <a:rPr lang="ru-RU" b="1" i="1" dirty="0" err="1">
                <a:solidFill>
                  <a:srgbClr val="FF0000"/>
                </a:solidFill>
              </a:rPr>
              <a:t>use</a:t>
            </a:r>
            <a:r>
              <a:rPr lang="ru-RU" dirty="0"/>
              <a:t>. На </a:t>
            </a:r>
            <a:r>
              <a:rPr lang="ru-RU" dirty="0" err="1"/>
              <a:t>скаузе</a:t>
            </a:r>
            <a:r>
              <a:rPr lang="ru-RU" dirty="0"/>
              <a:t> слова </a:t>
            </a:r>
            <a:r>
              <a:rPr lang="ru-RU" b="1" i="1" dirty="0" err="1">
                <a:solidFill>
                  <a:srgbClr val="FF0000"/>
                </a:solidFill>
              </a:rPr>
              <a:t>sound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и </a:t>
            </a:r>
            <a:r>
              <a:rPr lang="ru-RU" b="1" i="1" dirty="0" err="1">
                <a:solidFill>
                  <a:srgbClr val="FF0000"/>
                </a:solidFill>
              </a:rPr>
              <a:t>boss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– это синонимы </a:t>
            </a:r>
            <a:r>
              <a:rPr lang="ru-RU" b="1" i="1" dirty="0" err="1">
                <a:solidFill>
                  <a:srgbClr val="FF0000"/>
                </a:solidFill>
              </a:rPr>
              <a:t>good</a:t>
            </a:r>
            <a:r>
              <a:rPr lang="ru-RU" dirty="0"/>
              <a:t>. Выражение </a:t>
            </a:r>
            <a:r>
              <a:rPr lang="ru-RU" b="1" i="1" dirty="0" err="1">
                <a:solidFill>
                  <a:srgbClr val="FF0000"/>
                </a:solidFill>
              </a:rPr>
              <a:t>give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us</a:t>
            </a:r>
            <a:r>
              <a:rPr lang="ru-RU" dirty="0"/>
              <a:t> </a:t>
            </a:r>
            <a:r>
              <a:rPr lang="ru-RU" dirty="0" err="1"/>
              <a:t>ливерпульцы</a:t>
            </a:r>
            <a:r>
              <a:rPr lang="ru-RU" dirty="0"/>
              <a:t> часто сокращают до </a:t>
            </a:r>
            <a:r>
              <a:rPr lang="ru-RU" b="1" i="1" dirty="0" err="1">
                <a:solidFill>
                  <a:srgbClr val="FF0000"/>
                </a:solidFill>
              </a:rPr>
              <a:t>giz</a:t>
            </a:r>
            <a:r>
              <a:rPr lang="ru-RU" dirty="0"/>
              <a:t>. А фразовый глагол </a:t>
            </a:r>
            <a:r>
              <a:rPr lang="ru-RU" b="1" i="1" dirty="0" err="1">
                <a:solidFill>
                  <a:srgbClr val="FF0000"/>
                </a:solidFill>
              </a:rPr>
              <a:t>made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up</a:t>
            </a:r>
            <a:r>
              <a:rPr lang="ru-RU" b="1" dirty="0">
                <a:solidFill>
                  <a:srgbClr val="FF0000"/>
                </a:solidFill>
              </a:rPr>
              <a:t> </a:t>
            </a:r>
            <a:r>
              <a:rPr lang="ru-RU" dirty="0"/>
              <a:t>имеет совершенно неожиданное значение: это прилагательное «радостный, счастливый».</a:t>
            </a:r>
          </a:p>
          <a:p>
            <a:pPr marL="0" indent="0">
              <a:buNone/>
            </a:pPr>
            <a:r>
              <a:rPr lang="ru-RU" dirty="0"/>
              <a:t> Например: </a:t>
            </a:r>
            <a:r>
              <a:rPr lang="ru-RU" b="1" i="1" dirty="0" err="1">
                <a:solidFill>
                  <a:srgbClr val="FF0000"/>
                </a:solidFill>
              </a:rPr>
              <a:t>I’m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made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up</a:t>
            </a:r>
            <a:r>
              <a:rPr lang="ru-RU" b="1" i="1" dirty="0">
                <a:solidFill>
                  <a:srgbClr val="FF0000"/>
                </a:solidFill>
              </a:rPr>
              <a:t> I </a:t>
            </a:r>
            <a:r>
              <a:rPr lang="ru-RU" b="1" i="1" dirty="0" err="1">
                <a:solidFill>
                  <a:srgbClr val="FF0000"/>
                </a:solidFill>
              </a:rPr>
              <a:t>met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you</a:t>
            </a:r>
            <a:r>
              <a:rPr lang="ru-RU" i="1" dirty="0"/>
              <a:t>.</a:t>
            </a:r>
            <a:r>
              <a:rPr lang="ru-RU" dirty="0"/>
              <a:t> – Я рад, что встретил тебя.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59740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b="1" dirty="0"/>
            </a:br>
            <a:r>
              <a:rPr lang="en-US" sz="4000" b="1" dirty="0">
                <a:latin typeface="ISOCTEUR" pitchFamily="49" charset="0"/>
                <a:ea typeface="+mn-ea"/>
                <a:cs typeface="+mn-cs"/>
              </a:rPr>
              <a:t>Lancashire</a:t>
            </a:r>
            <a:br>
              <a:rPr lang="ru-RU" b="1" dirty="0"/>
            </a:br>
            <a:r>
              <a:rPr lang="en-US" sz="4000" b="1" dirty="0">
                <a:latin typeface="ISOCTEUR" pitchFamily="49" charset="0"/>
                <a:ea typeface="+mn-ea"/>
                <a:cs typeface="+mn-cs"/>
              </a:rPr>
              <a:t> (</a:t>
            </a:r>
            <a:r>
              <a:rPr lang="ru-RU" sz="4000" b="1" dirty="0">
                <a:latin typeface="ISOCTEUR" pitchFamily="49" charset="0"/>
                <a:ea typeface="+mn-ea"/>
                <a:cs typeface="+mn-cs"/>
              </a:rPr>
              <a:t>Ланкашир диалект)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Диалект графства Ланкашир. Одной из самых заметных особенностей этого диалекта является отсутствие определенного артикля </a:t>
            </a:r>
            <a:r>
              <a:rPr lang="ru-RU" b="1" dirty="0" err="1"/>
              <a:t>the</a:t>
            </a:r>
            <a:r>
              <a:rPr lang="ru-RU" b="1" dirty="0"/>
              <a:t> – между словами используется просто буква t, “</a:t>
            </a:r>
            <a:r>
              <a:rPr lang="ru-RU" b="1" dirty="0" err="1"/>
              <a:t>with</a:t>
            </a:r>
            <a:r>
              <a:rPr lang="ru-RU" b="1" dirty="0"/>
              <a:t>” сокращается до “</a:t>
            </a:r>
            <a:r>
              <a:rPr lang="ru-RU" b="1" dirty="0" err="1"/>
              <a:t>wi</a:t>
            </a:r>
            <a:r>
              <a:rPr lang="ru-RU" b="1" dirty="0"/>
              <a:t>”, а “</a:t>
            </a:r>
            <a:r>
              <a:rPr lang="ru-RU" b="1" dirty="0" err="1"/>
              <a:t>in</a:t>
            </a:r>
            <a:r>
              <a:rPr lang="ru-RU" b="1" dirty="0"/>
              <a:t>” становится “i”.</a:t>
            </a:r>
          </a:p>
        </p:txBody>
      </p:sp>
    </p:spTree>
    <p:extLst>
      <p:ext uri="{BB962C8B-B14F-4D97-AF65-F5344CB8AC3E}">
        <p14:creationId xmlns:p14="http://schemas.microsoft.com/office/powerpoint/2010/main" val="86506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>
                <a:latin typeface="ISOCTEUR" pitchFamily="49" charset="0"/>
                <a:ea typeface="+mn-ea"/>
                <a:cs typeface="+mn-cs"/>
              </a:rPr>
              <a:t>Geordie (</a:t>
            </a:r>
            <a:r>
              <a:rPr lang="ru-RU" sz="3600" b="1" dirty="0">
                <a:latin typeface="ISOCTEUR" pitchFamily="49" charset="0"/>
                <a:ea typeface="+mn-ea"/>
                <a:cs typeface="+mn-cs"/>
              </a:rPr>
              <a:t>Джорди диалект)</a:t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Диалект начал формироваться еще в древние времена, в королевстве Нортумбрии. Жители королевства из поселений англов, ютов и саксов объединялись против захватчиков и формировали общий, понятный для всех язык. Из него и развился диалект </a:t>
            </a:r>
            <a:r>
              <a:rPr lang="ru-RU" b="1" dirty="0" err="1"/>
              <a:t>джорди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8813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703</Words>
  <Application>Microsoft Macintosh PowerPoint</Application>
  <PresentationFormat>Экран (4:3)</PresentationFormat>
  <Paragraphs>49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HGSHeiseiKakugothictaiW9</vt:lpstr>
      <vt:lpstr>ISOCTEUR</vt:lpstr>
      <vt:lpstr>Times New Roman</vt:lpstr>
      <vt:lpstr>Тема Office</vt:lpstr>
      <vt:lpstr>Диалекты английского языка </vt:lpstr>
      <vt:lpstr>Презентация PowerPoint</vt:lpstr>
      <vt:lpstr>Cumberland   (Кембрийский диалект)</vt:lpstr>
      <vt:lpstr>Презентация PowerPoint</vt:lpstr>
      <vt:lpstr>Cockney  (Кокни диалект)</vt:lpstr>
      <vt:lpstr>Scouse  (Скауз диалект)</vt:lpstr>
      <vt:lpstr>Презентация PowerPoint</vt:lpstr>
      <vt:lpstr> Lancashire  (Ланкашир диалект) </vt:lpstr>
      <vt:lpstr>Geordie (Джорди диалект) </vt:lpstr>
      <vt:lpstr>Презентация PowerPoint</vt:lpstr>
      <vt:lpstr>Brummy (Брумми диалект) </vt:lpstr>
      <vt:lpstr>Презентация PowerPoint</vt:lpstr>
      <vt:lpstr>Используемая литература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Cli ent</cp:lastModifiedBy>
  <cp:revision>18</cp:revision>
  <dcterms:created xsi:type="dcterms:W3CDTF">2020-10-02T09:39:42Z</dcterms:created>
  <dcterms:modified xsi:type="dcterms:W3CDTF">2020-10-02T15:45:17Z</dcterms:modified>
</cp:coreProperties>
</file>