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  <p:sldMasterId id="2147483753" r:id="rId2"/>
  </p:sldMasterIdLst>
  <p:handoutMasterIdLst>
    <p:handoutMasterId r:id="rId14"/>
  </p:handoutMasterIdLst>
  <p:sldIdLst>
    <p:sldId id="270" r:id="rId3"/>
    <p:sldId id="269" r:id="rId4"/>
    <p:sldId id="256" r:id="rId5"/>
    <p:sldId id="276" r:id="rId6"/>
    <p:sldId id="271" r:id="rId7"/>
    <p:sldId id="258" r:id="rId8"/>
    <p:sldId id="266" r:id="rId9"/>
    <p:sldId id="259" r:id="rId10"/>
    <p:sldId id="274" r:id="rId11"/>
    <p:sldId id="275" r:id="rId12"/>
    <p:sldId id="273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лицей 12" initials="л1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3300"/>
    <a:srgbClr val="006600"/>
    <a:srgbClr val="660033"/>
    <a:srgbClr val="800000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7A22EF8-3FF0-486D-B5B2-AA279860AEF5}" type="datetimeFigureOut">
              <a:rPr lang="ru-RU"/>
              <a:pPr>
                <a:defRPr/>
              </a:pPr>
              <a:t>02.03.2014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BF0F8DC-ADE5-4C48-A0D1-96BD53BA5A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772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41B514D-05C5-47EC-A5FB-E89005674DD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ADD0562-7F9D-4272-BF84-AAC1FF00F36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C9CFEE3-9E1B-46A7-BDE4-BD9D1C7E97D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20A925-B82C-474F-A38E-C2AAEB425971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559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296AF0-B3C0-4FCC-81C5-ECDDCBB1D25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708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390190-DF27-41A7-B300-2C19137B740A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200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5A06E-EDF2-4181-A064-5C4921ECD8EE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26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F39B52-AE3A-4B01-8871-EB972534EAE7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333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BA0839-A4E8-4819-8E58-148F845A69D3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6256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E811C7-2FCD-455E-86B8-8FC9A7C21544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9473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89459B-5585-4475-96A5-74E8564A9EF1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625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404231B-0957-481D-B605-9822F60D824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9C6B4C-97B7-4DAB-8813-EBCC38A66BD7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66655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B3E06C-20C0-41C4-B843-D2E482EA3922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9879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E55322-4BA5-464C-A4EC-1EC19C909BB5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351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D77AC73-0E37-42D8-B03A-3D50D343928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8BB433A-F80B-491F-A7DE-E7A85B90823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3F4F64D-404C-423E-A136-72AF2FCF218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DDB25E7-FCD7-4FF3-A3FA-C3B5D48AF20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F53BE97-BDB8-4B13-8A0C-72FB8B47C1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0F2FB3C-9C6F-40EB-BF82-118E4B0249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25FBBDC-7DCF-4C82-930A-5EB10934BD9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1D5CE3A-F393-4FCE-8E85-63A7CC5E668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  <a:latin typeface="Verdana" pitchFamily="34" charset="0"/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  <a:latin typeface="Verdana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79DCA6C-8B5C-4CC9-A63B-4461027CD202}" type="slidenum">
              <a:rPr lang="ru-RU" smtClean="0">
                <a:solidFill>
                  <a:srgbClr val="E3DED1">
                    <a:shade val="50000"/>
                  </a:srgbClr>
                </a:solidFill>
                <a:latin typeface="Verdana" pitchFamily="34" charset="0"/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008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N:\&#1082;&#1080;&#1085;&#1086;.wm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535567" y="1382122"/>
            <a:ext cx="72723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 rot="20732012">
            <a:off x="169011" y="2147443"/>
            <a:ext cx="849630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8000" b="1" dirty="0">
                <a:solidFill>
                  <a:srgbClr val="0070C0"/>
                </a:solidFill>
                <a:latin typeface="Times New Roman" pitchFamily="18" charset="0"/>
              </a:rPr>
              <a:t>Family</a:t>
            </a:r>
            <a:r>
              <a:rPr lang="en-US" sz="60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8000" b="1" dirty="0">
                <a:solidFill>
                  <a:srgbClr val="0070C0"/>
                </a:solidFill>
                <a:latin typeface="Times New Roman" pitchFamily="18" charset="0"/>
              </a:rPr>
              <a:t>conflicts</a:t>
            </a:r>
          </a:p>
          <a:p>
            <a:pPr algn="ctr"/>
            <a:r>
              <a:rPr lang="en-US" b="1" dirty="0">
                <a:solidFill>
                  <a:srgbClr val="0070C0"/>
                </a:solidFill>
                <a:latin typeface="Times New Roman" pitchFamily="18" charset="0"/>
              </a:rPr>
              <a:t>                 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</a:rPr>
              <a:t>the 9th 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</a:rPr>
              <a:t>form</a:t>
            </a:r>
            <a:endParaRPr lang="en-US" sz="3600" dirty="0">
              <a:solidFill>
                <a:srgbClr val="0070C0"/>
              </a:solidFill>
              <a:latin typeface="Times New Roman" pitchFamily="18" charset="0"/>
            </a:endParaRPr>
          </a:p>
          <a:p>
            <a:pPr algn="r"/>
            <a:endParaRPr lang="en-US" sz="3600" dirty="0">
              <a:latin typeface="Times New Roman" pitchFamily="18" charset="0"/>
            </a:endParaRPr>
          </a:p>
        </p:txBody>
      </p:sp>
      <p:pic>
        <p:nvPicPr>
          <p:cNvPr id="4" name="Picture 4" descr="http://im5-tub-ru.yandex.net/i?id=44414902-44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68458">
            <a:off x="6444208" y="3933056"/>
            <a:ext cx="2363696" cy="2347940"/>
          </a:xfrm>
          <a:prstGeom prst="rect">
            <a:avLst/>
          </a:prstGeom>
          <a:noFill/>
        </p:spPr>
      </p:pic>
      <p:pic>
        <p:nvPicPr>
          <p:cNvPr id="5" name="Picture 8" descr="http://im0-tub-ru.yandex.net/i?id=174068784-63-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352147">
            <a:off x="467544" y="422470"/>
            <a:ext cx="2286016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3-tub-ru.yandex.net/i?id=178232954-50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429132"/>
            <a:ext cx="3000396" cy="1960259"/>
          </a:xfrm>
          <a:prstGeom prst="rect">
            <a:avLst/>
          </a:prstGeom>
          <a:noFill/>
        </p:spPr>
      </p:pic>
      <p:pic>
        <p:nvPicPr>
          <p:cNvPr id="4102" name="Picture 6" descr="http://im4-tub-ru.yandex.net/i?id=293968854-41-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4286256"/>
            <a:ext cx="2661529" cy="2005020"/>
          </a:xfrm>
          <a:prstGeom prst="rect">
            <a:avLst/>
          </a:prstGeom>
          <a:noFill/>
        </p:spPr>
      </p:pic>
      <p:pic>
        <p:nvPicPr>
          <p:cNvPr id="4104" name="Picture 8" descr="http://im4-tub-ru.yandex.net/i?id=388587383-70-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1643050"/>
            <a:ext cx="2500330" cy="2500330"/>
          </a:xfrm>
          <a:prstGeom prst="rect">
            <a:avLst/>
          </a:prstGeom>
          <a:noFill/>
        </p:spPr>
      </p:pic>
      <p:sp>
        <p:nvSpPr>
          <p:cNvPr id="4108" name="AutoShape 12" descr="http://im2-tub-ru.yandex.net/i?id=240552527-20-7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642938" y="714375"/>
            <a:ext cx="8229600" cy="1139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800" b="1" dirty="0" smtClean="0">
                <a:solidFill>
                  <a:srgbClr val="1A8048"/>
                </a:solidFill>
                <a:latin typeface="Times New Roman" pitchFamily="18" charset="0"/>
                <a:cs typeface="Times New Roman" pitchFamily="18" charset="0"/>
              </a:rPr>
              <a:t>Role-playing</a:t>
            </a:r>
            <a:endParaRPr lang="ru-RU" sz="4800" b="1" dirty="0">
              <a:solidFill>
                <a:srgbClr val="1A804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90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5" name="WordArt 7"/>
          <p:cNvSpPr>
            <a:spLocks noChangeArrowheads="1" noChangeShapeType="1" noTextEdit="1"/>
          </p:cNvSpPr>
          <p:nvPr/>
        </p:nvSpPr>
        <p:spPr bwMode="auto">
          <a:xfrm>
            <a:off x="611188" y="1700213"/>
            <a:ext cx="7632700" cy="2592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Thank you for the lesson</a:t>
            </a:r>
            <a:endParaRPr lang="ru-RU" sz="3600" b="1" kern="10" dirty="0">
              <a:ln w="9525">
                <a:noFill/>
                <a:round/>
                <a:headEnd/>
                <a:tailEnd/>
              </a:ln>
              <a:solidFill>
                <a:srgbClr val="0070C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" name="Picture 6" descr="http://im6-tub-ru.yandex.net/i?id=281767967-70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88975" y="3861048"/>
            <a:ext cx="3357586" cy="2686072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564321"/>
            <a:ext cx="4035425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кино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263" fill="hold"/>
                                        <p:tgtEl>
                                          <p:spTgt spid="286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867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6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86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7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3429000"/>
            <a:ext cx="5060950" cy="2357438"/>
          </a:xfrm>
        </p:spPr>
        <p:txBody>
          <a:bodyPr/>
          <a:lstStyle/>
          <a:p>
            <a:pPr eaLnBrk="1" hangingPunct="1"/>
            <a:r>
              <a:rPr lang="en-US" sz="6000" dirty="0" smtClean="0">
                <a:solidFill>
                  <a:srgbClr val="0070C0"/>
                </a:solidFill>
                <a:latin typeface="Times New Roman" pitchFamily="18" charset="0"/>
              </a:rPr>
              <a:t>WHAT</a:t>
            </a:r>
            <a:r>
              <a:rPr lang="ru-RU" sz="6000" dirty="0" smtClean="0">
                <a:solidFill>
                  <a:srgbClr val="0070C0"/>
                </a:solidFill>
                <a:latin typeface="Arial" charset="0"/>
              </a:rPr>
              <a:t>   </a:t>
            </a:r>
            <a:r>
              <a:rPr lang="en-US" sz="6000" dirty="0" smtClean="0">
                <a:solidFill>
                  <a:srgbClr val="0070C0"/>
                </a:solidFill>
                <a:latin typeface="Times New Roman" pitchFamily="18" charset="0"/>
              </a:rPr>
              <a:t>IS CONFLICT?</a:t>
            </a:r>
            <a:endParaRPr lang="ru-RU" sz="6000" dirty="0" smtClean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59113" y="549275"/>
            <a:ext cx="5472112" cy="2879725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400" b="1" dirty="0" smtClean="0">
                <a:solidFill>
                  <a:schemeClr val="accent1"/>
                </a:solidFill>
                <a:latin typeface="Times New Roman" pitchFamily="18" charset="0"/>
              </a:rPr>
              <a:t>.</a:t>
            </a:r>
            <a:endParaRPr lang="ru-RU" sz="4400" b="1" dirty="0" smtClean="0">
              <a:solidFill>
                <a:schemeClr val="accent1"/>
              </a:solidFill>
              <a:latin typeface="Times New Roman" pitchFamily="18" charset="0"/>
            </a:endParaRPr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40425" y="3716338"/>
            <a:ext cx="250507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5" y="285750"/>
            <a:ext cx="27146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Прямоугольник 7"/>
          <p:cNvSpPr>
            <a:spLocks noChangeArrowheads="1"/>
          </p:cNvSpPr>
          <p:nvPr/>
        </p:nvSpPr>
        <p:spPr bwMode="auto">
          <a:xfrm>
            <a:off x="3059113" y="765175"/>
            <a:ext cx="5834062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 b="1" dirty="0">
                <a:solidFill>
                  <a:srgbClr val="0070C0"/>
                </a:solidFill>
                <a:latin typeface="Times New Roman" pitchFamily="18" charset="0"/>
              </a:rPr>
              <a:t>THE FAMILY CONFLICTS</a:t>
            </a:r>
            <a:endParaRPr lang="ru-RU" sz="6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928670"/>
            <a:ext cx="442915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428604"/>
            <a:ext cx="397670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517232"/>
            <a:ext cx="4852837" cy="957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737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8245475" y="2924175"/>
            <a:ext cx="2873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.</a:t>
            </a:r>
            <a:endParaRPr lang="ru-RU" sz="3200">
              <a:latin typeface="Times New Roman" pitchFamily="18" charset="0"/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900113" y="2924175"/>
            <a:ext cx="14366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latin typeface="Times New Roman" pitchFamily="18" charset="0"/>
              </a:rPr>
              <a:t>thing in</a:t>
            </a:r>
            <a:endParaRPr lang="ru-RU" sz="3200">
              <a:latin typeface="Times New Roman" pitchFamily="18" charset="0"/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4573588" y="2924175"/>
            <a:ext cx="7381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latin typeface="Times New Roman" pitchFamily="18" charset="0"/>
              </a:rPr>
              <a:t>is a</a:t>
            </a:r>
            <a:endParaRPr lang="ru-RU" sz="3200">
              <a:latin typeface="Times New Roman" pitchFamily="18" charset="0"/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2413000" y="2924175"/>
            <a:ext cx="7254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latin typeface="Times New Roman" pitchFamily="18" charset="0"/>
              </a:rPr>
              <a:t>life</a:t>
            </a:r>
            <a:endParaRPr lang="ru-RU" sz="3200">
              <a:latin typeface="Times New Roman" pitchFamily="18" charset="0"/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3276600" y="2924175"/>
            <a:ext cx="13128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latin typeface="Times New Roman" pitchFamily="18" charset="0"/>
              </a:rPr>
              <a:t>natural</a:t>
            </a:r>
            <a:endParaRPr lang="ru-RU" sz="3200">
              <a:latin typeface="Times New Roman" pitchFamily="18" charset="0"/>
            </a:endParaRPr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5292725" y="2924175"/>
            <a:ext cx="15621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latin typeface="Times New Roman" pitchFamily="18" charset="0"/>
              </a:rPr>
              <a:t>people’s</a:t>
            </a:r>
            <a:endParaRPr lang="ru-RU" sz="3200">
              <a:latin typeface="Times New Roman" pitchFamily="18" charset="0"/>
            </a:endParaRPr>
          </a:p>
        </p:txBody>
      </p:sp>
      <p:sp>
        <p:nvSpPr>
          <p:cNvPr id="32786" name="Rectangle 18"/>
          <p:cNvSpPr>
            <a:spLocks noChangeArrowheads="1"/>
          </p:cNvSpPr>
          <p:nvPr/>
        </p:nvSpPr>
        <p:spPr bwMode="auto">
          <a:xfrm>
            <a:off x="6805613" y="2924175"/>
            <a:ext cx="15160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latin typeface="Times New Roman" pitchFamily="18" charset="0"/>
              </a:rPr>
              <a:t>Conflict</a:t>
            </a:r>
            <a:endParaRPr lang="ru-RU" sz="3200">
              <a:latin typeface="Times New Roman" pitchFamily="18" charset="0"/>
            </a:endParaRPr>
          </a:p>
        </p:txBody>
      </p:sp>
      <p:sp>
        <p:nvSpPr>
          <p:cNvPr id="32787" name="Text Box 19"/>
          <p:cNvSpPr txBox="1">
            <a:spLocks noChangeArrowheads="1"/>
          </p:cNvSpPr>
          <p:nvPr/>
        </p:nvSpPr>
        <p:spPr bwMode="auto">
          <a:xfrm>
            <a:off x="7308850" y="3355975"/>
            <a:ext cx="2873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.</a:t>
            </a:r>
            <a:endParaRPr lang="ru-RU" sz="3200">
              <a:latin typeface="Times New Roman" pitchFamily="18" charset="0"/>
            </a:endParaRPr>
          </a:p>
        </p:txBody>
      </p:sp>
      <p:sp>
        <p:nvSpPr>
          <p:cNvPr id="32789" name="Rectangle 21"/>
          <p:cNvSpPr>
            <a:spLocks noChangeArrowheads="1"/>
          </p:cNvSpPr>
          <p:nvPr/>
        </p:nvSpPr>
        <p:spPr bwMode="auto">
          <a:xfrm>
            <a:off x="4572000" y="2636838"/>
            <a:ext cx="13350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latin typeface="Times New Roman" pitchFamily="18" charset="0"/>
              </a:rPr>
              <a:t>During</a:t>
            </a:r>
            <a:endParaRPr lang="ru-RU" sz="3200">
              <a:latin typeface="Times New Roman" pitchFamily="18" charset="0"/>
            </a:endParaRPr>
          </a:p>
        </p:txBody>
      </p:sp>
      <p:sp>
        <p:nvSpPr>
          <p:cNvPr id="32791" name="Rectangle 23"/>
          <p:cNvSpPr>
            <a:spLocks noChangeArrowheads="1"/>
          </p:cNvSpPr>
          <p:nvPr/>
        </p:nvSpPr>
        <p:spPr bwMode="auto">
          <a:xfrm>
            <a:off x="3489325" y="3357563"/>
            <a:ext cx="21605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latin typeface="Times New Roman" pitchFamily="18" charset="0"/>
              </a:rPr>
              <a:t>conflicts we</a:t>
            </a:r>
            <a:endParaRPr lang="ru-RU" sz="3200">
              <a:latin typeface="Times New Roman" pitchFamily="18" charset="0"/>
            </a:endParaRPr>
          </a:p>
        </p:txBody>
      </p:sp>
      <p:sp>
        <p:nvSpPr>
          <p:cNvPr id="32793" name="Rectangle 25"/>
          <p:cNvSpPr>
            <a:spLocks noChangeArrowheads="1"/>
          </p:cNvSpPr>
          <p:nvPr/>
        </p:nvSpPr>
        <p:spPr bwMode="auto">
          <a:xfrm>
            <a:off x="2339975" y="2636838"/>
            <a:ext cx="22955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latin typeface="Times New Roman" pitchFamily="18" charset="0"/>
              </a:rPr>
              <a:t>neither listen</a:t>
            </a:r>
            <a:endParaRPr lang="ru-RU" sz="3200">
              <a:latin typeface="Times New Roman" pitchFamily="18" charset="0"/>
            </a:endParaRPr>
          </a:p>
        </p:txBody>
      </p:sp>
      <p:sp>
        <p:nvSpPr>
          <p:cNvPr id="32795" name="Rectangle 27"/>
          <p:cNvSpPr>
            <a:spLocks noChangeArrowheads="1"/>
          </p:cNvSpPr>
          <p:nvPr/>
        </p:nvSpPr>
        <p:spPr bwMode="auto">
          <a:xfrm>
            <a:off x="5867400" y="2636838"/>
            <a:ext cx="22844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latin typeface="Times New Roman" pitchFamily="18" charset="0"/>
              </a:rPr>
              <a:t>to each other</a:t>
            </a:r>
            <a:endParaRPr lang="ru-RU" sz="3200">
              <a:latin typeface="Times New Roman" pitchFamily="18" charset="0"/>
            </a:endParaRPr>
          </a:p>
        </p:txBody>
      </p:sp>
      <p:sp>
        <p:nvSpPr>
          <p:cNvPr id="32797" name="Rectangle 29"/>
          <p:cNvSpPr>
            <a:spLocks noChangeArrowheads="1"/>
          </p:cNvSpPr>
          <p:nvPr/>
        </p:nvSpPr>
        <p:spPr bwMode="auto">
          <a:xfrm>
            <a:off x="5794375" y="3357563"/>
            <a:ext cx="1752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latin typeface="Times New Roman" pitchFamily="18" charset="0"/>
              </a:rPr>
              <a:t>nor really</a:t>
            </a:r>
            <a:endParaRPr lang="ru-RU" sz="3200">
              <a:latin typeface="Times New Roman" pitchFamily="18" charset="0"/>
            </a:endParaRPr>
          </a:p>
        </p:txBody>
      </p:sp>
      <p:sp>
        <p:nvSpPr>
          <p:cNvPr id="32799" name="Rectangle 31"/>
          <p:cNvSpPr>
            <a:spLocks noChangeArrowheads="1"/>
          </p:cNvSpPr>
          <p:nvPr/>
        </p:nvSpPr>
        <p:spPr bwMode="auto">
          <a:xfrm>
            <a:off x="611188" y="2636838"/>
            <a:ext cx="17764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latin typeface="Times New Roman" pitchFamily="18" charset="0"/>
              </a:rPr>
              <a:t>hear what</a:t>
            </a:r>
            <a:endParaRPr lang="ru-RU" sz="3200">
              <a:latin typeface="Times New Roman" pitchFamily="18" charset="0"/>
            </a:endParaRPr>
          </a:p>
        </p:txBody>
      </p:sp>
      <p:sp>
        <p:nvSpPr>
          <p:cNvPr id="32801" name="Rectangle 33"/>
          <p:cNvSpPr>
            <a:spLocks noChangeArrowheads="1"/>
          </p:cNvSpPr>
          <p:nvPr/>
        </p:nvSpPr>
        <p:spPr bwMode="auto">
          <a:xfrm>
            <a:off x="1114425" y="3357563"/>
            <a:ext cx="2273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latin typeface="Times New Roman" pitchFamily="18" charset="0"/>
              </a:rPr>
              <a:t>we’re saying</a:t>
            </a:r>
            <a:endParaRPr lang="ru-RU" sz="3200">
              <a:latin typeface="Times New Roman" pitchFamily="18" charset="0"/>
            </a:endParaRPr>
          </a:p>
        </p:txBody>
      </p:sp>
      <p:sp>
        <p:nvSpPr>
          <p:cNvPr id="32802" name="Text Box 34"/>
          <p:cNvSpPr txBox="1">
            <a:spLocks noChangeArrowheads="1"/>
          </p:cNvSpPr>
          <p:nvPr/>
        </p:nvSpPr>
        <p:spPr bwMode="auto">
          <a:xfrm>
            <a:off x="5581650" y="3429000"/>
            <a:ext cx="2873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.</a:t>
            </a:r>
            <a:endParaRPr lang="ru-RU" sz="3200">
              <a:latin typeface="Times New Roman" pitchFamily="18" charset="0"/>
            </a:endParaRPr>
          </a:p>
        </p:txBody>
      </p:sp>
      <p:sp>
        <p:nvSpPr>
          <p:cNvPr id="32808" name="Rectangle 40"/>
          <p:cNvSpPr>
            <a:spLocks noChangeArrowheads="1"/>
          </p:cNvSpPr>
          <p:nvPr/>
        </p:nvSpPr>
        <p:spPr bwMode="auto">
          <a:xfrm>
            <a:off x="7021513" y="2708275"/>
            <a:ext cx="15160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latin typeface="Times New Roman" pitchFamily="18" charset="0"/>
              </a:rPr>
              <a:t>Conflict</a:t>
            </a:r>
            <a:endParaRPr lang="ru-RU" sz="3200">
              <a:latin typeface="Times New Roman" pitchFamily="18" charset="0"/>
            </a:endParaRPr>
          </a:p>
        </p:txBody>
      </p:sp>
      <p:sp>
        <p:nvSpPr>
          <p:cNvPr id="32810" name="Rectangle 42"/>
          <p:cNvSpPr>
            <a:spLocks noChangeArrowheads="1"/>
          </p:cNvSpPr>
          <p:nvPr/>
        </p:nvSpPr>
        <p:spPr bwMode="auto">
          <a:xfrm>
            <a:off x="3636963" y="2708275"/>
            <a:ext cx="16637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latin typeface="Times New Roman" pitchFamily="18" charset="0"/>
              </a:rPr>
              <a:t>may lead</a:t>
            </a:r>
            <a:endParaRPr lang="ru-RU" sz="3200">
              <a:latin typeface="Times New Roman" pitchFamily="18" charset="0"/>
            </a:endParaRPr>
          </a:p>
        </p:txBody>
      </p:sp>
      <p:sp>
        <p:nvSpPr>
          <p:cNvPr id="32812" name="Rectangle 44"/>
          <p:cNvSpPr>
            <a:spLocks noChangeArrowheads="1"/>
          </p:cNvSpPr>
          <p:nvPr/>
        </p:nvSpPr>
        <p:spPr bwMode="auto">
          <a:xfrm>
            <a:off x="4213225" y="3429000"/>
            <a:ext cx="11890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latin typeface="Times New Roman" pitchFamily="18" charset="0"/>
              </a:rPr>
              <a:t>to bad</a:t>
            </a:r>
            <a:endParaRPr lang="ru-RU" sz="3200">
              <a:latin typeface="Times New Roman" pitchFamily="18" charset="0"/>
            </a:endParaRPr>
          </a:p>
        </p:txBody>
      </p:sp>
      <p:sp>
        <p:nvSpPr>
          <p:cNvPr id="32814" name="Rectangle 46"/>
          <p:cNvSpPr>
            <a:spLocks noChangeArrowheads="1"/>
          </p:cNvSpPr>
          <p:nvPr/>
        </p:nvSpPr>
        <p:spPr bwMode="auto">
          <a:xfrm>
            <a:off x="900113" y="2708275"/>
            <a:ext cx="27130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latin typeface="Times New Roman" pitchFamily="18" charset="0"/>
              </a:rPr>
              <a:t>relations, fights</a:t>
            </a:r>
            <a:endParaRPr lang="ru-RU" sz="3200">
              <a:latin typeface="Times New Roman" pitchFamily="18" charset="0"/>
            </a:endParaRPr>
          </a:p>
        </p:txBody>
      </p:sp>
      <p:sp>
        <p:nvSpPr>
          <p:cNvPr id="32816" name="Rectangle 48"/>
          <p:cNvSpPr>
            <a:spLocks noChangeArrowheads="1"/>
          </p:cNvSpPr>
          <p:nvPr/>
        </p:nvSpPr>
        <p:spPr bwMode="auto">
          <a:xfrm>
            <a:off x="5364163" y="2708275"/>
            <a:ext cx="16414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latin typeface="Times New Roman" pitchFamily="18" charset="0"/>
              </a:rPr>
              <a:t>and even</a:t>
            </a:r>
            <a:endParaRPr lang="ru-RU" sz="3200">
              <a:latin typeface="Times New Roman" pitchFamily="18" charset="0"/>
            </a:endParaRPr>
          </a:p>
        </p:txBody>
      </p:sp>
      <p:sp>
        <p:nvSpPr>
          <p:cNvPr id="32818" name="Rectangle 50"/>
          <p:cNvSpPr>
            <a:spLocks noChangeArrowheads="1"/>
          </p:cNvSpPr>
          <p:nvPr/>
        </p:nvSpPr>
        <p:spPr bwMode="auto">
          <a:xfrm>
            <a:off x="2628900" y="3429000"/>
            <a:ext cx="15621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latin typeface="Times New Roman" pitchFamily="18" charset="0"/>
              </a:rPr>
              <a:t>violence</a:t>
            </a:r>
            <a:endParaRPr lang="ru-RU" sz="3200">
              <a:latin typeface="Times New Roman" pitchFamily="18" charset="0"/>
            </a:endParaRPr>
          </a:p>
        </p:txBody>
      </p:sp>
      <p:sp>
        <p:nvSpPr>
          <p:cNvPr id="32819" name="Text Box 51"/>
          <p:cNvSpPr txBox="1">
            <a:spLocks noChangeArrowheads="1"/>
          </p:cNvSpPr>
          <p:nvPr/>
        </p:nvSpPr>
        <p:spPr bwMode="auto">
          <a:xfrm>
            <a:off x="8172450" y="3213100"/>
            <a:ext cx="2159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.</a:t>
            </a:r>
            <a:endParaRPr lang="ru-RU" sz="3200">
              <a:latin typeface="Times New Roman" pitchFamily="18" charset="0"/>
            </a:endParaRPr>
          </a:p>
        </p:txBody>
      </p:sp>
      <p:sp>
        <p:nvSpPr>
          <p:cNvPr id="32821" name="Rectangle 53"/>
          <p:cNvSpPr>
            <a:spLocks noChangeArrowheads="1"/>
          </p:cNvSpPr>
          <p:nvPr/>
        </p:nvSpPr>
        <p:spPr bwMode="auto">
          <a:xfrm>
            <a:off x="1979613" y="3213100"/>
            <a:ext cx="31321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>
                <a:latin typeface="Times New Roman" pitchFamily="18" charset="0"/>
              </a:rPr>
              <a:t>Conflicts between</a:t>
            </a:r>
            <a:endParaRPr lang="ru-RU" sz="3200">
              <a:latin typeface="Times New Roman" pitchFamily="18" charset="0"/>
            </a:endParaRPr>
          </a:p>
        </p:txBody>
      </p:sp>
      <p:sp>
        <p:nvSpPr>
          <p:cNvPr id="32823" name="Rectangle 55"/>
          <p:cNvSpPr>
            <a:spLocks noChangeArrowheads="1"/>
          </p:cNvSpPr>
          <p:nvPr/>
        </p:nvSpPr>
        <p:spPr bwMode="auto">
          <a:xfrm>
            <a:off x="4356100" y="2636838"/>
            <a:ext cx="27146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latin typeface="Times New Roman" pitchFamily="18" charset="0"/>
              </a:rPr>
              <a:t>parties or states</a:t>
            </a:r>
            <a:endParaRPr lang="ru-RU" sz="3200">
              <a:latin typeface="Times New Roman" pitchFamily="18" charset="0"/>
            </a:endParaRPr>
          </a:p>
        </p:txBody>
      </p:sp>
      <p:sp>
        <p:nvSpPr>
          <p:cNvPr id="32825" name="Rectangle 57"/>
          <p:cNvSpPr>
            <a:spLocks noChangeArrowheads="1"/>
          </p:cNvSpPr>
          <p:nvPr/>
        </p:nvSpPr>
        <p:spPr bwMode="auto">
          <a:xfrm>
            <a:off x="2484438" y="2636838"/>
            <a:ext cx="19240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latin typeface="Times New Roman" pitchFamily="18" charset="0"/>
              </a:rPr>
              <a:t>sometimes</a:t>
            </a:r>
            <a:endParaRPr lang="ru-RU" sz="3200">
              <a:latin typeface="Times New Roman" pitchFamily="18" charset="0"/>
            </a:endParaRPr>
          </a:p>
        </p:txBody>
      </p:sp>
      <p:sp>
        <p:nvSpPr>
          <p:cNvPr id="32827" name="Rectangle 59"/>
          <p:cNvSpPr>
            <a:spLocks noChangeArrowheads="1"/>
          </p:cNvSpPr>
          <p:nvPr/>
        </p:nvSpPr>
        <p:spPr bwMode="auto">
          <a:xfrm>
            <a:off x="7051675" y="2636838"/>
            <a:ext cx="20923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latin typeface="Times New Roman" pitchFamily="18" charset="0"/>
              </a:rPr>
              <a:t>lead to war,</a:t>
            </a:r>
            <a:endParaRPr lang="ru-RU" sz="3200">
              <a:latin typeface="Times New Roman" pitchFamily="18" charset="0"/>
            </a:endParaRPr>
          </a:p>
        </p:txBody>
      </p:sp>
      <p:sp>
        <p:nvSpPr>
          <p:cNvPr id="32829" name="Rectangle 61"/>
          <p:cNvSpPr>
            <a:spLocks noChangeArrowheads="1"/>
          </p:cNvSpPr>
          <p:nvPr/>
        </p:nvSpPr>
        <p:spPr bwMode="auto">
          <a:xfrm>
            <a:off x="5076825" y="3213100"/>
            <a:ext cx="21605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latin typeface="Times New Roman" pitchFamily="18" charset="0"/>
              </a:rPr>
              <a:t>which make</a:t>
            </a:r>
            <a:endParaRPr lang="ru-RU" sz="3200">
              <a:latin typeface="Times New Roman" pitchFamily="18" charset="0"/>
            </a:endParaRPr>
          </a:p>
        </p:txBody>
      </p:sp>
      <p:sp>
        <p:nvSpPr>
          <p:cNvPr id="32831" name="Rectangle 63"/>
          <p:cNvSpPr>
            <a:spLocks noChangeArrowheads="1"/>
          </p:cNvSpPr>
          <p:nvPr/>
        </p:nvSpPr>
        <p:spPr bwMode="auto">
          <a:xfrm>
            <a:off x="250825" y="2636838"/>
            <a:ext cx="23177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latin typeface="Times New Roman" pitchFamily="18" charset="0"/>
              </a:rPr>
              <a:t>people suffer</a:t>
            </a:r>
            <a:endParaRPr lang="ru-RU" sz="3200">
              <a:latin typeface="Times New Roman" pitchFamily="18" charset="0"/>
            </a:endParaRPr>
          </a:p>
        </p:txBody>
      </p:sp>
      <p:sp>
        <p:nvSpPr>
          <p:cNvPr id="32832" name="Text Box 64"/>
          <p:cNvSpPr txBox="1">
            <a:spLocks noChangeArrowheads="1"/>
          </p:cNvSpPr>
          <p:nvPr/>
        </p:nvSpPr>
        <p:spPr bwMode="auto">
          <a:xfrm>
            <a:off x="6300788" y="3355975"/>
            <a:ext cx="2159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.</a:t>
            </a:r>
            <a:endParaRPr lang="ru-RU" sz="3200">
              <a:latin typeface="Times New Roman" pitchFamily="18" charset="0"/>
            </a:endParaRPr>
          </a:p>
        </p:txBody>
      </p:sp>
      <p:sp>
        <p:nvSpPr>
          <p:cNvPr id="32834" name="Rectangle 66"/>
          <p:cNvSpPr>
            <a:spLocks noChangeArrowheads="1"/>
          </p:cNvSpPr>
          <p:nvPr/>
        </p:nvSpPr>
        <p:spPr bwMode="auto">
          <a:xfrm>
            <a:off x="2987675" y="2708275"/>
            <a:ext cx="16748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latin typeface="Times New Roman" pitchFamily="18" charset="0"/>
              </a:rPr>
              <a:t>Conflicts</a:t>
            </a:r>
            <a:endParaRPr lang="ru-RU" sz="3200">
              <a:latin typeface="Times New Roman" pitchFamily="18" charset="0"/>
            </a:endParaRPr>
          </a:p>
        </p:txBody>
      </p:sp>
      <p:sp>
        <p:nvSpPr>
          <p:cNvPr id="32836" name="Rectangle 68"/>
          <p:cNvSpPr>
            <a:spLocks noChangeArrowheads="1"/>
          </p:cNvSpPr>
          <p:nvPr/>
        </p:nvSpPr>
        <p:spPr bwMode="auto">
          <a:xfrm>
            <a:off x="2555875" y="3355975"/>
            <a:ext cx="1800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latin typeface="Times New Roman" pitchFamily="18" charset="0"/>
              </a:rPr>
              <a:t>happen as</a:t>
            </a:r>
            <a:endParaRPr lang="ru-RU" sz="3200">
              <a:latin typeface="Times New Roman" pitchFamily="18" charset="0"/>
            </a:endParaRPr>
          </a:p>
        </p:txBody>
      </p:sp>
      <p:sp>
        <p:nvSpPr>
          <p:cNvPr id="32838" name="Rectangle 70"/>
          <p:cNvSpPr>
            <a:spLocks noChangeArrowheads="1"/>
          </p:cNvSpPr>
          <p:nvPr/>
        </p:nvSpPr>
        <p:spPr bwMode="auto">
          <a:xfrm>
            <a:off x="6516688" y="2708275"/>
            <a:ext cx="18669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latin typeface="Times New Roman" pitchFamily="18" charset="0"/>
              </a:rPr>
              <a:t>people are</a:t>
            </a:r>
            <a:endParaRPr lang="ru-RU" sz="3200">
              <a:latin typeface="Times New Roman" pitchFamily="18" charset="0"/>
            </a:endParaRPr>
          </a:p>
        </p:txBody>
      </p:sp>
      <p:sp>
        <p:nvSpPr>
          <p:cNvPr id="32840" name="Rectangle 72"/>
          <p:cNvSpPr>
            <a:spLocks noChangeArrowheads="1"/>
          </p:cNvSpPr>
          <p:nvPr/>
        </p:nvSpPr>
        <p:spPr bwMode="auto">
          <a:xfrm>
            <a:off x="539750" y="2708275"/>
            <a:ext cx="24066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latin typeface="Times New Roman" pitchFamily="18" charset="0"/>
              </a:rPr>
              <a:t>different with</a:t>
            </a:r>
            <a:endParaRPr lang="ru-RU" sz="3200">
              <a:latin typeface="Times New Roman" pitchFamily="18" charset="0"/>
            </a:endParaRPr>
          </a:p>
        </p:txBody>
      </p:sp>
      <p:sp>
        <p:nvSpPr>
          <p:cNvPr id="32842" name="Rectangle 74"/>
          <p:cNvSpPr>
            <a:spLocks noChangeArrowheads="1"/>
          </p:cNvSpPr>
          <p:nvPr/>
        </p:nvSpPr>
        <p:spPr bwMode="auto">
          <a:xfrm>
            <a:off x="4356100" y="3355975"/>
            <a:ext cx="18669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latin typeface="Times New Roman" pitchFamily="18" charset="0"/>
              </a:rPr>
              <a:t>their ideas</a:t>
            </a:r>
            <a:endParaRPr lang="ru-RU" sz="3200">
              <a:latin typeface="Times New Roman" pitchFamily="18" charset="0"/>
            </a:endParaRPr>
          </a:p>
        </p:txBody>
      </p:sp>
      <p:sp>
        <p:nvSpPr>
          <p:cNvPr id="32844" name="Rectangle 76"/>
          <p:cNvSpPr>
            <a:spLocks noChangeArrowheads="1"/>
          </p:cNvSpPr>
          <p:nvPr/>
        </p:nvSpPr>
        <p:spPr bwMode="auto">
          <a:xfrm>
            <a:off x="4645025" y="2708275"/>
            <a:ext cx="19129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latin typeface="Times New Roman" pitchFamily="18" charset="0"/>
              </a:rPr>
              <a:t>and values</a:t>
            </a:r>
            <a:endParaRPr lang="ru-RU" sz="3200">
              <a:latin typeface="Times New Roman" pitchFamily="18" charset="0"/>
            </a:endParaRPr>
          </a:p>
        </p:txBody>
      </p:sp>
      <p:sp>
        <p:nvSpPr>
          <p:cNvPr id="32845" name="Text Box 77"/>
          <p:cNvSpPr txBox="1">
            <a:spLocks noChangeArrowheads="1"/>
          </p:cNvSpPr>
          <p:nvPr/>
        </p:nvSpPr>
        <p:spPr bwMode="auto">
          <a:xfrm>
            <a:off x="6300788" y="3357563"/>
            <a:ext cx="2159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.</a:t>
            </a:r>
            <a:endParaRPr lang="ru-RU" sz="3200">
              <a:latin typeface="Times New Roman" pitchFamily="18" charset="0"/>
            </a:endParaRPr>
          </a:p>
        </p:txBody>
      </p:sp>
      <p:sp>
        <p:nvSpPr>
          <p:cNvPr id="32847" name="Rectangle 79"/>
          <p:cNvSpPr>
            <a:spLocks noChangeArrowheads="1"/>
          </p:cNvSpPr>
          <p:nvPr/>
        </p:nvSpPr>
        <p:spPr bwMode="auto">
          <a:xfrm>
            <a:off x="5435600" y="2708275"/>
            <a:ext cx="9747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latin typeface="Times New Roman" pitchFamily="18" charset="0"/>
              </a:rPr>
              <a:t>Both</a:t>
            </a:r>
            <a:endParaRPr lang="ru-RU" sz="3200">
              <a:latin typeface="Times New Roman" pitchFamily="18" charset="0"/>
            </a:endParaRPr>
          </a:p>
        </p:txBody>
      </p:sp>
      <p:sp>
        <p:nvSpPr>
          <p:cNvPr id="32849" name="Rectangle 81"/>
          <p:cNvSpPr>
            <a:spLocks noChangeArrowheads="1"/>
          </p:cNvSpPr>
          <p:nvPr/>
        </p:nvSpPr>
        <p:spPr bwMode="auto">
          <a:xfrm>
            <a:off x="4500563" y="3357563"/>
            <a:ext cx="19224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latin typeface="Times New Roman" pitchFamily="18" charset="0"/>
              </a:rPr>
              <a:t>grown-ups</a:t>
            </a:r>
            <a:endParaRPr lang="ru-RU" sz="3200">
              <a:latin typeface="Times New Roman" pitchFamily="18" charset="0"/>
            </a:endParaRPr>
          </a:p>
        </p:txBody>
      </p:sp>
      <p:sp>
        <p:nvSpPr>
          <p:cNvPr id="32851" name="Rectangle 83"/>
          <p:cNvSpPr>
            <a:spLocks noChangeArrowheads="1"/>
          </p:cNvSpPr>
          <p:nvPr/>
        </p:nvSpPr>
        <p:spPr bwMode="auto">
          <a:xfrm>
            <a:off x="1908175" y="2708275"/>
            <a:ext cx="16525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latin typeface="Times New Roman" pitchFamily="18" charset="0"/>
              </a:rPr>
              <a:t>and  kids</a:t>
            </a:r>
            <a:endParaRPr lang="ru-RU" sz="3200">
              <a:latin typeface="Times New Roman" pitchFamily="18" charset="0"/>
            </a:endParaRPr>
          </a:p>
        </p:txBody>
      </p:sp>
      <p:sp>
        <p:nvSpPr>
          <p:cNvPr id="32853" name="Rectangle 85"/>
          <p:cNvSpPr>
            <a:spLocks noChangeArrowheads="1"/>
          </p:cNvSpPr>
          <p:nvPr/>
        </p:nvSpPr>
        <p:spPr bwMode="auto">
          <a:xfrm>
            <a:off x="611188" y="2708275"/>
            <a:ext cx="12684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latin typeface="Times New Roman" pitchFamily="18" charset="0"/>
              </a:rPr>
              <a:t>should</a:t>
            </a:r>
            <a:endParaRPr lang="ru-RU" sz="3200">
              <a:latin typeface="Times New Roman" pitchFamily="18" charset="0"/>
            </a:endParaRPr>
          </a:p>
        </p:txBody>
      </p:sp>
      <p:sp>
        <p:nvSpPr>
          <p:cNvPr id="32855" name="Rectangle 87"/>
          <p:cNvSpPr>
            <a:spLocks noChangeArrowheads="1"/>
          </p:cNvSpPr>
          <p:nvPr/>
        </p:nvSpPr>
        <p:spPr bwMode="auto">
          <a:xfrm>
            <a:off x="2987675" y="3357563"/>
            <a:ext cx="13589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latin typeface="Times New Roman" pitchFamily="18" charset="0"/>
              </a:rPr>
              <a:t>resolve</a:t>
            </a:r>
            <a:endParaRPr lang="ru-RU" sz="3200">
              <a:latin typeface="Times New Roman" pitchFamily="18" charset="0"/>
            </a:endParaRPr>
          </a:p>
        </p:txBody>
      </p:sp>
      <p:sp>
        <p:nvSpPr>
          <p:cNvPr id="32857" name="Rectangle 89"/>
          <p:cNvSpPr>
            <a:spLocks noChangeArrowheads="1"/>
          </p:cNvSpPr>
          <p:nvPr/>
        </p:nvSpPr>
        <p:spPr bwMode="auto">
          <a:xfrm>
            <a:off x="6516688" y="2708275"/>
            <a:ext cx="15843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latin typeface="Times New Roman" pitchFamily="18" charset="0"/>
              </a:rPr>
              <a:t>conflicts</a:t>
            </a:r>
            <a:endParaRPr lang="ru-RU" sz="3200">
              <a:latin typeface="Times New Roman" pitchFamily="18" charset="0"/>
            </a:endParaRPr>
          </a:p>
        </p:txBody>
      </p:sp>
      <p:sp>
        <p:nvSpPr>
          <p:cNvPr id="32859" name="Rectangle 91"/>
          <p:cNvSpPr>
            <a:spLocks noChangeArrowheads="1"/>
          </p:cNvSpPr>
          <p:nvPr/>
        </p:nvSpPr>
        <p:spPr bwMode="auto">
          <a:xfrm>
            <a:off x="3492500" y="2708275"/>
            <a:ext cx="18780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latin typeface="Times New Roman" pitchFamily="18" charset="0"/>
              </a:rPr>
              <a:t>peacefully</a:t>
            </a:r>
            <a:endParaRPr lang="ru-RU" sz="3200">
              <a:latin typeface="Times New Roman" pitchFamily="18" charset="0"/>
            </a:endParaRPr>
          </a:p>
        </p:txBody>
      </p:sp>
      <p:sp>
        <p:nvSpPr>
          <p:cNvPr id="32860" name="Text Box 92"/>
          <p:cNvSpPr txBox="1">
            <a:spLocks noChangeArrowheads="1"/>
          </p:cNvSpPr>
          <p:nvPr/>
        </p:nvSpPr>
        <p:spPr bwMode="auto">
          <a:xfrm>
            <a:off x="3616325" y="4254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2861" name="Text Box 93"/>
          <p:cNvSpPr txBox="1">
            <a:spLocks noChangeArrowheads="1"/>
          </p:cNvSpPr>
          <p:nvPr/>
        </p:nvSpPr>
        <p:spPr bwMode="auto">
          <a:xfrm>
            <a:off x="1685924" y="5725"/>
            <a:ext cx="6513513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6000" b="1" i="1" dirty="0">
                <a:solidFill>
                  <a:srgbClr val="0070C0"/>
                </a:solidFill>
                <a:latin typeface="Times New Roman" pitchFamily="18" charset="0"/>
              </a:rPr>
              <a:t>Make up sentences </a:t>
            </a:r>
          </a:p>
          <a:p>
            <a:r>
              <a:rPr lang="en-US" sz="6000" b="1" i="1" dirty="0">
                <a:solidFill>
                  <a:srgbClr val="0070C0"/>
                </a:solidFill>
                <a:latin typeface="Times New Roman" pitchFamily="18" charset="0"/>
              </a:rPr>
              <a:t>using the </a:t>
            </a:r>
            <a:r>
              <a:rPr lang="en-US" sz="6000" b="1" i="1" dirty="0" smtClean="0">
                <a:solidFill>
                  <a:srgbClr val="0070C0"/>
                </a:solidFill>
                <a:latin typeface="Times New Roman" pitchFamily="18" charset="0"/>
              </a:rPr>
              <a:t>words</a:t>
            </a:r>
            <a:endParaRPr lang="ru-RU" sz="6000" b="1" i="1" dirty="0">
              <a:solidFill>
                <a:srgbClr val="0070C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 -8.09249E-7 L -0.63403 -8.09249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43 -8.09249E-7 L 0.55868 -8.09249E-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62 -8.09249E-7 L 0.08003 -8.09249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719 -8.09249E-7 L -0.21354 -8.09249E-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 -8.09249E-7 L 0.4099 -8.09249E-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2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2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2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2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2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2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2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67 3.93064E-6 L -0.41962 3.93064E-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" y="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25 -0.02104 L -0.16511 -0.10497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27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-42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39 3.93064E-6 L 0.19722 3.93064E-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93064E-6 L 0.06406 3.93064E-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27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" y="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83237E-6 L -0.48958 -0.00023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27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93064E-6 L 0.2757 0.10474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327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52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04624E-6 L 0.42534 4.04624E-6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328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327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327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327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000"/>
                                        <p:tgtEl>
                                          <p:spTgt spid="327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327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000"/>
                                        <p:tgtEl>
                                          <p:spTgt spid="327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328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32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32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32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32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32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83237E-6 L -0.62622 -0.00023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328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0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83237E-6 L -0.09098 -0.00023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328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" y="0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7341E-6 L 0.02951 -0.1052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328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" y="-53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83237E-6 L 0.54479 -0.00023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328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" y="0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5.20231E-7 L 0.1724 -0.00046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328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" y="0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58 0.00023 L -0.30347 0.10497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328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" y="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2000"/>
                                        <p:tgtEl>
                                          <p:spTgt spid="328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000"/>
                                        <p:tgtEl>
                                          <p:spTgt spid="328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2000"/>
                                        <p:tgtEl>
                                          <p:spTgt spid="328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000"/>
                                        <p:tgtEl>
                                          <p:spTgt spid="328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2000"/>
                                        <p:tgtEl>
                                          <p:spTgt spid="328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000"/>
                                        <p:tgtEl>
                                          <p:spTgt spid="328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000"/>
                                        <p:tgtEl>
                                          <p:spTgt spid="328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2000"/>
                                        <p:tgtEl>
                                          <p:spTgt spid="32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2000"/>
                                        <p:tgtEl>
                                          <p:spTgt spid="32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2000"/>
                                        <p:tgtEl>
                                          <p:spTgt spid="32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2000"/>
                                        <p:tgtEl>
                                          <p:spTgt spid="32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2000"/>
                                        <p:tgtEl>
                                          <p:spTgt spid="32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000"/>
                                        <p:tgtEl>
                                          <p:spTgt spid="32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3699E-6 L -0.18698 -0.08393 " pathEditMode="relative" rAng="0" ptsTypes="AA">
                                      <p:cBhvr>
                                        <p:cTn id="183" dur="2000" fill="hold"/>
                                        <p:tgtEl>
                                          <p:spTgt spid="328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" y="-42"/>
                                    </p:animMotion>
                                  </p:childTnLst>
                                </p:cTn>
                              </p:par>
                              <p:par>
                                <p:cTn id="18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60116E-6 L -0.10903 -2.60116E-6 " pathEditMode="relative" rAng="0" ptsTypes="AA">
                                      <p:cBhvr>
                                        <p:cTn id="185" dur="2000" fill="hold"/>
                                        <p:tgtEl>
                                          <p:spTgt spid="328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" y="0"/>
                                    </p:animMotion>
                                  </p:childTnLst>
                                </p:cTn>
                              </p:par>
                              <p:par>
                                <p:cTn id="18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60116E-6 L 0.3908 -2.60116E-6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328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0"/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60116E-6 L 0.63715 0.08393 " pathEditMode="relative" rAng="0" ptsTypes="AA">
                                      <p:cBhvr>
                                        <p:cTn id="189" dur="2000" fill="hold"/>
                                        <p:tgtEl>
                                          <p:spTgt spid="328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" y="42"/>
                                    </p:animMotion>
                                  </p:childTnLst>
                                </p:cTn>
                              </p:par>
                              <p:par>
                                <p:cTn id="19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23699E-6 L -0.11805 -3.23699E-6 " pathEditMode="relative" rAng="0" ptsTypes="AA">
                                      <p:cBhvr>
                                        <p:cTn id="191" dur="2000" fill="hold"/>
                                        <p:tgtEl>
                                          <p:spTgt spid="328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0"/>
                                    </p:animMotion>
                                  </p:childTnLst>
                                </p:cTn>
                              </p:par>
                              <p:par>
                                <p:cTn id="19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60116E-6 L -0.56476 0.08393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328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" y="42"/>
                                    </p:animMotion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2000"/>
                                        <p:tgtEl>
                                          <p:spTgt spid="32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2000"/>
                                        <p:tgtEl>
                                          <p:spTgt spid="328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2000"/>
                                        <p:tgtEl>
                                          <p:spTgt spid="328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2000"/>
                                        <p:tgtEl>
                                          <p:spTgt spid="328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2000"/>
                                        <p:tgtEl>
                                          <p:spTgt spid="328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2000"/>
                                        <p:tgtEl>
                                          <p:spTgt spid="328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2000"/>
                                        <p:tgtEl>
                                          <p:spTgt spid="328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2000"/>
                                        <p:tgtEl>
                                          <p:spTgt spid="328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2000"/>
                                        <p:tgtEl>
                                          <p:spTgt spid="32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32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2000"/>
                                        <p:tgtEl>
                                          <p:spTgt spid="32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000"/>
                                        <p:tgtEl>
                                          <p:spTgt spid="32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000"/>
                                        <p:tgtEl>
                                          <p:spTgt spid="32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2000"/>
                                        <p:tgtEl>
                                          <p:spTgt spid="32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2000"/>
                                        <p:tgtEl>
                                          <p:spTgt spid="32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98844E-6 L -0.26476 -0.00023 " pathEditMode="relative" rAng="0" ptsTypes="AA">
                                      <p:cBhvr>
                                        <p:cTn id="244" dur="2000" fill="hold"/>
                                        <p:tgtEl>
                                          <p:spTgt spid="328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" y="0"/>
                                    </p:animMotion>
                                  </p:childTnLst>
                                </p:cTn>
                              </p:par>
                              <p:par>
                                <p:cTn id="24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7.51445E-7 L -0.01962 -0.09457 " pathEditMode="relative" rAng="0" ptsTypes="AA">
                                      <p:cBhvr>
                                        <p:cTn id="246" dur="2000" fill="hold"/>
                                        <p:tgtEl>
                                          <p:spTgt spid="328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-47"/>
                                    </p:animMotion>
                                  </p:childTnLst>
                                </p:cTn>
                              </p:par>
                              <p:par>
                                <p:cTn id="24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98844E-6 L -0.25955 -0.00023 " pathEditMode="relative" rAng="0" ptsTypes="AA">
                                      <p:cBhvr>
                                        <p:cTn id="248" dur="2000" fill="hold"/>
                                        <p:tgtEl>
                                          <p:spTgt spid="328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0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08 0.00023 L 0.63194 -2.77457E-6 " pathEditMode="relative" rAng="0" ptsTypes="AA">
                                      <p:cBhvr>
                                        <p:cTn id="250" dur="2000" fill="hold"/>
                                        <p:tgtEl>
                                          <p:spTgt spid="328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0"/>
                                    </p:animMotion>
                                  </p:childTnLst>
                                </p:cTn>
                              </p:par>
                              <p:par>
                                <p:cTn id="25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62 0.00023 L -0.20851 1.96532E-6 " pathEditMode="relative" rAng="0" ptsTypes="AA">
                                      <p:cBhvr>
                                        <p:cTn id="252" dur="2000" fill="hold"/>
                                        <p:tgtEl>
                                          <p:spTgt spid="328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" y="0"/>
                                    </p:animMotion>
                                  </p:childTnLst>
                                </p:cTn>
                              </p:par>
                              <p:par>
                                <p:cTn id="25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44 0.00046 L -0.00643 0.09457 " pathEditMode="relative" rAng="0" ptsTypes="AA">
                                      <p:cBhvr>
                                        <p:cTn id="254" dur="2000" fill="hold"/>
                                        <p:tgtEl>
                                          <p:spTgt spid="328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2000"/>
                                        <p:tgtEl>
                                          <p:spTgt spid="328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2000"/>
                                        <p:tgtEl>
                                          <p:spTgt spid="328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2000"/>
                                        <p:tgtEl>
                                          <p:spTgt spid="328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2000"/>
                                        <p:tgtEl>
                                          <p:spTgt spid="328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2000"/>
                                        <p:tgtEl>
                                          <p:spTgt spid="328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2000"/>
                                        <p:tgtEl>
                                          <p:spTgt spid="328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2000"/>
                                        <p:tgtEl>
                                          <p:spTgt spid="328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2000"/>
                                        <p:tgtEl>
                                          <p:spTgt spid="32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2000"/>
                                        <p:tgtEl>
                                          <p:spTgt spid="32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2000"/>
                                        <p:tgtEl>
                                          <p:spTgt spid="32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2000"/>
                                        <p:tgtEl>
                                          <p:spTgt spid="32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2000"/>
                                        <p:tgtEl>
                                          <p:spTgt spid="32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2000"/>
                                        <p:tgtEl>
                                          <p:spTgt spid="32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2000"/>
                                        <p:tgtEl>
                                          <p:spTgt spid="32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2000"/>
                                        <p:tgtEl>
                                          <p:spTgt spid="32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89 -3.23699E-6 L -0.53941 -3.23699E-6 " pathEditMode="relative" rAng="0" ptsTypes="AA">
                                      <p:cBhvr>
                                        <p:cTn id="305" dur="2000" fill="hold"/>
                                        <p:tgtEl>
                                          <p:spTgt spid="32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" y="0"/>
                                    </p:animMotion>
                                  </p:childTnLst>
                                </p:cTn>
                              </p:par>
                              <p:par>
                                <p:cTn id="30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33526E-6 L -0.32552 -0.09456 " pathEditMode="relative" rAng="0" ptsTypes="AA">
                                      <p:cBhvr>
                                        <p:cTn id="307" dur="2000" fill="hold"/>
                                        <p:tgtEl>
                                          <p:spTgt spid="328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" y="-47"/>
                                    </p:animMotion>
                                  </p:childTnLst>
                                </p:cTn>
                              </p:par>
                              <p:par>
                                <p:cTn id="30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2 -3.23699E-6 L 0.1849 -3.23699E-6 " pathEditMode="relative" rAng="0" ptsTypes="AA">
                                      <p:cBhvr>
                                        <p:cTn id="309" dur="2000" fill="hold"/>
                                        <p:tgtEl>
                                          <p:spTgt spid="328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0"/>
                                    </p:animMotion>
                                  </p:childTnLst>
                                </p:cTn>
                              </p:par>
                              <p:par>
                                <p:cTn id="31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23699E-6 L 0.52153 -3.23699E-6 " pathEditMode="relative" rAng="0" ptsTypes="AA">
                                      <p:cBhvr>
                                        <p:cTn id="311" dur="2000" fill="hold"/>
                                        <p:tgtEl>
                                          <p:spTgt spid="328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" y="0"/>
                                    </p:animMotion>
                                  </p:childTnLst>
                                </p:cTn>
                              </p:par>
                              <p:par>
                                <p:cTn id="31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78 0.01041 L 0.42969 -0.09456 " pathEditMode="relative" rAng="0" ptsTypes="AA">
                                      <p:cBhvr>
                                        <p:cTn id="313" dur="2000" fill="hold"/>
                                        <p:tgtEl>
                                          <p:spTgt spid="328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" y="-52"/>
                                    </p:animMotion>
                                  </p:childTnLst>
                                </p:cTn>
                              </p:par>
                              <p:par>
                                <p:cTn id="31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0.00023 L -0.42205 0.10497 " pathEditMode="relative" rAng="0" ptsTypes="AA">
                                      <p:cBhvr>
                                        <p:cTn id="315" dur="2000" fill="hold"/>
                                        <p:tgtEl>
                                          <p:spTgt spid="328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" y="52"/>
                                    </p:animMotion>
                                  </p:childTnLst>
                                </p:cTn>
                              </p:par>
                              <p:par>
                                <p:cTn id="31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-3.23699E-6 L 0.11944 0.10474 " pathEditMode="relative" rAng="0" ptsTypes="AA">
                                      <p:cBhvr>
                                        <p:cTn id="317" dur="2000" fill="hold"/>
                                        <p:tgtEl>
                                          <p:spTgt spid="328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/>
      <p:bldP spid="32775" grpId="0"/>
      <p:bldP spid="32775" grpId="1"/>
      <p:bldP spid="32777" grpId="0"/>
      <p:bldP spid="32777" grpId="1"/>
      <p:bldP spid="32779" grpId="0"/>
      <p:bldP spid="32779" grpId="1"/>
      <p:bldP spid="32781" grpId="0"/>
      <p:bldP spid="32784" grpId="0"/>
      <p:bldP spid="32784" grpId="1"/>
      <p:bldP spid="32786" grpId="0"/>
      <p:bldP spid="32786" grpId="1"/>
      <p:bldP spid="32787" grpId="0"/>
      <p:bldP spid="32787" grpId="1"/>
      <p:bldP spid="32789" grpId="0"/>
      <p:bldP spid="32789" grpId="1"/>
      <p:bldP spid="32789" grpId="2"/>
      <p:bldP spid="32791" grpId="0"/>
      <p:bldP spid="32791" grpId="1"/>
      <p:bldP spid="32791" grpId="2"/>
      <p:bldP spid="32793" grpId="0"/>
      <p:bldP spid="32793" grpId="1"/>
      <p:bldP spid="32793" grpId="2"/>
      <p:bldP spid="32795" grpId="0"/>
      <p:bldP spid="32795" grpId="1"/>
      <p:bldP spid="32795" grpId="2"/>
      <p:bldP spid="32797" grpId="0"/>
      <p:bldP spid="32797" grpId="1"/>
      <p:bldP spid="32797" grpId="2"/>
      <p:bldP spid="32799" grpId="0"/>
      <p:bldP spid="32799" grpId="1"/>
      <p:bldP spid="32799" grpId="2"/>
      <p:bldP spid="32801" grpId="0"/>
      <p:bldP spid="32801" grpId="1"/>
      <p:bldP spid="32801" grpId="2"/>
      <p:bldP spid="32802" grpId="0"/>
      <p:bldP spid="32802" grpId="1"/>
      <p:bldP spid="32808" grpId="0"/>
      <p:bldP spid="32808" grpId="1"/>
      <p:bldP spid="32808" grpId="2"/>
      <p:bldP spid="32810" grpId="0"/>
      <p:bldP spid="32810" grpId="1"/>
      <p:bldP spid="32810" grpId="2"/>
      <p:bldP spid="32812" grpId="0"/>
      <p:bldP spid="32812" grpId="1"/>
      <p:bldP spid="32812" grpId="2"/>
      <p:bldP spid="32814" grpId="0"/>
      <p:bldP spid="32814" grpId="1"/>
      <p:bldP spid="32814" grpId="2"/>
      <p:bldP spid="32816" grpId="0"/>
      <p:bldP spid="32816" grpId="1"/>
      <p:bldP spid="32816" grpId="2"/>
      <p:bldP spid="32818" grpId="0"/>
      <p:bldP spid="32818" grpId="1"/>
      <p:bldP spid="32818" grpId="2"/>
      <p:bldP spid="32819" grpId="0"/>
      <p:bldP spid="32819" grpId="1"/>
      <p:bldP spid="32821" grpId="0"/>
      <p:bldP spid="32821" grpId="1"/>
      <p:bldP spid="32821" grpId="2"/>
      <p:bldP spid="32823" grpId="0"/>
      <p:bldP spid="32823" grpId="1"/>
      <p:bldP spid="32823" grpId="2"/>
      <p:bldP spid="32825" grpId="0"/>
      <p:bldP spid="32825" grpId="1"/>
      <p:bldP spid="32825" grpId="2"/>
      <p:bldP spid="32827" grpId="0"/>
      <p:bldP spid="32827" grpId="1"/>
      <p:bldP spid="32827" grpId="2"/>
      <p:bldP spid="32829" grpId="0"/>
      <p:bldP spid="32829" grpId="1"/>
      <p:bldP spid="32829" grpId="2"/>
      <p:bldP spid="32831" grpId="0"/>
      <p:bldP spid="32831" grpId="1"/>
      <p:bldP spid="32831" grpId="2"/>
      <p:bldP spid="32832" grpId="0"/>
      <p:bldP spid="32832" grpId="1"/>
      <p:bldP spid="32834" grpId="0"/>
      <p:bldP spid="32834" grpId="1"/>
      <p:bldP spid="32834" grpId="2"/>
      <p:bldP spid="32836" grpId="0"/>
      <p:bldP spid="32836" grpId="1"/>
      <p:bldP spid="32836" grpId="2"/>
      <p:bldP spid="32838" grpId="0"/>
      <p:bldP spid="32838" grpId="1"/>
      <p:bldP spid="32838" grpId="2"/>
      <p:bldP spid="32840" grpId="0"/>
      <p:bldP spid="32840" grpId="1"/>
      <p:bldP spid="32840" grpId="2"/>
      <p:bldP spid="32842" grpId="0"/>
      <p:bldP spid="32842" grpId="1"/>
      <p:bldP spid="32842" grpId="2"/>
      <p:bldP spid="32844" grpId="0"/>
      <p:bldP spid="32844" grpId="1"/>
      <p:bldP spid="32844" grpId="2"/>
      <p:bldP spid="32845" grpId="0"/>
      <p:bldP spid="32847" grpId="0"/>
      <p:bldP spid="32847" grpId="1"/>
      <p:bldP spid="32849" grpId="0"/>
      <p:bldP spid="32849" grpId="1"/>
      <p:bldP spid="32851" grpId="0"/>
      <p:bldP spid="32851" grpId="1"/>
      <p:bldP spid="32853" grpId="0"/>
      <p:bldP spid="32853" grpId="1"/>
      <p:bldP spid="32855" grpId="0"/>
      <p:bldP spid="32855" grpId="1"/>
      <p:bldP spid="32857" grpId="0"/>
      <p:bldP spid="32857" grpId="1"/>
      <p:bldP spid="32859" grpId="0"/>
      <p:bldP spid="3285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557338"/>
            <a:ext cx="8515350" cy="4579937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</a:rPr>
              <a:t>Why do conflicts happen?</a:t>
            </a:r>
          </a:p>
          <a:p>
            <a:pPr eaLnBrk="1" hangingPunct="1"/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</a:rPr>
              <a:t>What or who can be involved in any conflict?</a:t>
            </a:r>
          </a:p>
          <a:p>
            <a:pPr eaLnBrk="1" hangingPunct="1"/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</a:rPr>
              <a:t>What can different conflicts lead to?</a:t>
            </a:r>
            <a:endParaRPr lang="ru-RU" sz="4000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</a:rPr>
              <a:t>Is it necessary to prevent conflicts? How? Why?</a:t>
            </a:r>
          </a:p>
          <a:p>
            <a:pPr eaLnBrk="1" hangingPunct="1">
              <a:buFontTx/>
              <a:buNone/>
            </a:pPr>
            <a:endParaRPr lang="en-US" sz="4000" dirty="0" smtClean="0">
              <a:latin typeface="Times New Roman" pitchFamily="18" charset="0"/>
            </a:endParaRPr>
          </a:p>
          <a:p>
            <a:pPr eaLnBrk="1" hangingPunct="1"/>
            <a:endParaRPr lang="ru-RU" dirty="0" smtClean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58925"/>
          </a:xfrm>
        </p:spPr>
        <p:txBody>
          <a:bodyPr/>
          <a:lstStyle/>
          <a:p>
            <a:pPr algn="l" eaLnBrk="1" hangingPunct="1"/>
            <a:r>
              <a:rPr lang="en-US" sz="6000" i="1" dirty="0" smtClean="0">
                <a:solidFill>
                  <a:srgbClr val="0070C0"/>
                </a:solidFill>
                <a:latin typeface="Times New Roman" pitchFamily="18" charset="0"/>
              </a:rPr>
              <a:t>The questions of the lesson:</a:t>
            </a:r>
            <a:endParaRPr lang="ru-RU" sz="6000" i="1" dirty="0" smtClean="0">
              <a:solidFill>
                <a:srgbClr val="0070C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549275"/>
            <a:ext cx="8280400" cy="9286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6000" i="1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  <a:t>What can different conflicts lead to?</a:t>
            </a:r>
            <a:r>
              <a:rPr lang="en-US" i="1" dirty="0" smtClean="0">
                <a:solidFill>
                  <a:srgbClr val="002060"/>
                </a:solidFill>
                <a:effectLst/>
              </a:rPr>
              <a:t/>
            </a:r>
            <a:br>
              <a:rPr lang="en-US" i="1" dirty="0" smtClean="0">
                <a:solidFill>
                  <a:srgbClr val="002060"/>
                </a:solidFill>
                <a:effectLst/>
              </a:rPr>
            </a:br>
            <a:endParaRPr lang="ru-RU" i="1" dirty="0" smtClean="0">
              <a:solidFill>
                <a:srgbClr val="002060"/>
              </a:solidFill>
              <a:effectLst/>
            </a:endParaRPr>
          </a:p>
        </p:txBody>
      </p:sp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2" cstate="email"/>
          <a:srcRect l="6078" r="7613"/>
          <a:stretch>
            <a:fillRect/>
          </a:stretch>
        </p:blipFill>
        <p:spPr bwMode="auto">
          <a:xfrm>
            <a:off x="395288" y="2636838"/>
            <a:ext cx="4105275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3"/>
          <p:cNvPicPr>
            <a:picLocks noChangeAspect="1" noChangeArrowheads="1"/>
          </p:cNvPicPr>
          <p:nvPr/>
        </p:nvPicPr>
        <p:blipFill>
          <a:blip r:embed="rId3" cstate="email"/>
          <a:srcRect t="6050" b="9213"/>
          <a:stretch>
            <a:fillRect/>
          </a:stretch>
        </p:blipFill>
        <p:spPr bwMode="auto">
          <a:xfrm>
            <a:off x="5003800" y="2636838"/>
            <a:ext cx="38163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214313" y="214313"/>
            <a:ext cx="9358313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u="sng" dirty="0" smtClean="0"/>
              <a:t/>
            </a:r>
            <a:br>
              <a:rPr lang="ru-RU" sz="6000" u="sng" dirty="0" smtClean="0"/>
            </a:br>
            <a:r>
              <a:rPr lang="en-US" i="1" dirty="0" smtClean="0">
                <a:solidFill>
                  <a:srgbClr val="0070C0"/>
                </a:solidFill>
                <a:latin typeface="Times New Roman" pitchFamily="18" charset="0"/>
              </a:rPr>
              <a:t>How to avoid(prevent) the conflicts ?</a:t>
            </a:r>
            <a:r>
              <a:rPr lang="ru-RU" sz="6000" i="1" dirty="0" smtClean="0">
                <a:solidFill>
                  <a:srgbClr val="0070C0"/>
                </a:solidFill>
              </a:rPr>
              <a:t/>
            </a:r>
            <a:br>
              <a:rPr lang="ru-RU" sz="6000" i="1" dirty="0" smtClean="0">
                <a:solidFill>
                  <a:srgbClr val="0070C0"/>
                </a:solidFill>
              </a:rPr>
            </a:br>
            <a:endParaRPr lang="ru-RU" sz="6000" i="1" dirty="0" smtClean="0">
              <a:solidFill>
                <a:srgbClr val="0070C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28625" y="1071563"/>
            <a:ext cx="4040188" cy="639762"/>
          </a:xfrm>
          <a:solidFill>
            <a:schemeClr val="bg2"/>
          </a:solidFill>
          <a:ln>
            <a:solidFill>
              <a:srgbClr val="59FFFF"/>
            </a:solidFill>
          </a:ln>
        </p:spPr>
        <p:txBody>
          <a:bodyPr>
            <a:normAutofit lnSpcReduction="10000"/>
          </a:bodyPr>
          <a:lstStyle/>
          <a:p>
            <a:r>
              <a:rPr lang="en-US" sz="3600" dirty="0" smtClean="0">
                <a:solidFill>
                  <a:srgbClr val="FF3300"/>
                </a:solidFill>
                <a:latin typeface="Times New Roman" pitchFamily="18" charset="0"/>
              </a:rPr>
              <a:t>People should</a:t>
            </a:r>
            <a:endParaRPr lang="ru-RU" sz="3600" dirty="0" smtClean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714875" y="1071563"/>
            <a:ext cx="4041775" cy="639762"/>
          </a:xfrm>
          <a:solidFill>
            <a:schemeClr val="bg2"/>
          </a:solidFill>
          <a:ln>
            <a:solidFill>
              <a:srgbClr val="59FFFF"/>
            </a:solidFill>
          </a:ln>
        </p:spPr>
        <p:txBody>
          <a:bodyPr>
            <a:normAutofit fontScale="25000" lnSpcReduction="20000"/>
          </a:bodyPr>
          <a:lstStyle/>
          <a:p>
            <a:endParaRPr lang="en-US" sz="3600" dirty="0" smtClean="0">
              <a:solidFill>
                <a:srgbClr val="FEEE59"/>
              </a:solidFill>
            </a:endParaRPr>
          </a:p>
          <a:p>
            <a:endParaRPr lang="en-US" sz="3600" dirty="0" smtClean="0">
              <a:solidFill>
                <a:srgbClr val="FEEE59"/>
              </a:solidFill>
            </a:endParaRPr>
          </a:p>
          <a:p>
            <a:endParaRPr lang="en-US" sz="3600" dirty="0" smtClean="0">
              <a:solidFill>
                <a:srgbClr val="FEEE59"/>
              </a:solidFill>
            </a:endParaRPr>
          </a:p>
          <a:p>
            <a:endParaRPr lang="en-US" sz="3600" dirty="0" smtClean="0">
              <a:solidFill>
                <a:srgbClr val="FEEE59"/>
              </a:solidFill>
            </a:endParaRPr>
          </a:p>
          <a:p>
            <a:endParaRPr lang="en-US" sz="3600" dirty="0" smtClean="0">
              <a:solidFill>
                <a:srgbClr val="FEEE59"/>
              </a:solidFill>
            </a:endParaRPr>
          </a:p>
          <a:p>
            <a:endParaRPr lang="en-US" sz="3600" dirty="0" smtClean="0">
              <a:solidFill>
                <a:srgbClr val="FEEE59"/>
              </a:solidFill>
            </a:endParaRPr>
          </a:p>
          <a:p>
            <a:endParaRPr lang="en-US" sz="12800" dirty="0" smtClean="0">
              <a:solidFill>
                <a:srgbClr val="FF0000"/>
              </a:solidFill>
            </a:endParaRPr>
          </a:p>
          <a:p>
            <a:r>
              <a:rPr lang="en-US" sz="11200" dirty="0" smtClean="0">
                <a:solidFill>
                  <a:srgbClr val="FF0000"/>
                </a:solidFill>
              </a:rPr>
              <a:t>People shouldn`t</a:t>
            </a:r>
          </a:p>
          <a:p>
            <a:endParaRPr lang="en-US" sz="14400" dirty="0" smtClean="0">
              <a:solidFill>
                <a:srgbClr val="FEEE59"/>
              </a:solidFill>
            </a:endParaRPr>
          </a:p>
          <a:p>
            <a:endParaRPr lang="en-US" sz="3600" dirty="0" smtClean="0">
              <a:solidFill>
                <a:srgbClr val="FEEE59"/>
              </a:solidFill>
            </a:endParaRPr>
          </a:p>
          <a:p>
            <a:endParaRPr lang="en-US" sz="3600" dirty="0" smtClean="0">
              <a:solidFill>
                <a:srgbClr val="FEEE59"/>
              </a:solidFill>
            </a:endParaRPr>
          </a:p>
          <a:p>
            <a:r>
              <a:rPr lang="en-US" sz="3600" dirty="0" smtClean="0">
                <a:solidFill>
                  <a:srgbClr val="FEEE59"/>
                </a:solidFill>
              </a:rPr>
              <a:t> </a:t>
            </a:r>
            <a:endParaRPr lang="ru-RU" sz="3600" dirty="0" smtClean="0">
              <a:solidFill>
                <a:srgbClr val="FEEE59"/>
              </a:solidFill>
            </a:endParaRPr>
          </a:p>
          <a:p>
            <a:r>
              <a:rPr lang="en-US" sz="3600" dirty="0" smtClean="0">
                <a:solidFill>
                  <a:srgbClr val="FF3300"/>
                </a:solidFill>
                <a:latin typeface="Times New Roman" pitchFamily="18" charset="0"/>
              </a:rPr>
              <a:t>People shouldn’t</a:t>
            </a:r>
            <a:endParaRPr lang="ru-RU" sz="3600" dirty="0" smtClean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50825" y="1916113"/>
            <a:ext cx="4465638" cy="4714875"/>
          </a:xfrm>
          <a:solidFill>
            <a:schemeClr val="bg2"/>
          </a:solidFill>
        </p:spPr>
        <p:txBody>
          <a:bodyPr/>
          <a:lstStyle/>
          <a:p>
            <a:r>
              <a:rPr lang="en-US" dirty="0" smtClean="0">
                <a:latin typeface="Times New Roman" pitchFamily="18" charset="0"/>
              </a:rPr>
              <a:t> listen to each other</a:t>
            </a:r>
            <a:endParaRPr lang="en-US" dirty="0">
              <a:latin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</a:rPr>
              <a:t> calm down and talk very calm</a:t>
            </a:r>
            <a:endParaRPr lang="en-US" dirty="0">
              <a:latin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</a:rPr>
              <a:t> find any compromise</a:t>
            </a:r>
            <a:endParaRPr lang="en-US" dirty="0">
              <a:latin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</a:rPr>
              <a:t> give some pieces of advice</a:t>
            </a:r>
          </a:p>
          <a:p>
            <a:r>
              <a:rPr lang="en-US" dirty="0" smtClean="0">
                <a:latin typeface="Times New Roman" pitchFamily="18" charset="0"/>
              </a:rPr>
              <a:t> respect the opponent’s opinion </a:t>
            </a:r>
          </a:p>
          <a:p>
            <a:r>
              <a:rPr lang="en-US" dirty="0" smtClean="0">
                <a:latin typeface="Times New Roman" pitchFamily="18" charset="0"/>
              </a:rPr>
              <a:t> work out a list of rules</a:t>
            </a:r>
            <a:endParaRPr lang="en-US" dirty="0">
              <a:latin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</a:rPr>
              <a:t> try to forgive</a:t>
            </a:r>
          </a:p>
          <a:p>
            <a:r>
              <a:rPr lang="en-US" dirty="0" smtClean="0">
                <a:latin typeface="Times New Roman" pitchFamily="18" charset="0"/>
              </a:rPr>
              <a:t>understand the younger (older) generation</a:t>
            </a:r>
          </a:p>
          <a:p>
            <a:r>
              <a:rPr lang="en-US" dirty="0" smtClean="0">
                <a:latin typeface="Times New Roman" pitchFamily="18" charset="0"/>
              </a:rPr>
              <a:t>rely on own family…</a:t>
            </a:r>
            <a:endParaRPr lang="ru-RU" dirty="0" smtClean="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4645025" y="1928813"/>
            <a:ext cx="4284663" cy="4714875"/>
          </a:xfrm>
          <a:solidFill>
            <a:schemeClr val="bg2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</a:rPr>
              <a:t>spoil the mood</a:t>
            </a:r>
            <a:endParaRPr lang="en-US" dirty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</a:rPr>
              <a:t>threaten or frighten (bully)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</a:rPr>
              <a:t>make fun of </a:t>
            </a:r>
            <a:r>
              <a:rPr lang="en-US" dirty="0" err="1" smtClean="0">
                <a:latin typeface="Times New Roman" pitchFamily="18" charset="0"/>
              </a:rPr>
              <a:t>smb</a:t>
            </a:r>
            <a:endParaRPr lang="en-US" dirty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</a:rPr>
              <a:t>make </a:t>
            </a:r>
            <a:r>
              <a:rPr lang="en-US" dirty="0" err="1" smtClean="0">
                <a:latin typeface="Times New Roman" pitchFamily="18" charset="0"/>
              </a:rPr>
              <a:t>smb</a:t>
            </a:r>
            <a:r>
              <a:rPr lang="en-US" dirty="0" smtClean="0">
                <a:latin typeface="Times New Roman" pitchFamily="18" charset="0"/>
              </a:rPr>
              <a:t> feel uncomfortable</a:t>
            </a:r>
            <a:endParaRPr lang="en-US" dirty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</a:rPr>
              <a:t>make </a:t>
            </a:r>
            <a:r>
              <a:rPr lang="en-US" dirty="0" err="1" smtClean="0">
                <a:latin typeface="Times New Roman" pitchFamily="18" charset="0"/>
              </a:rPr>
              <a:t>smb</a:t>
            </a:r>
            <a:r>
              <a:rPr lang="en-US" dirty="0" smtClean="0">
                <a:latin typeface="Times New Roman" pitchFamily="18" charset="0"/>
              </a:rPr>
              <a:t> suffer from…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</a:rPr>
              <a:t>envy </a:t>
            </a:r>
            <a:r>
              <a:rPr lang="en-US" dirty="0" err="1" smtClean="0">
                <a:latin typeface="Times New Roman" pitchFamily="18" charset="0"/>
              </a:rPr>
              <a:t>smb’s</a:t>
            </a:r>
            <a:r>
              <a:rPr lang="en-US" dirty="0" smtClean="0">
                <a:latin typeface="Times New Roman" pitchFamily="18" charset="0"/>
              </a:rPr>
              <a:t> success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</a:rPr>
              <a:t>betray friends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</a:rPr>
              <a:t>criticize </a:t>
            </a:r>
            <a:r>
              <a:rPr lang="en-US" dirty="0" err="1" smtClean="0">
                <a:latin typeface="Times New Roman" pitchFamily="18" charset="0"/>
              </a:rPr>
              <a:t>smb</a:t>
            </a:r>
            <a:r>
              <a:rPr lang="en-US" dirty="0" smtClean="0">
                <a:latin typeface="Times New Roman" pitchFamily="18" charset="0"/>
              </a:rPr>
              <a:t>\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</a:rPr>
              <a:t>shout and quarrel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</a:rPr>
              <a:t> irritate </a:t>
            </a:r>
            <a:r>
              <a:rPr lang="en-US" dirty="0" err="1" smtClean="0">
                <a:latin typeface="Times New Roman" pitchFamily="18" charset="0"/>
              </a:rPr>
              <a:t>smb</a:t>
            </a:r>
            <a:r>
              <a:rPr lang="en-US" dirty="0" smtClean="0">
                <a:latin typeface="Times New Roman" pitchFamily="18" charset="0"/>
              </a:rPr>
              <a:t>…</a:t>
            </a:r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300" dirty="0">
                <a:solidFill>
                  <a:srgbClr val="1A8048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“PLANT KINDNESS AND LOVE WILL GROW”</a:t>
            </a:r>
            <a:r>
              <a:rPr lang="ru-RU" sz="4300" dirty="0">
                <a:solidFill>
                  <a:srgbClr val="1A8048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300" dirty="0">
                <a:solidFill>
                  <a:srgbClr val="1A8048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8" descr="http://im5-tub-ru.yandex.net/i?id=291689785-66-7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3528" y="3573016"/>
            <a:ext cx="3528392" cy="2952328"/>
          </a:xfrm>
          <a:prstGeom prst="rect">
            <a:avLst/>
          </a:prstGeom>
          <a:noFill/>
        </p:spPr>
      </p:pic>
      <p:pic>
        <p:nvPicPr>
          <p:cNvPr id="8" name="Picture 2" descr="http://im3-tub-ru.yandex.net/i?id=21927987-19-7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91372" y="3573016"/>
            <a:ext cx="4041775" cy="2990913"/>
          </a:xfrm>
          <a:prstGeom prst="rect">
            <a:avLst/>
          </a:prstGeom>
          <a:noFill/>
        </p:spPr>
      </p:pic>
      <p:pic>
        <p:nvPicPr>
          <p:cNvPr id="9" name="Picture 4" descr="http://go2.imgsmail.ru/imgpreview?u=http%3A//mirsovetov.ru/images/1560/1.jpg&amp;mb=1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36134"/>
            <a:ext cx="295232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40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1881</TotalTime>
  <Words>239</Words>
  <Application>Microsoft Office PowerPoint</Application>
  <PresentationFormat>Экран (4:3)</PresentationFormat>
  <Paragraphs>94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Открытая</vt:lpstr>
      <vt:lpstr>Аспект</vt:lpstr>
      <vt:lpstr>Презентация PowerPoint</vt:lpstr>
      <vt:lpstr>Презентация PowerPoint</vt:lpstr>
      <vt:lpstr>WHAT   IS CONFLICT?</vt:lpstr>
      <vt:lpstr>Презентация PowerPoint</vt:lpstr>
      <vt:lpstr>Презентация PowerPoint</vt:lpstr>
      <vt:lpstr>The questions of the lesson:</vt:lpstr>
      <vt:lpstr> What can different conflicts lead to? </vt:lpstr>
      <vt:lpstr> How to avoid(prevent) the conflicts ? </vt:lpstr>
      <vt:lpstr>“PLANT KINDNESS AND LOVE WILL GROW” </vt:lpstr>
      <vt:lpstr>Role-playing</vt:lpstr>
      <vt:lpstr>Презентация PowerPoint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Пантера</dc:creator>
  <cp:lastModifiedBy>Elena</cp:lastModifiedBy>
  <cp:revision>25</cp:revision>
  <dcterms:created xsi:type="dcterms:W3CDTF">2012-01-24T17:33:46Z</dcterms:created>
  <dcterms:modified xsi:type="dcterms:W3CDTF">2014-03-02T19:17:25Z</dcterms:modified>
</cp:coreProperties>
</file>