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DB197-0242-401F-9782-E4DBFDFC9AD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2FAB8-F3AA-4D3F-BA30-5EA37FB88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2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19/03/2020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4768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ЗАПОМНИТЕ!!!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N</a:t>
            </a:r>
            <a:r>
              <a:rPr lang="en-US" sz="8800" b="1" baseline="-25000" dirty="0"/>
              <a:t>2 </a:t>
            </a:r>
            <a:r>
              <a:rPr lang="en-US" sz="8800" b="1" dirty="0"/>
              <a:t>+3H</a:t>
            </a:r>
            <a:r>
              <a:rPr lang="en-US" sz="8800" b="1" baseline="-25000" dirty="0"/>
              <a:t>2</a:t>
            </a:r>
            <a:r>
              <a:rPr lang="en-US" sz="8800" b="1" dirty="0"/>
              <a:t>↔ 2NH</a:t>
            </a:r>
            <a:r>
              <a:rPr lang="en-US" sz="8800" b="1" baseline="-25000" dirty="0"/>
              <a:t>3</a:t>
            </a:r>
            <a:endParaRPr lang="ru-RU" sz="88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112474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Kt, t, p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852936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P + H</a:t>
            </a:r>
            <a:r>
              <a:rPr lang="en-US" sz="6600" b="1" baseline="-25000" dirty="0"/>
              <a:t>2</a:t>
            </a:r>
            <a:r>
              <a:rPr lang="en-US" sz="6600" b="1" dirty="0"/>
              <a:t> → </a:t>
            </a:r>
            <a:r>
              <a:rPr lang="ru-RU" sz="6600" b="1" dirty="0"/>
              <a:t>не идёт!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933056"/>
            <a:ext cx="5116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005064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получить </a:t>
            </a:r>
            <a:r>
              <a:rPr lang="ru-RU"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фосфин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{\displaystyle {\mathsf {Mg_{3}P_{2}+6HCl\ {\xrightarrow {\ \ }}\ 2PH_{3}\uparrow +3MgCl_{2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47664" y="4941168"/>
            <a:ext cx="6163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Ca</a:t>
            </a:r>
            <a:r>
              <a:rPr lang="en-US" sz="3600" b="1" baseline="-25000" dirty="0"/>
              <a:t>3</a:t>
            </a:r>
            <a:r>
              <a:rPr lang="en-US" sz="3600" b="1" dirty="0"/>
              <a:t>P</a:t>
            </a:r>
            <a:r>
              <a:rPr lang="en-US" sz="3600" b="1" baseline="-25000" dirty="0"/>
              <a:t>2</a:t>
            </a:r>
            <a:r>
              <a:rPr lang="en-US" sz="3600" b="1" dirty="0"/>
              <a:t> + 6H</a:t>
            </a:r>
            <a:r>
              <a:rPr lang="en-US" sz="3600" b="1" baseline="-25000" dirty="0"/>
              <a:t>2</a:t>
            </a:r>
            <a:r>
              <a:rPr lang="en-US" sz="3600" b="1" dirty="0"/>
              <a:t>O = 2PH</a:t>
            </a:r>
            <a:r>
              <a:rPr lang="en-US" sz="3600" b="1" baseline="-25000" dirty="0"/>
              <a:t>3 </a:t>
            </a:r>
            <a:r>
              <a:rPr lang="en-US" sz="3600" b="1" dirty="0"/>
              <a:t>+ 3Ca(OH)</a:t>
            </a:r>
            <a:r>
              <a:rPr lang="en-US" sz="3600" b="1" baseline="-25000" dirty="0"/>
              <a:t>2</a:t>
            </a:r>
            <a:endParaRPr lang="ru-RU" sz="36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5733256"/>
            <a:ext cx="585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Mg</a:t>
            </a:r>
            <a:r>
              <a:rPr lang="en-US" sz="3600" b="1" baseline="-25000" dirty="0"/>
              <a:t>3</a:t>
            </a:r>
            <a:r>
              <a:rPr lang="en-US" sz="3600" b="1" dirty="0"/>
              <a:t>P</a:t>
            </a:r>
            <a:r>
              <a:rPr lang="en-US" sz="3600" b="1" baseline="-25000" dirty="0"/>
              <a:t>2</a:t>
            </a:r>
            <a:r>
              <a:rPr lang="en-US" sz="3600" b="1" dirty="0"/>
              <a:t> + 6HCl = 3MgCl</a:t>
            </a:r>
            <a:r>
              <a:rPr lang="en-US" sz="3600" b="1" baseline="-25000" dirty="0"/>
              <a:t>2</a:t>
            </a:r>
            <a:r>
              <a:rPr lang="en-US" sz="3600" b="1" dirty="0"/>
              <a:t> + 2PH</a:t>
            </a:r>
            <a:r>
              <a:rPr lang="en-US" sz="3600" b="1" baseline="-25000" dirty="0"/>
              <a:t>3</a:t>
            </a:r>
            <a:endParaRPr lang="ru-RU" sz="36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7618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Фосфорные удобрения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Простой суперфосфат: смесь </a:t>
            </a:r>
            <a:r>
              <a:rPr lang="ru-RU" sz="3400" b="1" dirty="0" err="1">
                <a:latin typeface="Arial" pitchFamily="34" charset="0"/>
                <a:cs typeface="Arial" pitchFamily="34" charset="0"/>
              </a:rPr>
              <a:t>Ca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(H</a:t>
            </a:r>
            <a:r>
              <a:rPr lang="ru-RU" sz="3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PO</a:t>
            </a:r>
            <a:r>
              <a:rPr lang="ru-RU" sz="34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3400" b="1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∙ H</a:t>
            </a:r>
            <a:r>
              <a:rPr lang="ru-RU" sz="3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O и CaSO</a:t>
            </a:r>
            <a:r>
              <a:rPr lang="ru-RU" sz="3400" b="1" baseline="-25000" dirty="0">
                <a:latin typeface="Arial" pitchFamily="34" charset="0"/>
                <a:cs typeface="Arial" pitchFamily="34" charset="0"/>
              </a:rPr>
              <a:t>4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9468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Двойной суперфосфат,</a:t>
            </a:r>
            <a:r>
              <a:rPr lang="en-US" sz="3400" b="1" dirty="0">
                <a:latin typeface="Arial" pitchFamily="34" charset="0"/>
                <a:cs typeface="Arial" pitchFamily="34" charset="0"/>
              </a:rPr>
              <a:t>Ca(H</a:t>
            </a:r>
            <a:r>
              <a:rPr lang="en-US" sz="3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400" b="1" dirty="0">
                <a:latin typeface="Arial" pitchFamily="34" charset="0"/>
                <a:cs typeface="Arial" pitchFamily="34" charset="0"/>
              </a:rPr>
              <a:t>PO</a:t>
            </a:r>
            <a:r>
              <a:rPr lang="en-US" sz="34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34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3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4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>
                <a:latin typeface="Arial" pitchFamily="34" charset="0"/>
                <a:cs typeface="Arial" pitchFamily="34" charset="0"/>
              </a:rPr>
              <a:t>·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3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400" b="1" dirty="0">
                <a:latin typeface="Arial" pitchFamily="34" charset="0"/>
                <a:cs typeface="Arial" pitchFamily="34" charset="0"/>
              </a:rPr>
              <a:t>O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5064"/>
            <a:ext cx="6843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vi-VN" sz="3600" b="1" dirty="0"/>
              <a:t>Преципита́т —</a:t>
            </a:r>
            <a:r>
              <a:rPr lang="ru-RU" sz="3600" b="1" dirty="0"/>
              <a:t> </a:t>
            </a:r>
            <a:r>
              <a:rPr lang="en-US" sz="3600" b="1" dirty="0"/>
              <a:t>CaHPO</a:t>
            </a:r>
            <a:r>
              <a:rPr lang="en-US" sz="3600" b="1" baseline="-25000" dirty="0"/>
              <a:t>4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∙ </a:t>
            </a:r>
            <a:r>
              <a:rPr lang="en-US" sz="3600" b="1" dirty="0"/>
              <a:t>2H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01317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Фосфоритная мука содержит 19-30 % P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 в виде Ca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(PO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4920" b="1041"/>
          <a:stretch>
            <a:fillRect/>
          </a:stretch>
        </p:blipFill>
        <p:spPr bwMode="auto">
          <a:xfrm>
            <a:off x="0" y="0"/>
            <a:ext cx="9111058" cy="68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1691" y="4653136"/>
            <a:ext cx="9021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Подготовка к к/р по теме «Элементы </a:t>
            </a:r>
            <a:r>
              <a:rPr lang="en-US" sz="3200" b="1" dirty="0"/>
              <a:t>V</a:t>
            </a:r>
            <a:r>
              <a:rPr lang="ru-RU" sz="3200" b="1" dirty="0"/>
              <a:t>А группы»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70</Words>
  <Application>Microsoft Office PowerPoint</Application>
  <PresentationFormat>Экран (4:3)</PresentationFormat>
  <Paragraphs>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Фатима Даурбекова</cp:lastModifiedBy>
  <cp:revision>13</cp:revision>
  <dcterms:created xsi:type="dcterms:W3CDTF">2018-03-30T10:44:53Z</dcterms:created>
  <dcterms:modified xsi:type="dcterms:W3CDTF">2020-03-19T15:17:59Z</dcterms:modified>
</cp:coreProperties>
</file>