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315" r:id="rId2"/>
    <p:sldId id="308" r:id="rId3"/>
    <p:sldId id="258" r:id="rId4"/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306" r:id="rId18"/>
    <p:sldId id="272" r:id="rId19"/>
    <p:sldId id="273" r:id="rId20"/>
    <p:sldId id="274" r:id="rId21"/>
    <p:sldId id="275" r:id="rId22"/>
    <p:sldId id="276" r:id="rId23"/>
    <p:sldId id="277" r:id="rId24"/>
    <p:sldId id="301" r:id="rId25"/>
    <p:sldId id="278" r:id="rId26"/>
    <p:sldId id="309" r:id="rId27"/>
    <p:sldId id="310" r:id="rId28"/>
    <p:sldId id="311" r:id="rId29"/>
    <p:sldId id="283" r:id="rId30"/>
    <p:sldId id="312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302" r:id="rId47"/>
    <p:sldId id="316" r:id="rId48"/>
    <p:sldId id="317" r:id="rId49"/>
    <p:sldId id="318" r:id="rId50"/>
    <p:sldId id="319" r:id="rId51"/>
    <p:sldId id="320" r:id="rId52"/>
    <p:sldId id="314" r:id="rId5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B400"/>
    <a:srgbClr val="40ED23"/>
    <a:srgbClr val="218A00"/>
    <a:srgbClr val="FFFFA3"/>
    <a:srgbClr val="FFFF4B"/>
    <a:srgbClr val="56FF21"/>
    <a:srgbClr val="004821"/>
    <a:srgbClr val="B0FF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7336" autoAdjust="0"/>
  </p:normalViewPr>
  <p:slideViewPr>
    <p:cSldViewPr>
      <p:cViewPr varScale="1">
        <p:scale>
          <a:sx n="52" d="100"/>
          <a:sy n="52" d="100"/>
        </p:scale>
        <p:origin x="-120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8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wmf"/><Relationship Id="rId4" Type="http://schemas.openxmlformats.org/officeDocument/2006/relationships/image" Target="../media/image37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image" Target="../media/image62.wmf"/><Relationship Id="rId7" Type="http://schemas.openxmlformats.org/officeDocument/2006/relationships/image" Target="../media/image66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11" Type="http://schemas.openxmlformats.org/officeDocument/2006/relationships/image" Target="../media/image70.emf"/><Relationship Id="rId5" Type="http://schemas.openxmlformats.org/officeDocument/2006/relationships/image" Target="../media/image64.wmf"/><Relationship Id="rId10" Type="http://schemas.openxmlformats.org/officeDocument/2006/relationships/image" Target="../media/image69.emf"/><Relationship Id="rId4" Type="http://schemas.openxmlformats.org/officeDocument/2006/relationships/image" Target="../media/image63.wmf"/><Relationship Id="rId9" Type="http://schemas.openxmlformats.org/officeDocument/2006/relationships/image" Target="../media/image68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image" Target="../media/image71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7" Type="http://schemas.openxmlformats.org/officeDocument/2006/relationships/image" Target="../media/image81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4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6274C7-E1B7-4F85-894B-C99048A48A58}" type="datetimeFigureOut">
              <a:rPr lang="ru-RU"/>
              <a:pPr>
                <a:defRPr/>
              </a:pPr>
              <a:t>11.03.2020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E1A39AB-DCD5-4DFF-B535-959B983C6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128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299E1A-F6D7-426C-A822-8108D8EEA28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A7EB56-B041-466E-8877-4DCFC101778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83A0F5-EEB8-4EE9-8A85-2E33D2FE29D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17A84A-C064-481A-81F4-D02F583B43A2}" type="datetime1">
              <a:rPr lang="ru-RU" smtClean="0"/>
              <a:t>11.03.2020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87FA68-2BA2-43D5-A9AB-6EF2A323F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915816" y="530352"/>
            <a:ext cx="5770984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91EDC-D96A-49D1-8FBC-C31CBD986DF4}" type="datetime1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5D513-FDCF-47C9-9C37-A7C6313BA0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B7871-F3D6-43EC-8E8C-C5969094BFC6}" type="datetime1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3D36C-CC58-470B-B4B5-7B10D5D85A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906F8-46AA-4C71-AE63-725F42A73E7E}" type="datetime1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CD33F-80E7-4949-9892-D2A903C3E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243F04-2F92-41F5-AB85-8CEB5CB4AB71}" type="datetime1">
              <a:rPr lang="ru-RU" smtClean="0"/>
              <a:t>11.03.2020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B058C3-6013-4A18-9EFA-0B24877F91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E0589-7D9A-448D-9509-C7CBDACFD5B4}" type="datetime1">
              <a:rPr lang="ru-RU" smtClean="0"/>
              <a:t>11.03.2020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D17BA-60F7-402A-A379-DEE3CE8494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F5FA6-F6D9-4101-9A7E-220C475C6543}" type="datetime1">
              <a:rPr lang="ru-RU" smtClean="0"/>
              <a:t>11.03.2020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7EA5D-5009-4181-B5B5-1414E2E865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B5CDF-7CF7-4F28-8780-FC02C79BECA9}" type="datetime1">
              <a:rPr lang="ru-RU" smtClean="0"/>
              <a:t>11.03.2020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F5868-6DE0-4D8F-9F8A-1C869A8BD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A12202-5588-4F15-9B41-94E1EFB9F27A}" type="datetime1">
              <a:rPr lang="ru-RU" smtClean="0"/>
              <a:t>11.03.2020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44069D-81DB-4E97-A751-3C4DB6B9A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418596" y="434162"/>
            <a:ext cx="8306809" cy="5947166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67158-57AE-403D-858B-0A41C77153B1}" type="datetime1">
              <a:rPr lang="ru-RU" smtClean="0"/>
              <a:t>11.03.2020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0C3CA-AC2D-46F7-8DF5-6F75542BD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D968FC-18B6-42F4-9180-B94772D947CB}" type="datetime1">
              <a:rPr lang="ru-RU" smtClean="0"/>
              <a:t>11.03.2020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98075E-7491-4505-A645-2E85115B9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947166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535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0813DED-66E3-425E-9673-88EC037B40F1}" type="datetime1">
              <a:rPr lang="ru-RU" smtClean="0"/>
              <a:t>11.03.2020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F4F3ECD-8F6A-445C-AEC2-18776D277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95" r:id="rId2"/>
    <p:sldLayoutId id="2147483703" r:id="rId3"/>
    <p:sldLayoutId id="2147483696" r:id="rId4"/>
    <p:sldLayoutId id="2147483697" r:id="rId5"/>
    <p:sldLayoutId id="2147483698" r:id="rId6"/>
    <p:sldLayoutId id="2147483704" r:id="rId7"/>
    <p:sldLayoutId id="2147483699" r:id="rId8"/>
    <p:sldLayoutId id="2147483705" r:id="rId9"/>
    <p:sldLayoutId id="2147483700" r:id="rId10"/>
    <p:sldLayoutId id="2147483701" r:id="rId11"/>
  </p:sldLayoutIdLst>
  <p:transition advClick="0"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5CADC6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CADC6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CADC6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CADC6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CADC6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5CADC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5CADC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5CADC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5CADC6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FFE100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FFE100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2425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5.e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2.e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4.wmf"/><Relationship Id="rId5" Type="http://schemas.openxmlformats.org/officeDocument/2006/relationships/slide" Target="slide25.xml"/><Relationship Id="rId10" Type="http://schemas.openxmlformats.org/officeDocument/2006/relationships/oleObject" Target="../embeddings/oleObject8.bin"/><Relationship Id="rId4" Type="http://schemas.openxmlformats.org/officeDocument/2006/relationships/slide" Target="slide3.xml"/><Relationship Id="rId9" Type="http://schemas.openxmlformats.org/officeDocument/2006/relationships/image" Target="../media/image13.emf"/><Relationship Id="rId1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slide" Target="slide25.xml"/><Relationship Id="rId10" Type="http://schemas.openxmlformats.org/officeDocument/2006/relationships/image" Target="../media/image9.jpeg"/><Relationship Id="rId4" Type="http://schemas.openxmlformats.org/officeDocument/2006/relationships/slide" Target="slide3.xml"/><Relationship Id="rId9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slide" Target="slide25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slide" Target="slide25.xml"/><Relationship Id="rId10" Type="http://schemas.openxmlformats.org/officeDocument/2006/relationships/image" Target="../media/image9.jpeg"/><Relationship Id="rId4" Type="http://schemas.openxmlformats.org/officeDocument/2006/relationships/slide" Target="slide3.xml"/><Relationship Id="rId9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gif"/><Relationship Id="rId5" Type="http://schemas.openxmlformats.org/officeDocument/2006/relationships/image" Target="../media/image9.jpeg"/><Relationship Id="rId4" Type="http://schemas.openxmlformats.org/officeDocument/2006/relationships/slide" Target="slide2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5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4.wmf"/><Relationship Id="rId5" Type="http://schemas.openxmlformats.org/officeDocument/2006/relationships/slide" Target="slide25.xml"/><Relationship Id="rId10" Type="http://schemas.openxmlformats.org/officeDocument/2006/relationships/oleObject" Target="../embeddings/oleObject17.bin"/><Relationship Id="rId4" Type="http://schemas.openxmlformats.org/officeDocument/2006/relationships/slide" Target="slide3.xml"/><Relationship Id="rId9" Type="http://schemas.openxmlformats.org/officeDocument/2006/relationships/image" Target="../media/image23.wmf"/><Relationship Id="rId1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9.jpeg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8.wmf"/><Relationship Id="rId4" Type="http://schemas.openxmlformats.org/officeDocument/2006/relationships/slide" Target="slide3.xml"/><Relationship Id="rId9" Type="http://schemas.openxmlformats.org/officeDocument/2006/relationships/oleObject" Target="../embeddings/oleObject2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oleObject" Target="../embeddings/oleObject24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9.jpeg"/><Relationship Id="rId12" Type="http://schemas.openxmlformats.org/officeDocument/2006/relationships/image" Target="../media/image30.e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2.e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3.png"/><Relationship Id="rId11" Type="http://schemas.openxmlformats.org/officeDocument/2006/relationships/oleObject" Target="../embeddings/oleObject23.bin"/><Relationship Id="rId5" Type="http://schemas.openxmlformats.org/officeDocument/2006/relationships/slide" Target="slide3.xml"/><Relationship Id="rId15" Type="http://schemas.openxmlformats.org/officeDocument/2006/relationships/oleObject" Target="../embeddings/oleObject25.bin"/><Relationship Id="rId10" Type="http://schemas.openxmlformats.org/officeDocument/2006/relationships/slide" Target="slide6.xml"/><Relationship Id="rId4" Type="http://schemas.openxmlformats.org/officeDocument/2006/relationships/audio" Target="../media/audio2.wav"/><Relationship Id="rId9" Type="http://schemas.openxmlformats.org/officeDocument/2006/relationships/slide" Target="slide25.xml"/><Relationship Id="rId14" Type="http://schemas.openxmlformats.org/officeDocument/2006/relationships/image" Target="../media/image3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slide" Target="slide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.bin"/><Relationship Id="rId12" Type="http://schemas.openxmlformats.org/officeDocument/2006/relationships/image" Target="../media/image6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slide" Target="slide6.xml"/><Relationship Id="rId11" Type="http://schemas.openxmlformats.org/officeDocument/2006/relationships/oleObject" Target="../embeddings/oleObject3.bin"/><Relationship Id="rId5" Type="http://schemas.openxmlformats.org/officeDocument/2006/relationships/slide" Target="slide25.xml"/><Relationship Id="rId10" Type="http://schemas.openxmlformats.org/officeDocument/2006/relationships/image" Target="../media/image5.emf"/><Relationship Id="rId4" Type="http://schemas.openxmlformats.org/officeDocument/2006/relationships/slide" Target="slide2.xml"/><Relationship Id="rId9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35.e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8.jpeg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37.e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9.bin"/><Relationship Id="rId1" Type="http://schemas.openxmlformats.org/officeDocument/2006/relationships/vmlDrawing" Target="../drawings/vmlDrawing11.vml"/><Relationship Id="rId6" Type="http://schemas.openxmlformats.org/officeDocument/2006/relationships/slide" Target="slide25.xml"/><Relationship Id="rId11" Type="http://schemas.openxmlformats.org/officeDocument/2006/relationships/slide" Target="slide6.xml"/><Relationship Id="rId5" Type="http://schemas.openxmlformats.org/officeDocument/2006/relationships/slide" Target="slide3.xml"/><Relationship Id="rId15" Type="http://schemas.openxmlformats.org/officeDocument/2006/relationships/image" Target="../media/image36.emf"/><Relationship Id="rId10" Type="http://schemas.openxmlformats.org/officeDocument/2006/relationships/slide" Target="slide4.xml"/><Relationship Id="rId4" Type="http://schemas.openxmlformats.org/officeDocument/2006/relationships/audio" Target="../media/audio2.wav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2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slide" Target="slide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4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slide" Target="slide6.xml"/><Relationship Id="rId11" Type="http://schemas.openxmlformats.org/officeDocument/2006/relationships/oleObject" Target="../embeddings/oleObject32.bin"/><Relationship Id="rId5" Type="http://schemas.openxmlformats.org/officeDocument/2006/relationships/slide" Target="slide25.xml"/><Relationship Id="rId10" Type="http://schemas.openxmlformats.org/officeDocument/2006/relationships/image" Target="../media/image40.emf"/><Relationship Id="rId4" Type="http://schemas.openxmlformats.org/officeDocument/2006/relationships/slide" Target="slide4.xml"/><Relationship Id="rId9" Type="http://schemas.openxmlformats.org/officeDocument/2006/relationships/oleObject" Target="../embeddings/oleObject31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41.xml"/><Relationship Id="rId3" Type="http://schemas.openxmlformats.org/officeDocument/2006/relationships/slide" Target="slide26.xml"/><Relationship Id="rId21" Type="http://schemas.openxmlformats.org/officeDocument/2006/relationships/slide" Target="slide44.xml"/><Relationship Id="rId7" Type="http://schemas.openxmlformats.org/officeDocument/2006/relationships/slide" Target="slide30.xml"/><Relationship Id="rId12" Type="http://schemas.openxmlformats.org/officeDocument/2006/relationships/slide" Target="slide35.xml"/><Relationship Id="rId17" Type="http://schemas.openxmlformats.org/officeDocument/2006/relationships/slide" Target="slide40.xml"/><Relationship Id="rId2" Type="http://schemas.openxmlformats.org/officeDocument/2006/relationships/notesSlide" Target="../notesSlides/notesSlide22.xml"/><Relationship Id="rId16" Type="http://schemas.openxmlformats.org/officeDocument/2006/relationships/slide" Target="slide39.xml"/><Relationship Id="rId20" Type="http://schemas.openxmlformats.org/officeDocument/2006/relationships/slide" Target="slide4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9.xml"/><Relationship Id="rId11" Type="http://schemas.openxmlformats.org/officeDocument/2006/relationships/slide" Target="slide34.xml"/><Relationship Id="rId24" Type="http://schemas.openxmlformats.org/officeDocument/2006/relationships/slide" Target="slide46.xml"/><Relationship Id="rId5" Type="http://schemas.openxmlformats.org/officeDocument/2006/relationships/slide" Target="slide28.xml"/><Relationship Id="rId15" Type="http://schemas.openxmlformats.org/officeDocument/2006/relationships/slide" Target="slide38.xml"/><Relationship Id="rId23" Type="http://schemas.openxmlformats.org/officeDocument/2006/relationships/image" Target="../media/image7.png"/><Relationship Id="rId10" Type="http://schemas.openxmlformats.org/officeDocument/2006/relationships/slide" Target="slide33.xml"/><Relationship Id="rId19" Type="http://schemas.openxmlformats.org/officeDocument/2006/relationships/slide" Target="slide42.xml"/><Relationship Id="rId4" Type="http://schemas.openxmlformats.org/officeDocument/2006/relationships/slide" Target="slide27.xml"/><Relationship Id="rId9" Type="http://schemas.openxmlformats.org/officeDocument/2006/relationships/slide" Target="slide32.xml"/><Relationship Id="rId14" Type="http://schemas.openxmlformats.org/officeDocument/2006/relationships/slide" Target="slide37.xml"/><Relationship Id="rId22" Type="http://schemas.openxmlformats.org/officeDocument/2006/relationships/slide" Target="slide4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" Target="slide25.xml"/><Relationship Id="rId7" Type="http://schemas.openxmlformats.org/officeDocument/2006/relationships/image" Target="../media/image44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gif"/><Relationship Id="rId5" Type="http://schemas.openxmlformats.org/officeDocument/2006/relationships/image" Target="../media/image42.jpeg"/><Relationship Id="rId4" Type="http://schemas.openxmlformats.org/officeDocument/2006/relationships/slide" Target="slide4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gif"/><Relationship Id="rId5" Type="http://schemas.openxmlformats.org/officeDocument/2006/relationships/image" Target="../media/image45.gif"/><Relationship Id="rId4" Type="http://schemas.openxmlformats.org/officeDocument/2006/relationships/slide" Target="slide4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" Target="slide25.xml"/><Relationship Id="rId7" Type="http://schemas.openxmlformats.org/officeDocument/2006/relationships/image" Target="../media/image47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gif"/><Relationship Id="rId5" Type="http://schemas.openxmlformats.org/officeDocument/2006/relationships/image" Target="../media/image42.jpeg"/><Relationship Id="rId4" Type="http://schemas.openxmlformats.org/officeDocument/2006/relationships/slide" Target="slide4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50.emf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9.jpeg"/><Relationship Id="rId12" Type="http://schemas.openxmlformats.org/officeDocument/2006/relationships/slide" Target="slide6.xml"/><Relationship Id="rId17" Type="http://schemas.openxmlformats.org/officeDocument/2006/relationships/oleObject" Target="../embeddings/oleObject35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9.emf"/><Relationship Id="rId1" Type="http://schemas.openxmlformats.org/officeDocument/2006/relationships/vmlDrawing" Target="../drawings/vmlDrawing13.vml"/><Relationship Id="rId6" Type="http://schemas.openxmlformats.org/officeDocument/2006/relationships/slide" Target="slide46.xml"/><Relationship Id="rId11" Type="http://schemas.openxmlformats.org/officeDocument/2006/relationships/slide" Target="slide4.xml"/><Relationship Id="rId5" Type="http://schemas.openxmlformats.org/officeDocument/2006/relationships/slide" Target="slide25.xml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53.jpeg"/><Relationship Id="rId4" Type="http://schemas.openxmlformats.org/officeDocument/2006/relationships/audio" Target="../media/audio2.wav"/><Relationship Id="rId9" Type="http://schemas.openxmlformats.org/officeDocument/2006/relationships/image" Target="../media/image52.jpeg"/><Relationship Id="rId14" Type="http://schemas.openxmlformats.org/officeDocument/2006/relationships/image" Target="../media/image4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" Type="http://schemas.openxmlformats.org/officeDocument/2006/relationships/notesSlide" Target="../notesSlides/notesSlide1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4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image" Target="../media/image7.png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gif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9.jpeg"/><Relationship Id="rId5" Type="http://schemas.openxmlformats.org/officeDocument/2006/relationships/slide" Target="slide46.xml"/><Relationship Id="rId10" Type="http://schemas.openxmlformats.org/officeDocument/2006/relationships/oleObject" Target="../embeddings/oleObject37.bin"/><Relationship Id="rId4" Type="http://schemas.openxmlformats.org/officeDocument/2006/relationships/slide" Target="slide25.xml"/><Relationship Id="rId9" Type="http://schemas.openxmlformats.org/officeDocument/2006/relationships/image" Target="../media/image56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slide" Target="slide4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57.wmf"/><Relationship Id="rId4" Type="http://schemas.openxmlformats.org/officeDocument/2006/relationships/slide" Target="slide4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8.bin"/><Relationship Id="rId5" Type="http://schemas.openxmlformats.org/officeDocument/2006/relationships/slide" Target="slide46.xml"/><Relationship Id="rId10" Type="http://schemas.openxmlformats.org/officeDocument/2006/relationships/image" Target="../media/image9.jpeg"/><Relationship Id="rId4" Type="http://schemas.openxmlformats.org/officeDocument/2006/relationships/slide" Target="slide25.xml"/><Relationship Id="rId9" Type="http://schemas.openxmlformats.org/officeDocument/2006/relationships/image" Target="../media/image59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slide" Target="slide4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slide" Target="slide4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slide" Target="slide4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62.wmf"/><Relationship Id="rId18" Type="http://schemas.openxmlformats.org/officeDocument/2006/relationships/oleObject" Target="../embeddings/oleObject45.bin"/><Relationship Id="rId26" Type="http://schemas.openxmlformats.org/officeDocument/2006/relationships/oleObject" Target="../embeddings/oleObject48.bin"/><Relationship Id="rId3" Type="http://schemas.openxmlformats.org/officeDocument/2006/relationships/notesSlide" Target="../notesSlides/notesSlide34.xml"/><Relationship Id="rId21" Type="http://schemas.openxmlformats.org/officeDocument/2006/relationships/image" Target="../media/image66.wmf"/><Relationship Id="rId7" Type="http://schemas.openxmlformats.org/officeDocument/2006/relationships/image" Target="../media/image9.jpeg"/><Relationship Id="rId12" Type="http://schemas.openxmlformats.org/officeDocument/2006/relationships/oleObject" Target="../embeddings/oleObject42.bin"/><Relationship Id="rId17" Type="http://schemas.openxmlformats.org/officeDocument/2006/relationships/image" Target="../media/image64.wmf"/><Relationship Id="rId25" Type="http://schemas.openxmlformats.org/officeDocument/2006/relationships/slide" Target="slide6.xml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4.bin"/><Relationship Id="rId20" Type="http://schemas.openxmlformats.org/officeDocument/2006/relationships/oleObject" Target="../embeddings/oleObject46.bin"/><Relationship Id="rId29" Type="http://schemas.openxmlformats.org/officeDocument/2006/relationships/image" Target="../media/image69.emf"/><Relationship Id="rId1" Type="http://schemas.openxmlformats.org/officeDocument/2006/relationships/vmlDrawing" Target="../drawings/vmlDrawing16.vml"/><Relationship Id="rId6" Type="http://schemas.openxmlformats.org/officeDocument/2006/relationships/slide" Target="slide46.xml"/><Relationship Id="rId11" Type="http://schemas.openxmlformats.org/officeDocument/2006/relationships/image" Target="../media/image61.wmf"/><Relationship Id="rId24" Type="http://schemas.openxmlformats.org/officeDocument/2006/relationships/slide" Target="slide4.xml"/><Relationship Id="rId5" Type="http://schemas.openxmlformats.org/officeDocument/2006/relationships/slide" Target="slide25.xml"/><Relationship Id="rId15" Type="http://schemas.openxmlformats.org/officeDocument/2006/relationships/image" Target="../media/image63.wmf"/><Relationship Id="rId23" Type="http://schemas.openxmlformats.org/officeDocument/2006/relationships/image" Target="../media/image67.wmf"/><Relationship Id="rId28" Type="http://schemas.openxmlformats.org/officeDocument/2006/relationships/oleObject" Target="../embeddings/oleObject49.bin"/><Relationship Id="rId10" Type="http://schemas.openxmlformats.org/officeDocument/2006/relationships/oleObject" Target="../embeddings/oleObject41.bin"/><Relationship Id="rId19" Type="http://schemas.openxmlformats.org/officeDocument/2006/relationships/image" Target="../media/image65.wmf"/><Relationship Id="rId31" Type="http://schemas.openxmlformats.org/officeDocument/2006/relationships/image" Target="../media/image70.emf"/><Relationship Id="rId4" Type="http://schemas.openxmlformats.org/officeDocument/2006/relationships/audio" Target="../media/audio2.wav"/><Relationship Id="rId9" Type="http://schemas.openxmlformats.org/officeDocument/2006/relationships/image" Target="../media/image60.wmf"/><Relationship Id="rId14" Type="http://schemas.openxmlformats.org/officeDocument/2006/relationships/oleObject" Target="../embeddings/oleObject43.bin"/><Relationship Id="rId22" Type="http://schemas.openxmlformats.org/officeDocument/2006/relationships/oleObject" Target="../embeddings/oleObject47.bin"/><Relationship Id="rId27" Type="http://schemas.openxmlformats.org/officeDocument/2006/relationships/image" Target="../media/image68.emf"/><Relationship Id="rId30" Type="http://schemas.openxmlformats.org/officeDocument/2006/relationships/oleObject" Target="../embeddings/oleObject50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slide" Target="slide4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slide" Target="slide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slide" Target="slide25.xml"/><Relationship Id="rId4" Type="http://schemas.openxmlformats.org/officeDocument/2006/relationships/slide" Target="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slide" Target="slide4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slide" Target="slide4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slide" Target="slide4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slide" Target="slide4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slide" Target="slide4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slide" Target="slide4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image" Target="../media/image71.emf"/><Relationship Id="rId3" Type="http://schemas.openxmlformats.org/officeDocument/2006/relationships/audio" Target="../media/audio1.wav"/><Relationship Id="rId7" Type="http://schemas.openxmlformats.org/officeDocument/2006/relationships/slide" Target="slide50.xml"/><Relationship Id="rId12" Type="http://schemas.openxmlformats.org/officeDocument/2006/relationships/oleObject" Target="../embeddings/oleObject51.bin"/><Relationship Id="rId17" Type="http://schemas.openxmlformats.org/officeDocument/2006/relationships/image" Target="../media/image73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3.bin"/><Relationship Id="rId1" Type="http://schemas.openxmlformats.org/officeDocument/2006/relationships/vmlDrawing" Target="../drawings/vmlDrawing17.vml"/><Relationship Id="rId6" Type="http://schemas.openxmlformats.org/officeDocument/2006/relationships/slide" Target="slide49.xml"/><Relationship Id="rId11" Type="http://schemas.openxmlformats.org/officeDocument/2006/relationships/slide" Target="slide6.xml"/><Relationship Id="rId5" Type="http://schemas.openxmlformats.org/officeDocument/2006/relationships/slide" Target="slide48.xml"/><Relationship Id="rId15" Type="http://schemas.openxmlformats.org/officeDocument/2006/relationships/image" Target="../media/image72.emf"/><Relationship Id="rId10" Type="http://schemas.openxmlformats.org/officeDocument/2006/relationships/slide" Target="slide25.xml"/><Relationship Id="rId4" Type="http://schemas.openxmlformats.org/officeDocument/2006/relationships/slide" Target="slide47.xml"/><Relationship Id="rId9" Type="http://schemas.openxmlformats.org/officeDocument/2006/relationships/slide" Target="slide4.xml"/><Relationship Id="rId14" Type="http://schemas.openxmlformats.org/officeDocument/2006/relationships/oleObject" Target="../embeddings/oleObject52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79.wmf"/><Relationship Id="rId18" Type="http://schemas.openxmlformats.org/officeDocument/2006/relationships/image" Target="../media/image74.png"/><Relationship Id="rId3" Type="http://schemas.openxmlformats.org/officeDocument/2006/relationships/audio" Target="../media/audio3.wav"/><Relationship Id="rId7" Type="http://schemas.openxmlformats.org/officeDocument/2006/relationships/image" Target="../media/image76.wmf"/><Relationship Id="rId12" Type="http://schemas.openxmlformats.org/officeDocument/2006/relationships/oleObject" Target="../embeddings/oleObject58.bin"/><Relationship Id="rId17" Type="http://schemas.openxmlformats.org/officeDocument/2006/relationships/image" Target="../media/image8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0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78.wmf"/><Relationship Id="rId5" Type="http://schemas.openxmlformats.org/officeDocument/2006/relationships/image" Target="../media/image75.wmf"/><Relationship Id="rId15" Type="http://schemas.openxmlformats.org/officeDocument/2006/relationships/image" Target="../media/image80.wmf"/><Relationship Id="rId10" Type="http://schemas.openxmlformats.org/officeDocument/2006/relationships/oleObject" Target="../embeddings/oleObject57.bin"/><Relationship Id="rId4" Type="http://schemas.openxmlformats.org/officeDocument/2006/relationships/oleObject" Target="../embeddings/oleObject54.bin"/><Relationship Id="rId9" Type="http://schemas.openxmlformats.org/officeDocument/2006/relationships/image" Target="../media/image77.wmf"/><Relationship Id="rId14" Type="http://schemas.openxmlformats.org/officeDocument/2006/relationships/oleObject" Target="../embeddings/oleObject59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slide" Target="slide2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8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62.bin"/><Relationship Id="rId5" Type="http://schemas.openxmlformats.org/officeDocument/2006/relationships/image" Target="../media/image82.wmf"/><Relationship Id="rId4" Type="http://schemas.openxmlformats.org/officeDocument/2006/relationships/oleObject" Target="../embeddings/oleObject61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nushki.ru/creative/clip00261" TargetMode="External"/><Relationship Id="rId7" Type="http://schemas.openxmlformats.org/officeDocument/2006/relationships/hyperlink" Target="http://media.prazdnik-land.ru/media/photologue/ArticlePicture/cache/168_image200x130.jpeg" TargetMode="External"/><Relationship Id="rId2" Type="http://schemas.openxmlformats.org/officeDocument/2006/relationships/hyperlink" Target="http://www.yarfoto.ru/klipart67.htm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animashky.ru/index/0-24?9" TargetMode="External"/><Relationship Id="rId5" Type="http://schemas.openxmlformats.org/officeDocument/2006/relationships/hyperlink" Target="http://andromeda77.free.fr/andromeda/disney.htm" TargetMode="External"/><Relationship Id="rId4" Type="http://schemas.openxmlformats.org/officeDocument/2006/relationships/hyperlink" Target="http://www.solnushki.ru/creative/clip00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slide" Target="slide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slide" Target="slide25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slide" Target="slide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5.bin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1" t="8051" r="49495" b="53814"/>
          <a:stretch/>
        </p:blipFill>
        <p:spPr bwMode="auto">
          <a:xfrm>
            <a:off x="481403" y="1030289"/>
            <a:ext cx="8217814" cy="5108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591758" y="871553"/>
            <a:ext cx="6112824" cy="194421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/>
            </a:r>
            <a:b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</a:b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/>
            </a:r>
            <a:b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</a:b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/>
            </a:r>
            <a:b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</a:b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/>
            </a:r>
            <a:b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</a:b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/>
            </a:r>
            <a:b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</a:b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/>
            </a:r>
            <a:b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</a:b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/>
            </a:r>
            <a:b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</a:b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/>
            </a:r>
            <a:b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</a:b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/>
            </a:r>
            <a:b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</a:b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/>
            </a:r>
            <a:b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</a:b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/>
            </a:r>
            <a:b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</a:b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/>
            </a:r>
            <a:b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</a:b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/>
            </a:r>
            <a:b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</a:b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/>
            </a:r>
            <a:b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</a:b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/>
            </a:r>
            <a:b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</a:b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/>
            </a:r>
            <a:b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</a:b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/>
            </a:r>
            <a:b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</a:b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М</a:t>
            </a:r>
            <a:r>
              <a:rPr lang="ru-RU" sz="2800" i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АТЕМАТИКА</a:t>
            </a:r>
            <a:br>
              <a:rPr lang="ru-RU" sz="2800" i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</a:br>
            <a:r>
              <a:rPr lang="ru-RU" sz="2800" i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 5 КЛАСС</a:t>
            </a:r>
            <a:r>
              <a:rPr lang="ru-RU" sz="4000" i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/>
            </a:r>
            <a:br>
              <a:rPr lang="ru-RU" sz="4000" i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</a:br>
            <a:endParaRPr lang="ru-RU" sz="4000" i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861048"/>
            <a:ext cx="7128792" cy="2303116"/>
          </a:xfrm>
        </p:spPr>
        <p:txBody>
          <a:bodyPr/>
          <a:lstStyle/>
          <a:p>
            <a:pPr algn="l"/>
            <a:endParaRPr lang="ru-RU" b="1" dirty="0" smtClean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  <a:p>
            <a:pPr algn="l"/>
            <a:endParaRPr lang="ru-RU" b="1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  <a:p>
            <a:pPr algn="l"/>
            <a:endParaRPr lang="ru-RU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  <a:p>
            <a:pPr algn="l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  <a:p>
            <a:pPr algn="l"/>
            <a:r>
              <a:rPr lang="ru-RU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Автор:</a:t>
            </a:r>
          </a:p>
          <a:p>
            <a:pPr algn="l"/>
            <a:r>
              <a:rPr lang="ru-RU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Гаджиева Марьям </a:t>
            </a:r>
            <a:r>
              <a:rPr lang="ru-RU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Набибулаевна</a:t>
            </a:r>
            <a:r>
              <a:rPr lang="ru-RU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</a:t>
            </a:r>
            <a:r>
              <a:rPr lang="ru-RU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,</a:t>
            </a:r>
          </a:p>
          <a:p>
            <a:pPr algn="l"/>
            <a:r>
              <a:rPr lang="ru-RU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у</a:t>
            </a:r>
            <a:r>
              <a:rPr lang="ru-RU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читель математики первой категории 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5786" y="409888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МБОУ «Гимназия №37  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г.Махачкала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pic>
        <p:nvPicPr>
          <p:cNvPr id="46" name="Picture 18" descr="колоб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9128" y="4437112"/>
            <a:ext cx="1872208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18A00"/>
            </a:gs>
            <a:gs pos="35000">
              <a:schemeClr val="accent3">
                <a:tint val="37000"/>
                <a:satMod val="300000"/>
              </a:schemeClr>
            </a:gs>
            <a:gs pos="100000">
              <a:srgbClr val="218A0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Багетная рамка 37"/>
          <p:cNvSpPr/>
          <p:nvPr/>
        </p:nvSpPr>
        <p:spPr bwMode="auto">
          <a:xfrm>
            <a:off x="7715272" y="428604"/>
            <a:ext cx="962627" cy="777061"/>
          </a:xfrm>
          <a:prstGeom prst="bevel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0048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</a:t>
            </a:r>
          </a:p>
        </p:txBody>
      </p:sp>
      <p:sp>
        <p:nvSpPr>
          <p:cNvPr id="44" name="Скругленный прямоугольник 43">
            <a:hlinkClick r:id="rId4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gradFill>
            <a:gsLst>
              <a:gs pos="0">
                <a:srgbClr val="40ED23"/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8" name="Блок-схема: альтернативный процесс 7">
            <a:hlinkClick r:id="rId5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II</a:t>
            </a:r>
            <a:r>
              <a:rPr lang="ru-RU" b="1" dirty="0">
                <a:solidFill>
                  <a:schemeClr val="tx1"/>
                </a:solidFill>
              </a:rPr>
              <a:t> РАУНД</a:t>
            </a:r>
          </a:p>
        </p:txBody>
      </p:sp>
      <p:sp>
        <p:nvSpPr>
          <p:cNvPr id="4106" name="AutoShape 16"/>
          <p:cNvSpPr>
            <a:spLocks noChangeArrowheads="1"/>
          </p:cNvSpPr>
          <p:nvPr/>
        </p:nvSpPr>
        <p:spPr bwMode="auto">
          <a:xfrm>
            <a:off x="428625" y="1214438"/>
            <a:ext cx="7286625" cy="14287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800" b="1" i="1">
                <a:latin typeface="Georgia" pitchFamily="18" charset="0"/>
              </a:rPr>
              <a:t>Составьте по рисунку пример на вычитание и реши его</a:t>
            </a:r>
          </a:p>
        </p:txBody>
      </p:sp>
      <p:grpSp>
        <p:nvGrpSpPr>
          <p:cNvPr id="4107" name="Group 25"/>
          <p:cNvGrpSpPr>
            <a:grpSpLocks/>
          </p:cNvGrpSpPr>
          <p:nvPr/>
        </p:nvGrpSpPr>
        <p:grpSpPr bwMode="auto">
          <a:xfrm>
            <a:off x="1143000" y="2786063"/>
            <a:ext cx="3097213" cy="2305050"/>
            <a:chOff x="2381" y="1661"/>
            <a:chExt cx="1951" cy="1452"/>
          </a:xfrm>
        </p:grpSpPr>
        <p:grpSp>
          <p:nvGrpSpPr>
            <p:cNvPr id="4111" name="Group 21"/>
            <p:cNvGrpSpPr>
              <a:grpSpLocks/>
            </p:cNvGrpSpPr>
            <p:nvPr/>
          </p:nvGrpSpPr>
          <p:grpSpPr bwMode="auto">
            <a:xfrm>
              <a:off x="2381" y="2114"/>
              <a:ext cx="1951" cy="726"/>
              <a:chOff x="2381" y="2114"/>
              <a:chExt cx="1951" cy="726"/>
            </a:xfrm>
          </p:grpSpPr>
          <p:sp>
            <p:nvSpPr>
              <p:cNvPr id="4112" name="Line 17"/>
              <p:cNvSpPr>
                <a:spLocks noChangeShapeType="1"/>
              </p:cNvSpPr>
              <p:nvPr/>
            </p:nvSpPr>
            <p:spPr bwMode="auto">
              <a:xfrm>
                <a:off x="2381" y="2478"/>
                <a:ext cx="195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3" name="Arc 18"/>
              <p:cNvSpPr>
                <a:spLocks/>
              </p:cNvSpPr>
              <p:nvPr/>
            </p:nvSpPr>
            <p:spPr bwMode="auto">
              <a:xfrm>
                <a:off x="2381" y="2114"/>
                <a:ext cx="1951" cy="726"/>
              </a:xfrm>
              <a:custGeom>
                <a:avLst/>
                <a:gdLst>
                  <a:gd name="T0" fmla="*/ 0 w 37388"/>
                  <a:gd name="T1" fmla="*/ 0 h 21600"/>
                  <a:gd name="T2" fmla="*/ 0 w 37388"/>
                  <a:gd name="T3" fmla="*/ 0 h 21600"/>
                  <a:gd name="T4" fmla="*/ 0 w 3738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7388"/>
                  <a:gd name="T10" fmla="*/ 0 h 21600"/>
                  <a:gd name="T11" fmla="*/ 37388 w 3738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388" h="21600" fill="none" extrusionOk="0">
                    <a:moveTo>
                      <a:pt x="-1" y="10565"/>
                    </a:moveTo>
                    <a:cubicBezTo>
                      <a:pt x="3892" y="4015"/>
                      <a:pt x="10948" y="-1"/>
                      <a:pt x="18569" y="0"/>
                    </a:cubicBezTo>
                    <a:cubicBezTo>
                      <a:pt x="26367" y="0"/>
                      <a:pt x="33559" y="4203"/>
                      <a:pt x="37387" y="10997"/>
                    </a:cubicBezTo>
                  </a:path>
                  <a:path w="37388" h="21600" stroke="0" extrusionOk="0">
                    <a:moveTo>
                      <a:pt x="-1" y="10565"/>
                    </a:moveTo>
                    <a:cubicBezTo>
                      <a:pt x="3892" y="4015"/>
                      <a:pt x="10948" y="-1"/>
                      <a:pt x="18569" y="0"/>
                    </a:cubicBezTo>
                    <a:cubicBezTo>
                      <a:pt x="26367" y="0"/>
                      <a:pt x="33559" y="4203"/>
                      <a:pt x="37387" y="10997"/>
                    </a:cubicBezTo>
                    <a:lnTo>
                      <a:pt x="18569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14" name="Arc 19"/>
              <p:cNvSpPr>
                <a:spLocks/>
              </p:cNvSpPr>
              <p:nvPr/>
            </p:nvSpPr>
            <p:spPr bwMode="auto">
              <a:xfrm flipV="1">
                <a:off x="2381" y="2287"/>
                <a:ext cx="817" cy="372"/>
              </a:xfrm>
              <a:custGeom>
                <a:avLst/>
                <a:gdLst>
                  <a:gd name="T0" fmla="*/ 0 w 37252"/>
                  <a:gd name="T1" fmla="*/ 0 h 21600"/>
                  <a:gd name="T2" fmla="*/ 0 w 37252"/>
                  <a:gd name="T3" fmla="*/ 0 h 21600"/>
                  <a:gd name="T4" fmla="*/ 0 w 3725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7252"/>
                  <a:gd name="T10" fmla="*/ 0 h 21600"/>
                  <a:gd name="T11" fmla="*/ 37252 w 3725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252" h="21600" fill="none" extrusionOk="0">
                    <a:moveTo>
                      <a:pt x="0" y="10485"/>
                    </a:moveTo>
                    <a:cubicBezTo>
                      <a:pt x="3904" y="3980"/>
                      <a:pt x="10934" y="-1"/>
                      <a:pt x="18521" y="0"/>
                    </a:cubicBezTo>
                    <a:cubicBezTo>
                      <a:pt x="26255" y="0"/>
                      <a:pt x="33400" y="4135"/>
                      <a:pt x="37251" y="10843"/>
                    </a:cubicBezTo>
                  </a:path>
                  <a:path w="37252" h="21600" stroke="0" extrusionOk="0">
                    <a:moveTo>
                      <a:pt x="0" y="10485"/>
                    </a:moveTo>
                    <a:cubicBezTo>
                      <a:pt x="3904" y="3980"/>
                      <a:pt x="10934" y="-1"/>
                      <a:pt x="18521" y="0"/>
                    </a:cubicBezTo>
                    <a:cubicBezTo>
                      <a:pt x="26255" y="0"/>
                      <a:pt x="33400" y="4135"/>
                      <a:pt x="37251" y="10843"/>
                    </a:cubicBezTo>
                    <a:lnTo>
                      <a:pt x="1852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15" name="Arc 20"/>
              <p:cNvSpPr>
                <a:spLocks/>
              </p:cNvSpPr>
              <p:nvPr/>
            </p:nvSpPr>
            <p:spPr bwMode="auto">
              <a:xfrm flipV="1">
                <a:off x="3198" y="2296"/>
                <a:ext cx="1134" cy="363"/>
              </a:xfrm>
              <a:custGeom>
                <a:avLst/>
                <a:gdLst>
                  <a:gd name="T0" fmla="*/ 0 w 37252"/>
                  <a:gd name="T1" fmla="*/ 0 h 21600"/>
                  <a:gd name="T2" fmla="*/ 0 w 37252"/>
                  <a:gd name="T3" fmla="*/ 0 h 21600"/>
                  <a:gd name="T4" fmla="*/ 0 w 3725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7252"/>
                  <a:gd name="T10" fmla="*/ 0 h 21600"/>
                  <a:gd name="T11" fmla="*/ 37252 w 3725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252" h="21600" fill="none" extrusionOk="0">
                    <a:moveTo>
                      <a:pt x="0" y="10485"/>
                    </a:moveTo>
                    <a:cubicBezTo>
                      <a:pt x="3904" y="3980"/>
                      <a:pt x="10934" y="-1"/>
                      <a:pt x="18521" y="0"/>
                    </a:cubicBezTo>
                    <a:cubicBezTo>
                      <a:pt x="26255" y="0"/>
                      <a:pt x="33400" y="4135"/>
                      <a:pt x="37251" y="10843"/>
                    </a:cubicBezTo>
                  </a:path>
                  <a:path w="37252" h="21600" stroke="0" extrusionOk="0">
                    <a:moveTo>
                      <a:pt x="0" y="10485"/>
                    </a:moveTo>
                    <a:cubicBezTo>
                      <a:pt x="3904" y="3980"/>
                      <a:pt x="10934" y="-1"/>
                      <a:pt x="18521" y="0"/>
                    </a:cubicBezTo>
                    <a:cubicBezTo>
                      <a:pt x="26255" y="0"/>
                      <a:pt x="33400" y="4135"/>
                      <a:pt x="37251" y="10843"/>
                    </a:cubicBezTo>
                    <a:lnTo>
                      <a:pt x="1852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aphicFrame>
          <p:nvGraphicFramePr>
            <p:cNvPr id="4099" name="Object 22"/>
            <p:cNvGraphicFramePr>
              <a:graphicFrameLocks noChangeAspect="1"/>
            </p:cNvGraphicFramePr>
            <p:nvPr/>
          </p:nvGraphicFramePr>
          <p:xfrm>
            <a:off x="3243" y="1661"/>
            <a:ext cx="264" cy="4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2" name="Формула" r:id="rId6" imgW="228600" imgH="393480" progId="Equation.3">
                    <p:embed/>
                  </p:oleObj>
                </mc:Choice>
                <mc:Fallback>
                  <p:oleObj name="Формула" r:id="rId6" imgW="228600" imgH="393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3" y="1661"/>
                          <a:ext cx="264" cy="4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0" name="Object 23"/>
            <p:cNvGraphicFramePr>
              <a:graphicFrameLocks noChangeAspect="1"/>
            </p:cNvGraphicFramePr>
            <p:nvPr/>
          </p:nvGraphicFramePr>
          <p:xfrm>
            <a:off x="3613" y="2659"/>
            <a:ext cx="249" cy="4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3" name="Формула" r:id="rId8" imgW="215640" imgH="393480" progId="Equation.3">
                    <p:embed/>
                  </p:oleObj>
                </mc:Choice>
                <mc:Fallback>
                  <p:oleObj name="Формула" r:id="rId8" imgW="215640" imgH="393480" progId="Equation.3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13" y="2659"/>
                          <a:ext cx="249" cy="4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1" name="Object 24"/>
            <p:cNvGraphicFramePr>
              <a:graphicFrameLocks noChangeAspect="1"/>
            </p:cNvGraphicFramePr>
            <p:nvPr/>
          </p:nvGraphicFramePr>
          <p:xfrm>
            <a:off x="2608" y="2659"/>
            <a:ext cx="270" cy="4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4" name="Формула" r:id="rId10" imgW="114120" imgH="177480" progId="Equation.3">
                    <p:embed/>
                  </p:oleObj>
                </mc:Choice>
                <mc:Fallback>
                  <p:oleObj name="Формула" r:id="rId10" imgW="114120" imgH="177480" progId="Equation.3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8" y="2659"/>
                          <a:ext cx="270" cy="4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1" name="Object 22"/>
          <p:cNvGraphicFramePr>
            <a:graphicFrameLocks noChangeAspect="1"/>
          </p:cNvGraphicFramePr>
          <p:nvPr/>
        </p:nvGraphicFramePr>
        <p:xfrm>
          <a:off x="6143625" y="4500563"/>
          <a:ext cx="189706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Формула" r:id="rId12" imgW="863280" imgH="393480" progId="Equation.3">
                  <p:embed/>
                </p:oleObj>
              </mc:Choice>
              <mc:Fallback>
                <p:oleObj name="Формула" r:id="rId12" imgW="863280" imgH="39348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25" y="4500563"/>
                        <a:ext cx="1897063" cy="8636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28575">
                        <a:solidFill>
                          <a:srgbClr val="0033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Скругленный прямоугольник 21"/>
          <p:cNvSpPr/>
          <p:nvPr/>
        </p:nvSpPr>
        <p:spPr>
          <a:xfrm>
            <a:off x="428596" y="428604"/>
            <a:ext cx="1857388" cy="646986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0048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ДРОБИ</a:t>
            </a:r>
          </a:p>
        </p:txBody>
      </p:sp>
      <p:grpSp>
        <p:nvGrpSpPr>
          <p:cNvPr id="4" name="Группа 17"/>
          <p:cNvGrpSpPr/>
          <p:nvPr/>
        </p:nvGrpSpPr>
        <p:grpSpPr>
          <a:xfrm>
            <a:off x="5929322" y="3857628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0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23" name="Нижний колонтитул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18A00"/>
            </a:gs>
            <a:gs pos="35000">
              <a:schemeClr val="accent3">
                <a:tint val="37000"/>
                <a:satMod val="300000"/>
              </a:schemeClr>
            </a:gs>
            <a:gs pos="100000">
              <a:srgbClr val="218A0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4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8" name="Блок-схема: альтернативный процесс 7">
            <a:hlinkClick r:id="rId5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II</a:t>
            </a:r>
            <a:r>
              <a:rPr lang="ru-RU" b="1" dirty="0">
                <a:solidFill>
                  <a:schemeClr val="tx1"/>
                </a:solidFill>
              </a:rPr>
              <a:t> РАУНД</a:t>
            </a:r>
          </a:p>
        </p:txBody>
      </p:sp>
      <p:graphicFrame>
        <p:nvGraphicFramePr>
          <p:cNvPr id="5122" name="Object 17"/>
          <p:cNvGraphicFramePr>
            <a:graphicFrameLocks noChangeAspect="1"/>
          </p:cNvGraphicFramePr>
          <p:nvPr/>
        </p:nvGraphicFramePr>
        <p:xfrm>
          <a:off x="4143375" y="4000500"/>
          <a:ext cx="3841750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Формула" r:id="rId6" imgW="1282680" imgH="393480" progId="Equation.3">
                  <p:embed/>
                </p:oleObj>
              </mc:Choice>
              <mc:Fallback>
                <p:oleObj name="Формула" r:id="rId6" imgW="1282680" imgH="3934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5" y="4000500"/>
                        <a:ext cx="3841750" cy="11779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27" name="Группа 10"/>
          <p:cNvGrpSpPr>
            <a:grpSpLocks/>
          </p:cNvGrpSpPr>
          <p:nvPr/>
        </p:nvGrpSpPr>
        <p:grpSpPr bwMode="auto">
          <a:xfrm>
            <a:off x="857250" y="1428750"/>
            <a:ext cx="6357938" cy="1928813"/>
            <a:chOff x="1142976" y="928670"/>
            <a:chExt cx="6357982" cy="1928826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142976" y="928670"/>
              <a:ext cx="6357982" cy="192882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2400" b="1" i="1" dirty="0">
                  <a:latin typeface="Georgia" pitchFamily="18" charset="0"/>
                </a:rPr>
                <a:t>Сравните </a:t>
              </a:r>
            </a:p>
            <a:p>
              <a:pPr>
                <a:defRPr/>
              </a:pPr>
              <a:endParaRPr lang="ru-RU" sz="2400" b="1" i="1" dirty="0">
                <a:latin typeface="Georgia" pitchFamily="18" charset="0"/>
              </a:endParaRPr>
            </a:p>
            <a:p>
              <a:pPr>
                <a:defRPr/>
              </a:pPr>
              <a:r>
                <a:rPr lang="ru-RU" sz="2400" b="1" i="1" dirty="0">
                  <a:latin typeface="Georgia" pitchFamily="18" charset="0"/>
                </a:rPr>
                <a:t>Ответ объясните.</a:t>
              </a:r>
            </a:p>
          </p:txBody>
        </p:sp>
        <p:graphicFrame>
          <p:nvGraphicFramePr>
            <p:cNvPr id="5123" name="Object 17"/>
            <p:cNvGraphicFramePr>
              <a:graphicFrameLocks noChangeAspect="1"/>
            </p:cNvGraphicFramePr>
            <p:nvPr/>
          </p:nvGraphicFramePr>
          <p:xfrm>
            <a:off x="3143240" y="974287"/>
            <a:ext cx="3357586" cy="107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5" name="Формула" r:id="rId8" imgW="1231560" imgH="393480" progId="Equation.3">
                    <p:embed/>
                  </p:oleObj>
                </mc:Choice>
                <mc:Fallback>
                  <p:oleObj name="Формула" r:id="rId8" imgW="1231560" imgH="393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3240" y="974287"/>
                          <a:ext cx="3357586" cy="1072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Скругленный прямоугольник 11"/>
          <p:cNvSpPr/>
          <p:nvPr/>
        </p:nvSpPr>
        <p:spPr>
          <a:xfrm>
            <a:off x="428596" y="428604"/>
            <a:ext cx="1857388" cy="646986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0048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ДРОБИ</a:t>
            </a:r>
          </a:p>
        </p:txBody>
      </p:sp>
      <p:sp>
        <p:nvSpPr>
          <p:cNvPr id="38" name="Багетная рамка 37"/>
          <p:cNvSpPr/>
          <p:nvPr/>
        </p:nvSpPr>
        <p:spPr bwMode="auto">
          <a:xfrm>
            <a:off x="7429520" y="500042"/>
            <a:ext cx="1214446" cy="858857"/>
          </a:xfrm>
          <a:prstGeom prst="bevel">
            <a:avLst/>
          </a:prstGeom>
          <a:solidFill>
            <a:srgbClr val="B0FF97"/>
          </a:solidFill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0048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30</a:t>
            </a:r>
          </a:p>
        </p:txBody>
      </p:sp>
      <p:grpSp>
        <p:nvGrpSpPr>
          <p:cNvPr id="3" name="Группа 12"/>
          <p:cNvGrpSpPr>
            <a:grpSpLocks/>
          </p:cNvGrpSpPr>
          <p:nvPr/>
        </p:nvGrpSpPr>
        <p:grpSpPr bwMode="auto">
          <a:xfrm>
            <a:off x="4071938" y="3500438"/>
            <a:ext cx="3929062" cy="2187575"/>
            <a:chOff x="4143372" y="3643314"/>
            <a:chExt cx="3929090" cy="2187597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4143372" y="3643314"/>
              <a:ext cx="3929090" cy="2187597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5133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5429256" y="3714752"/>
              <a:ext cx="1643076" cy="2051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18A00"/>
            </a:gs>
            <a:gs pos="35000">
              <a:schemeClr val="accent3">
                <a:tint val="37000"/>
                <a:satMod val="300000"/>
              </a:schemeClr>
            </a:gs>
            <a:gs pos="100000">
              <a:srgbClr val="218A0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Багетная рамка 37"/>
          <p:cNvSpPr/>
          <p:nvPr/>
        </p:nvSpPr>
        <p:spPr bwMode="auto">
          <a:xfrm>
            <a:off x="7681339" y="428604"/>
            <a:ext cx="962627" cy="777061"/>
          </a:xfrm>
          <a:prstGeom prst="bevel">
            <a:avLst/>
          </a:prstGeom>
          <a:solidFill>
            <a:srgbClr val="B0FF97"/>
          </a:solidFill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0048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40</a:t>
            </a:r>
          </a:p>
        </p:txBody>
      </p:sp>
      <p:sp>
        <p:nvSpPr>
          <p:cNvPr id="44" name="Скругленный прямоугольник 43">
            <a:hlinkClick r:id="rId4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8" name="Блок-схема: альтернативный процесс 7">
            <a:hlinkClick r:id="rId5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II</a:t>
            </a:r>
            <a:r>
              <a:rPr lang="ru-RU" b="1" dirty="0">
                <a:solidFill>
                  <a:schemeClr val="tx1"/>
                </a:solidFill>
              </a:rPr>
              <a:t> РАУНД</a:t>
            </a:r>
          </a:p>
        </p:txBody>
      </p:sp>
      <p:grpSp>
        <p:nvGrpSpPr>
          <p:cNvPr id="6151" name="Группа 9"/>
          <p:cNvGrpSpPr>
            <a:grpSpLocks/>
          </p:cNvGrpSpPr>
          <p:nvPr/>
        </p:nvGrpSpPr>
        <p:grpSpPr bwMode="auto">
          <a:xfrm>
            <a:off x="428625" y="1285875"/>
            <a:ext cx="8358188" cy="2357438"/>
            <a:chOff x="433808" y="1285860"/>
            <a:chExt cx="7986265" cy="2357454"/>
          </a:xfrm>
        </p:grpSpPr>
        <p:sp>
          <p:nvSpPr>
            <p:cNvPr id="6156" name="AutoShape 14"/>
            <p:cNvSpPr>
              <a:spLocks noChangeArrowheads="1"/>
            </p:cNvSpPr>
            <p:nvPr/>
          </p:nvSpPr>
          <p:spPr bwMode="auto">
            <a:xfrm>
              <a:off x="433808" y="1285860"/>
              <a:ext cx="7986265" cy="2357454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lnSpc>
                  <a:spcPct val="150000"/>
                </a:lnSpc>
              </a:pPr>
              <a:r>
                <a:rPr lang="ru-RU" sz="2600" b="1" i="1">
                  <a:latin typeface="Georgia" pitchFamily="18" charset="0"/>
                </a:rPr>
                <a:t>Винни-Пух сочинил </a:t>
              </a:r>
              <a:r>
                <a:rPr lang="ru-RU" sz="2600" b="1" i="1"/>
                <a:t>45</a:t>
              </a:r>
              <a:r>
                <a:rPr lang="ru-RU" sz="2600" b="1" i="1">
                  <a:latin typeface="Georgia" pitchFamily="18" charset="0"/>
                </a:rPr>
                <a:t> шумелок.     всех </a:t>
              </a:r>
              <a:br>
                <a:rPr lang="ru-RU" sz="2600" b="1" i="1">
                  <a:latin typeface="Georgia" pitchFamily="18" charset="0"/>
                </a:rPr>
              </a:br>
              <a:r>
                <a:rPr lang="ru-RU" sz="2600" b="1" i="1">
                  <a:latin typeface="Georgia" pitchFamily="18" charset="0"/>
                </a:rPr>
                <a:t>шумелок Сова записала в тетрадь. Сколько </a:t>
              </a:r>
              <a:br>
                <a:rPr lang="ru-RU" sz="2600" b="1" i="1">
                  <a:latin typeface="Georgia" pitchFamily="18" charset="0"/>
                </a:rPr>
              </a:br>
              <a:r>
                <a:rPr lang="ru-RU" sz="2600" b="1" i="1">
                  <a:latin typeface="Georgia" pitchFamily="18" charset="0"/>
                </a:rPr>
                <a:t>шумелок Сова ещё не успела записать?</a:t>
              </a:r>
            </a:p>
          </p:txBody>
        </p:sp>
        <p:graphicFrame>
          <p:nvGraphicFramePr>
            <p:cNvPr id="6146" name="Object 15"/>
            <p:cNvGraphicFramePr>
              <a:graphicFrameLocks noChangeAspect="1"/>
            </p:cNvGraphicFramePr>
            <p:nvPr/>
          </p:nvGraphicFramePr>
          <p:xfrm>
            <a:off x="6781864" y="1538811"/>
            <a:ext cx="300037" cy="844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7" name="Формула" r:id="rId6" imgW="139680" imgH="393480" progId="Equation.3">
                    <p:embed/>
                  </p:oleObj>
                </mc:Choice>
                <mc:Fallback>
                  <p:oleObj name="Формула" r:id="rId6" imgW="139680" imgH="39348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1864" y="1538811"/>
                          <a:ext cx="300037" cy="844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Скругленный прямоугольник 10"/>
          <p:cNvSpPr/>
          <p:nvPr/>
        </p:nvSpPr>
        <p:spPr>
          <a:xfrm>
            <a:off x="6357938" y="4572000"/>
            <a:ext cx="2143125" cy="7858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 dirty="0"/>
              <a:t>18 </a:t>
            </a:r>
            <a:r>
              <a:rPr lang="ru-RU" sz="2000" b="1" i="1" dirty="0" err="1"/>
              <a:t>шумелок</a:t>
            </a:r>
            <a:r>
              <a:rPr lang="ru-RU" sz="2000" b="1" i="1" dirty="0"/>
              <a:t> не записала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8596" y="428604"/>
            <a:ext cx="1857388" cy="646986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0048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ДРОБИ</a:t>
            </a:r>
          </a:p>
        </p:txBody>
      </p:sp>
      <p:grpSp>
        <p:nvGrpSpPr>
          <p:cNvPr id="3" name="Группа 13"/>
          <p:cNvGrpSpPr/>
          <p:nvPr/>
        </p:nvGrpSpPr>
        <p:grpSpPr>
          <a:xfrm>
            <a:off x="6357950" y="3929066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6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18A00"/>
            </a:gs>
            <a:gs pos="35000">
              <a:schemeClr val="accent3">
                <a:tint val="37000"/>
                <a:satMod val="300000"/>
              </a:schemeClr>
            </a:gs>
            <a:gs pos="100000">
              <a:srgbClr val="218A0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Багетная рамка 37"/>
          <p:cNvSpPr/>
          <p:nvPr/>
        </p:nvSpPr>
        <p:spPr bwMode="auto">
          <a:xfrm>
            <a:off x="7643834" y="500042"/>
            <a:ext cx="962627" cy="777061"/>
          </a:xfrm>
          <a:prstGeom prst="bevel">
            <a:avLst/>
          </a:prstGeom>
          <a:solidFill>
            <a:srgbClr val="B0FF97"/>
          </a:solidFill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0048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50</a:t>
            </a:r>
          </a:p>
        </p:txBody>
      </p:sp>
      <p:sp>
        <p:nvSpPr>
          <p:cNvPr id="44" name="Скругленный прямоугольник 43">
            <a:hlinkClick r:id="rId4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8" name="Блок-схема: альтернативный процесс 7">
            <a:hlinkClick r:id="rId5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II</a:t>
            </a:r>
            <a:r>
              <a:rPr lang="ru-RU" b="1" dirty="0">
                <a:solidFill>
                  <a:schemeClr val="tx1"/>
                </a:solidFill>
              </a:rPr>
              <a:t> РАУНД</a:t>
            </a:r>
          </a:p>
        </p:txBody>
      </p:sp>
      <p:grpSp>
        <p:nvGrpSpPr>
          <p:cNvPr id="7176" name="Группа 12"/>
          <p:cNvGrpSpPr>
            <a:grpSpLocks/>
          </p:cNvGrpSpPr>
          <p:nvPr/>
        </p:nvGrpSpPr>
        <p:grpSpPr bwMode="auto">
          <a:xfrm>
            <a:off x="785813" y="1428750"/>
            <a:ext cx="7704137" cy="2376488"/>
            <a:chOff x="785786" y="1428736"/>
            <a:chExt cx="7704138" cy="2376487"/>
          </a:xfrm>
        </p:grpSpPr>
        <p:sp>
          <p:nvSpPr>
            <p:cNvPr id="7180" name="AutoShape 14"/>
            <p:cNvSpPr>
              <a:spLocks noChangeArrowheads="1"/>
            </p:cNvSpPr>
            <p:nvPr/>
          </p:nvSpPr>
          <p:spPr bwMode="auto">
            <a:xfrm>
              <a:off x="785786" y="1428736"/>
              <a:ext cx="7704138" cy="237648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lnSpc>
                  <a:spcPct val="150000"/>
                </a:lnSpc>
              </a:pPr>
              <a:r>
                <a:rPr lang="ru-RU" sz="2800" b="1" i="1">
                  <a:latin typeface="Georgia" pitchFamily="18" charset="0"/>
                </a:rPr>
                <a:t>Кот Леопольд поймал </a:t>
              </a:r>
              <a:r>
                <a:rPr lang="ru-RU" sz="2800" b="1" i="1">
                  <a:solidFill>
                    <a:srgbClr val="B818B0"/>
                  </a:solidFill>
                  <a:latin typeface="Georgia" pitchFamily="18" charset="0"/>
                </a:rPr>
                <a:t>а</a:t>
              </a:r>
              <a:r>
                <a:rPr lang="ru-RU" sz="2800" b="1" i="1">
                  <a:latin typeface="Georgia" pitchFamily="18" charset="0"/>
                </a:rPr>
                <a:t> рыбок.    всех рыбок у него украла лиса. Сколько рыбок осталось?</a:t>
              </a:r>
            </a:p>
          </p:txBody>
        </p:sp>
        <p:graphicFrame>
          <p:nvGraphicFramePr>
            <p:cNvPr id="7171" name="Object 15"/>
            <p:cNvGraphicFramePr>
              <a:graphicFrameLocks noChangeAspect="1"/>
            </p:cNvGraphicFramePr>
            <p:nvPr/>
          </p:nvGraphicFramePr>
          <p:xfrm>
            <a:off x="1285852" y="2285992"/>
            <a:ext cx="279400" cy="720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2" name="Формула" r:id="rId6" imgW="152280" imgH="393480" progId="Equation.3">
                    <p:embed/>
                  </p:oleObj>
                </mc:Choice>
                <mc:Fallback>
                  <p:oleObj name="Формула" r:id="rId6" imgW="152280" imgH="39348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5852" y="2285992"/>
                          <a:ext cx="279400" cy="720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Скругленный прямоугольник 10"/>
          <p:cNvSpPr/>
          <p:nvPr/>
        </p:nvSpPr>
        <p:spPr>
          <a:xfrm>
            <a:off x="428596" y="428604"/>
            <a:ext cx="1857388" cy="646986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0048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ДРОБИ</a:t>
            </a:r>
          </a:p>
        </p:txBody>
      </p:sp>
      <p:graphicFrame>
        <p:nvGraphicFramePr>
          <p:cNvPr id="15" name="Object 16"/>
          <p:cNvGraphicFramePr>
            <a:graphicFrameLocks noChangeAspect="1"/>
          </p:cNvGraphicFramePr>
          <p:nvPr/>
        </p:nvGraphicFramePr>
        <p:xfrm>
          <a:off x="6345238" y="4143375"/>
          <a:ext cx="2020887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Формула" r:id="rId8" imgW="812520" imgH="393480" progId="Equation.3">
                  <p:embed/>
                </p:oleObj>
              </mc:Choice>
              <mc:Fallback>
                <p:oleObj name="Формула" r:id="rId8" imgW="812520" imgH="3934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5238" y="4143375"/>
                        <a:ext cx="2020887" cy="9779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19050">
                        <a:solidFill>
                          <a:srgbClr val="0033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Группа 9"/>
          <p:cNvGrpSpPr/>
          <p:nvPr/>
        </p:nvGrpSpPr>
        <p:grpSpPr>
          <a:xfrm>
            <a:off x="2714612" y="3786190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4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rgbClr val="40ED23"/>
            </a:gs>
            <a:gs pos="100000">
              <a:srgbClr val="FFC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8" name="Блок-схема: альтернативный процесс 7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II</a:t>
            </a:r>
            <a:r>
              <a:rPr lang="ru-RU" b="1" dirty="0">
                <a:solidFill>
                  <a:schemeClr val="tx1"/>
                </a:solidFill>
              </a:rPr>
              <a:t> РАУНД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28625" y="428625"/>
            <a:ext cx="3214688" cy="9191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C00000"/>
                </a:solidFill>
                <a:latin typeface="Georgia" pitchFamily="18" charset="0"/>
              </a:rPr>
              <a:t>ЦЕПОЧКИ ВЫЧИСЛЕНИЙ</a:t>
            </a:r>
          </a:p>
        </p:txBody>
      </p:sp>
      <p:sp>
        <p:nvSpPr>
          <p:cNvPr id="57" name="Багетная рамка 56"/>
          <p:cNvSpPr/>
          <p:nvPr/>
        </p:nvSpPr>
        <p:spPr bwMode="auto">
          <a:xfrm>
            <a:off x="7715250" y="500063"/>
            <a:ext cx="962025" cy="695325"/>
          </a:xfrm>
          <a:prstGeom prst="bevel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solidFill>
                  <a:srgbClr val="C00000"/>
                </a:solidFill>
                <a:latin typeface="Georgia" pitchFamily="18" charset="0"/>
              </a:rPr>
              <a:t>10</a:t>
            </a:r>
          </a:p>
        </p:txBody>
      </p:sp>
      <p:grpSp>
        <p:nvGrpSpPr>
          <p:cNvPr id="4" name="Группа 57"/>
          <p:cNvGrpSpPr/>
          <p:nvPr/>
        </p:nvGrpSpPr>
        <p:grpSpPr>
          <a:xfrm>
            <a:off x="6180792" y="3847045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60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33802" name="Text Box 25"/>
          <p:cNvSpPr txBox="1">
            <a:spLocks noChangeArrowheads="1"/>
          </p:cNvSpPr>
          <p:nvPr/>
        </p:nvSpPr>
        <p:spPr bwMode="auto">
          <a:xfrm>
            <a:off x="4500563" y="544513"/>
            <a:ext cx="33575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>
                <a:latin typeface="Georgia" pitchFamily="18" charset="0"/>
              </a:rPr>
              <a:t>Восстановите </a:t>
            </a:r>
            <a:br>
              <a:rPr lang="ru-RU" sz="2800" b="1" i="1">
                <a:latin typeface="Georgia" pitchFamily="18" charset="0"/>
              </a:rPr>
            </a:br>
            <a:r>
              <a:rPr lang="ru-RU" sz="2800" b="1" i="1">
                <a:latin typeface="Georgia" pitchFamily="18" charset="0"/>
              </a:rPr>
              <a:t>цепочку </a:t>
            </a:r>
            <a:br>
              <a:rPr lang="ru-RU" sz="2800" b="1" i="1">
                <a:latin typeface="Georgia" pitchFamily="18" charset="0"/>
              </a:rPr>
            </a:br>
            <a:r>
              <a:rPr lang="ru-RU" sz="2800" b="1" i="1">
                <a:latin typeface="Georgia" pitchFamily="18" charset="0"/>
              </a:rPr>
              <a:t>вычислений </a:t>
            </a:r>
          </a:p>
        </p:txBody>
      </p:sp>
      <p:sp>
        <p:nvSpPr>
          <p:cNvPr id="63" name="Нижний колонтитул 6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714500" y="1628775"/>
            <a:ext cx="3714750" cy="3716338"/>
          </a:xfrm>
          <a:prstGeom prst="ellipse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 bwMode="auto">
          <a:xfrm>
            <a:off x="3143250" y="1343025"/>
            <a:ext cx="862013" cy="811213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 bwMode="auto">
          <a:xfrm>
            <a:off x="4500563" y="1985963"/>
            <a:ext cx="862012" cy="811212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3281363" y="4916488"/>
            <a:ext cx="862012" cy="811212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Овал 26"/>
          <p:cNvSpPr/>
          <p:nvPr/>
        </p:nvSpPr>
        <p:spPr bwMode="auto">
          <a:xfrm>
            <a:off x="1285875" y="3200400"/>
            <a:ext cx="862013" cy="8128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Овал 27"/>
          <p:cNvSpPr/>
          <p:nvPr/>
        </p:nvSpPr>
        <p:spPr bwMode="auto">
          <a:xfrm>
            <a:off x="1714500" y="1985963"/>
            <a:ext cx="862013" cy="811212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Овал 28"/>
          <p:cNvSpPr/>
          <p:nvPr/>
        </p:nvSpPr>
        <p:spPr bwMode="auto">
          <a:xfrm>
            <a:off x="4643438" y="4344988"/>
            <a:ext cx="862012" cy="811212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Овал 29"/>
          <p:cNvSpPr/>
          <p:nvPr/>
        </p:nvSpPr>
        <p:spPr bwMode="auto">
          <a:xfrm>
            <a:off x="1781175" y="4487863"/>
            <a:ext cx="862013" cy="811212"/>
          </a:xfrm>
          <a:prstGeom prst="ellipse">
            <a:avLst/>
          </a:prstGeom>
          <a:ln w="190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3214688" y="4987275"/>
            <a:ext cx="928688" cy="64639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10</a:t>
            </a: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4248706" y="5116892"/>
            <a:ext cx="1037670" cy="5848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-10</a:t>
            </a: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2000251" y="5201609"/>
            <a:ext cx="1428750" cy="5848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+15</a:t>
            </a: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1285876" y="4058494"/>
            <a:ext cx="714375" cy="5848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  <a:sym typeface="Symbol"/>
              </a:rPr>
              <a:t></a:t>
            </a:r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928688" y="2616329"/>
            <a:ext cx="928688" cy="5848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  <a:sym typeface="Symbol"/>
              </a:rPr>
              <a:t>:15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2143126" y="1401770"/>
            <a:ext cx="714375" cy="5848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  <a:sym typeface="Symbol"/>
              </a:rPr>
              <a:t></a:t>
            </a:r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6</a:t>
            </a: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5286376" y="2415267"/>
            <a:ext cx="714375" cy="5848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  <a:sym typeface="Symbol"/>
              </a:rPr>
              <a:t>:2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5214938" y="3915605"/>
            <a:ext cx="1143000" cy="5848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+13</a:t>
            </a:r>
          </a:p>
        </p:txBody>
      </p:sp>
      <p:grpSp>
        <p:nvGrpSpPr>
          <p:cNvPr id="33820" name="Группа 39"/>
          <p:cNvGrpSpPr>
            <a:grpSpLocks/>
          </p:cNvGrpSpPr>
          <p:nvPr/>
        </p:nvGrpSpPr>
        <p:grpSpPr bwMode="auto">
          <a:xfrm>
            <a:off x="1736750" y="1594463"/>
            <a:ext cx="3733774" cy="3729385"/>
            <a:chOff x="736666" y="1251481"/>
            <a:chExt cx="3733737" cy="3728263"/>
          </a:xfrm>
        </p:grpSpPr>
        <p:sp>
          <p:nvSpPr>
            <p:cNvPr id="43" name="Дуга 42"/>
            <p:cNvSpPr/>
            <p:nvPr/>
          </p:nvSpPr>
          <p:spPr>
            <a:xfrm>
              <a:off x="2857520" y="1571447"/>
              <a:ext cx="1000115" cy="714160"/>
            </a:xfrm>
            <a:prstGeom prst="arc">
              <a:avLst>
                <a:gd name="adj1" fmla="val 18596279"/>
                <a:gd name="adj2" fmla="val 19550494"/>
              </a:avLst>
            </a:prstGeom>
            <a:ln w="3810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5" name="Дуга 44"/>
            <p:cNvSpPr/>
            <p:nvPr/>
          </p:nvSpPr>
          <p:spPr>
            <a:xfrm rot="2391786">
              <a:off x="3470289" y="2379242"/>
              <a:ext cx="1000115" cy="715747"/>
            </a:xfrm>
            <a:prstGeom prst="arc">
              <a:avLst>
                <a:gd name="adj1" fmla="val 18596279"/>
                <a:gd name="adj2" fmla="val 19550494"/>
              </a:avLst>
            </a:prstGeom>
            <a:ln w="3810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6" name="Дуга 45"/>
            <p:cNvSpPr/>
            <p:nvPr/>
          </p:nvSpPr>
          <p:spPr>
            <a:xfrm rot="5623493">
              <a:off x="3460909" y="3309133"/>
              <a:ext cx="999824" cy="714368"/>
            </a:xfrm>
            <a:prstGeom prst="arc">
              <a:avLst>
                <a:gd name="adj1" fmla="val 18596279"/>
                <a:gd name="adj2" fmla="val 19550494"/>
              </a:avLst>
            </a:prstGeom>
            <a:ln w="3810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7" name="Дуга 46"/>
            <p:cNvSpPr/>
            <p:nvPr/>
          </p:nvSpPr>
          <p:spPr>
            <a:xfrm rot="17852693">
              <a:off x="1690865" y="1393596"/>
              <a:ext cx="999824" cy="714368"/>
            </a:xfrm>
            <a:prstGeom prst="arc">
              <a:avLst>
                <a:gd name="adj1" fmla="val 18596279"/>
                <a:gd name="adj2" fmla="val 19550494"/>
              </a:avLst>
            </a:prstGeom>
            <a:ln w="3810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8" name="Дуга 47"/>
            <p:cNvSpPr/>
            <p:nvPr/>
          </p:nvSpPr>
          <p:spPr>
            <a:xfrm rot="7292098">
              <a:off x="2650499" y="4122482"/>
              <a:ext cx="999824" cy="715955"/>
            </a:xfrm>
            <a:prstGeom prst="arc">
              <a:avLst>
                <a:gd name="adj1" fmla="val 18596279"/>
                <a:gd name="adj2" fmla="val 19550494"/>
              </a:avLst>
            </a:prstGeom>
            <a:ln w="3810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" name="Дуга 48"/>
            <p:cNvSpPr/>
            <p:nvPr/>
          </p:nvSpPr>
          <p:spPr>
            <a:xfrm rot="10800000">
              <a:off x="1452597" y="4105922"/>
              <a:ext cx="1000115" cy="714160"/>
            </a:xfrm>
            <a:prstGeom prst="arc">
              <a:avLst>
                <a:gd name="adj1" fmla="val 18596279"/>
                <a:gd name="adj2" fmla="val 19550494"/>
              </a:avLst>
            </a:prstGeom>
            <a:ln w="3810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0" name="Дуга 49"/>
            <p:cNvSpPr/>
            <p:nvPr/>
          </p:nvSpPr>
          <p:spPr>
            <a:xfrm rot="12985240">
              <a:off x="736641" y="3371130"/>
              <a:ext cx="1000115" cy="714160"/>
            </a:xfrm>
            <a:prstGeom prst="arc">
              <a:avLst>
                <a:gd name="adj1" fmla="val 18596279"/>
                <a:gd name="adj2" fmla="val 19550494"/>
              </a:avLst>
            </a:prstGeom>
            <a:ln w="3810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1" name="Дуга 50"/>
            <p:cNvSpPr/>
            <p:nvPr/>
          </p:nvSpPr>
          <p:spPr>
            <a:xfrm rot="16200000">
              <a:off x="647095" y="2379930"/>
              <a:ext cx="1001411" cy="714368"/>
            </a:xfrm>
            <a:prstGeom prst="arc">
              <a:avLst>
                <a:gd name="adj1" fmla="val 18596279"/>
                <a:gd name="adj2" fmla="val 19550494"/>
              </a:avLst>
            </a:prstGeom>
            <a:ln w="3810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n w="3810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53" name="Овал 52"/>
          <p:cNvSpPr/>
          <p:nvPr/>
        </p:nvSpPr>
        <p:spPr bwMode="auto">
          <a:xfrm>
            <a:off x="5000625" y="3128963"/>
            <a:ext cx="862013" cy="8128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 bwMode="auto">
          <a:xfrm>
            <a:off x="4143376" y="1330325"/>
            <a:ext cx="928688" cy="5848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  <a:sym typeface="Symbol"/>
              </a:rPr>
              <a:t>-16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4693750" y="4382649"/>
            <a:ext cx="772170" cy="7357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</a:t>
            </a:r>
            <a:endParaRPr lang="ru-RU" sz="28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4679156" y="4363365"/>
            <a:ext cx="772170" cy="7357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sz="28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2" name="Picture 4" descr="mickey01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2428868"/>
            <a:ext cx="2371585" cy="271464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rgbClr val="40ED23"/>
            </a:gs>
            <a:gs pos="100000">
              <a:srgbClr val="FFC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Скругленный прямоугольник 33"/>
          <p:cNvSpPr/>
          <p:nvPr/>
        </p:nvSpPr>
        <p:spPr>
          <a:xfrm>
            <a:off x="428625" y="428625"/>
            <a:ext cx="3214688" cy="9191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C00000"/>
                </a:solidFill>
                <a:latin typeface="Georgia" pitchFamily="18" charset="0"/>
              </a:rPr>
              <a:t>ЦЕПОЧКИ ВЫЧИСЛЕНИЙ</a:t>
            </a:r>
          </a:p>
        </p:txBody>
      </p:sp>
      <p:sp>
        <p:nvSpPr>
          <p:cNvPr id="38" name="Багетная рамка 37"/>
          <p:cNvSpPr/>
          <p:nvPr/>
        </p:nvSpPr>
        <p:spPr bwMode="auto">
          <a:xfrm>
            <a:off x="7643813" y="500063"/>
            <a:ext cx="962025" cy="695325"/>
          </a:xfrm>
          <a:prstGeom prst="bevel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solidFill>
                  <a:srgbClr val="C00000"/>
                </a:solidFill>
                <a:latin typeface="Georgia" pitchFamily="18" charset="0"/>
              </a:rPr>
              <a:t>20</a:t>
            </a:r>
          </a:p>
        </p:txBody>
      </p:sp>
      <p:sp>
        <p:nvSpPr>
          <p:cNvPr id="44" name="Скругленный прямоугольник 43">
            <a:hlinkClick r:id="rId4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8" name="Блок-схема: альтернативный процесс 7">
            <a:hlinkClick r:id="rId5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II</a:t>
            </a:r>
            <a:r>
              <a:rPr lang="ru-RU" b="1" dirty="0">
                <a:solidFill>
                  <a:schemeClr val="tx1"/>
                </a:solidFill>
              </a:rPr>
              <a:t> РАУНД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928813" y="2071688"/>
            <a:ext cx="6000750" cy="3571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8204" name="Group 22"/>
          <p:cNvGrpSpPr>
            <a:grpSpLocks/>
          </p:cNvGrpSpPr>
          <p:nvPr/>
        </p:nvGrpSpPr>
        <p:grpSpPr bwMode="auto">
          <a:xfrm>
            <a:off x="2411413" y="2482850"/>
            <a:ext cx="5113337" cy="2303463"/>
            <a:chOff x="748" y="1389"/>
            <a:chExt cx="3221" cy="1451"/>
          </a:xfrm>
        </p:grpSpPr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748" y="1933"/>
              <a:ext cx="681" cy="410"/>
            </a:xfrm>
            <a:prstGeom prst="rect">
              <a:avLst/>
            </a:prstGeom>
            <a:ln w="28575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3600" i="1">
                  <a:latin typeface="Times New Roman" pitchFamily="18" charset="0"/>
                </a:rPr>
                <a:t>а</a:t>
              </a:r>
            </a:p>
          </p:txBody>
        </p:sp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>
              <a:off x="2018" y="1389"/>
              <a:ext cx="681" cy="410"/>
            </a:xfrm>
            <a:prstGeom prst="rect">
              <a:avLst/>
            </a:prstGeom>
            <a:ln w="28575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ru-RU" sz="3600" i="1">
                <a:latin typeface="Times New Roman" pitchFamily="18" charset="0"/>
              </a:endParaRPr>
            </a:p>
          </p:txBody>
        </p:sp>
        <p:sp>
          <p:nvSpPr>
            <p:cNvPr id="26" name="Text Box 16"/>
            <p:cNvSpPr txBox="1">
              <a:spLocks noChangeArrowheads="1"/>
            </p:cNvSpPr>
            <p:nvPr/>
          </p:nvSpPr>
          <p:spPr bwMode="auto">
            <a:xfrm>
              <a:off x="3288" y="1933"/>
              <a:ext cx="681" cy="410"/>
            </a:xfrm>
            <a:prstGeom prst="rect">
              <a:avLst/>
            </a:prstGeom>
            <a:ln w="28575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ru-RU" sz="3600" i="1">
                <a:latin typeface="Times New Roman" pitchFamily="18" charset="0"/>
              </a:endParaRPr>
            </a:p>
          </p:txBody>
        </p:sp>
        <p:sp>
          <p:nvSpPr>
            <p:cNvPr id="8211" name="Arc 17"/>
            <p:cNvSpPr>
              <a:spLocks/>
            </p:cNvSpPr>
            <p:nvPr/>
          </p:nvSpPr>
          <p:spPr bwMode="auto">
            <a:xfrm flipV="1">
              <a:off x="928" y="2341"/>
              <a:ext cx="2846" cy="499"/>
            </a:xfrm>
            <a:custGeom>
              <a:avLst/>
              <a:gdLst>
                <a:gd name="T0" fmla="*/ 0 w 43193"/>
                <a:gd name="T1" fmla="*/ 0 h 21600"/>
                <a:gd name="T2" fmla="*/ 1 w 43193"/>
                <a:gd name="T3" fmla="*/ 0 h 21600"/>
                <a:gd name="T4" fmla="*/ 0 w 43193"/>
                <a:gd name="T5" fmla="*/ 0 h 21600"/>
                <a:gd name="T6" fmla="*/ 0 60000 65536"/>
                <a:gd name="T7" fmla="*/ 0 60000 65536"/>
                <a:gd name="T8" fmla="*/ 0 60000 65536"/>
                <a:gd name="T9" fmla="*/ 0 w 43193"/>
                <a:gd name="T10" fmla="*/ 0 h 21600"/>
                <a:gd name="T11" fmla="*/ 43193 w 4319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3" h="21600" fill="none" extrusionOk="0">
                  <a:moveTo>
                    <a:pt x="-1" y="21056"/>
                  </a:moveTo>
                  <a:cubicBezTo>
                    <a:pt x="294" y="9342"/>
                    <a:pt x="9875" y="-1"/>
                    <a:pt x="21593" y="0"/>
                  </a:cubicBezTo>
                  <a:cubicBezTo>
                    <a:pt x="33522" y="0"/>
                    <a:pt x="43193" y="9670"/>
                    <a:pt x="43193" y="21600"/>
                  </a:cubicBezTo>
                </a:path>
                <a:path w="43193" h="21600" stroke="0" extrusionOk="0">
                  <a:moveTo>
                    <a:pt x="-1" y="21056"/>
                  </a:moveTo>
                  <a:cubicBezTo>
                    <a:pt x="294" y="9342"/>
                    <a:pt x="9875" y="-1"/>
                    <a:pt x="21593" y="0"/>
                  </a:cubicBezTo>
                  <a:cubicBezTo>
                    <a:pt x="33522" y="0"/>
                    <a:pt x="43193" y="9670"/>
                    <a:pt x="43193" y="21600"/>
                  </a:cubicBezTo>
                  <a:lnTo>
                    <a:pt x="21593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2" name="Arc 19"/>
            <p:cNvSpPr>
              <a:spLocks/>
            </p:cNvSpPr>
            <p:nvPr/>
          </p:nvSpPr>
          <p:spPr bwMode="auto">
            <a:xfrm>
              <a:off x="925" y="1528"/>
              <a:ext cx="1093" cy="499"/>
            </a:xfrm>
            <a:custGeom>
              <a:avLst/>
              <a:gdLst>
                <a:gd name="T0" fmla="*/ 0 w 22356"/>
                <a:gd name="T1" fmla="*/ 0 h 21600"/>
                <a:gd name="T2" fmla="*/ 0 w 22356"/>
                <a:gd name="T3" fmla="*/ 0 h 21600"/>
                <a:gd name="T4" fmla="*/ 0 w 2235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56"/>
                <a:gd name="T10" fmla="*/ 0 h 21600"/>
                <a:gd name="T11" fmla="*/ 22356 w 2235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56" h="21600" fill="none" extrusionOk="0">
                  <a:moveTo>
                    <a:pt x="-1" y="16549"/>
                  </a:moveTo>
                  <a:cubicBezTo>
                    <a:pt x="2333" y="6842"/>
                    <a:pt x="11016" y="-1"/>
                    <a:pt x="21001" y="0"/>
                  </a:cubicBezTo>
                  <a:cubicBezTo>
                    <a:pt x="21453" y="0"/>
                    <a:pt x="21904" y="14"/>
                    <a:pt x="22356" y="42"/>
                  </a:cubicBezTo>
                </a:path>
                <a:path w="22356" h="21600" stroke="0" extrusionOk="0">
                  <a:moveTo>
                    <a:pt x="-1" y="16549"/>
                  </a:moveTo>
                  <a:cubicBezTo>
                    <a:pt x="2333" y="6842"/>
                    <a:pt x="11016" y="-1"/>
                    <a:pt x="21001" y="0"/>
                  </a:cubicBezTo>
                  <a:cubicBezTo>
                    <a:pt x="21453" y="0"/>
                    <a:pt x="21904" y="14"/>
                    <a:pt x="22356" y="42"/>
                  </a:cubicBezTo>
                  <a:lnTo>
                    <a:pt x="21001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3" name="Arc 21"/>
            <p:cNvSpPr>
              <a:spLocks/>
            </p:cNvSpPr>
            <p:nvPr/>
          </p:nvSpPr>
          <p:spPr bwMode="auto">
            <a:xfrm rot="10835601" flipV="1">
              <a:off x="2725" y="1537"/>
              <a:ext cx="1016" cy="401"/>
            </a:xfrm>
            <a:custGeom>
              <a:avLst/>
              <a:gdLst>
                <a:gd name="T0" fmla="*/ 0 w 23381"/>
                <a:gd name="T1" fmla="*/ 0 h 21600"/>
                <a:gd name="T2" fmla="*/ 0 w 23381"/>
                <a:gd name="T3" fmla="*/ 0 h 21600"/>
                <a:gd name="T4" fmla="*/ 0 w 233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3381"/>
                <a:gd name="T10" fmla="*/ 0 h 21600"/>
                <a:gd name="T11" fmla="*/ 23381 w 233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381" h="21600" fill="none" extrusionOk="0">
                  <a:moveTo>
                    <a:pt x="-1" y="20323"/>
                  </a:moveTo>
                  <a:cubicBezTo>
                    <a:pt x="675" y="8910"/>
                    <a:pt x="10128" y="-1"/>
                    <a:pt x="21562" y="0"/>
                  </a:cubicBezTo>
                  <a:cubicBezTo>
                    <a:pt x="22169" y="0"/>
                    <a:pt x="22776" y="25"/>
                    <a:pt x="23381" y="76"/>
                  </a:cubicBezTo>
                </a:path>
                <a:path w="23381" h="21600" stroke="0" extrusionOk="0">
                  <a:moveTo>
                    <a:pt x="-1" y="20323"/>
                  </a:moveTo>
                  <a:cubicBezTo>
                    <a:pt x="675" y="8910"/>
                    <a:pt x="10128" y="-1"/>
                    <a:pt x="21562" y="0"/>
                  </a:cubicBezTo>
                  <a:cubicBezTo>
                    <a:pt x="22169" y="0"/>
                    <a:pt x="22776" y="25"/>
                    <a:pt x="23381" y="76"/>
                  </a:cubicBezTo>
                  <a:lnTo>
                    <a:pt x="21562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aphicFrame>
        <p:nvGraphicFramePr>
          <p:cNvPr id="8194" name="Object 26"/>
          <p:cNvGraphicFramePr>
            <a:graphicFrameLocks noChangeAspect="1"/>
          </p:cNvGraphicFramePr>
          <p:nvPr/>
        </p:nvGraphicFramePr>
        <p:xfrm>
          <a:off x="2714625" y="2209800"/>
          <a:ext cx="62706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Формула" r:id="rId6" imgW="342720" imgH="393480" progId="Equation.3">
                  <p:embed/>
                </p:oleObj>
              </mc:Choice>
              <mc:Fallback>
                <p:oleObj name="Формула" r:id="rId6" imgW="342720" imgH="39348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25" y="2209800"/>
                        <a:ext cx="627063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27"/>
          <p:cNvGraphicFramePr>
            <a:graphicFrameLocks noChangeAspect="1"/>
          </p:cNvGraphicFramePr>
          <p:nvPr/>
        </p:nvGraphicFramePr>
        <p:xfrm>
          <a:off x="6286500" y="2209800"/>
          <a:ext cx="62706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Формула" r:id="rId8" imgW="342720" imgH="393480" progId="Equation.3">
                  <p:embed/>
                </p:oleObj>
              </mc:Choice>
              <mc:Fallback>
                <p:oleObj name="Формула" r:id="rId8" imgW="342720" imgH="39348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0" y="2209800"/>
                        <a:ext cx="627063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8"/>
          <p:cNvGraphicFramePr>
            <a:graphicFrameLocks noChangeAspect="1"/>
          </p:cNvGraphicFramePr>
          <p:nvPr/>
        </p:nvGraphicFramePr>
        <p:xfrm>
          <a:off x="4429125" y="4714875"/>
          <a:ext cx="56832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Формула" r:id="rId10" imgW="114120" imgH="177480" progId="Equation.3">
                  <p:embed/>
                </p:oleObj>
              </mc:Choice>
              <mc:Fallback>
                <p:oleObj name="Формула" r:id="rId10" imgW="114120" imgH="17748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4714875"/>
                        <a:ext cx="568325" cy="88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24"/>
          <p:cNvGraphicFramePr>
            <a:graphicFrameLocks noChangeAspect="1"/>
          </p:cNvGraphicFramePr>
          <p:nvPr/>
        </p:nvGraphicFramePr>
        <p:xfrm>
          <a:off x="4500563" y="4000500"/>
          <a:ext cx="65087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Формула" r:id="rId12" imgW="355320" imgH="393480" progId="Equation.3">
                  <p:embed/>
                </p:oleObj>
              </mc:Choice>
              <mc:Fallback>
                <p:oleObj name="Формула" r:id="rId12" imgW="355320" imgH="39348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4000500"/>
                        <a:ext cx="650875" cy="71913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0033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785813" y="1428750"/>
            <a:ext cx="7386637" cy="57943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i="1" dirty="0">
                <a:latin typeface="Georgia" pitchFamily="18" charset="0"/>
              </a:rPr>
              <a:t>Найдите неизвестную операцию</a:t>
            </a:r>
          </a:p>
        </p:txBody>
      </p:sp>
      <p:grpSp>
        <p:nvGrpSpPr>
          <p:cNvPr id="3" name="Группа 19"/>
          <p:cNvGrpSpPr/>
          <p:nvPr/>
        </p:nvGrpSpPr>
        <p:grpSpPr>
          <a:xfrm>
            <a:off x="6572264" y="4429132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36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37" name="Нижний колонтитул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rgbClr val="40ED23"/>
            </a:gs>
            <a:gs pos="100000">
              <a:srgbClr val="FFC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4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II</a:t>
            </a:r>
            <a:r>
              <a:rPr lang="ru-RU" b="1" dirty="0">
                <a:solidFill>
                  <a:schemeClr val="tx1"/>
                </a:solidFill>
              </a:rPr>
              <a:t> РАУНД</a:t>
            </a:r>
          </a:p>
        </p:txBody>
      </p:sp>
      <p:graphicFrame>
        <p:nvGraphicFramePr>
          <p:cNvPr id="64" name="Object 1"/>
          <p:cNvGraphicFramePr>
            <a:graphicFrameLocks noChangeAspect="1"/>
          </p:cNvGraphicFramePr>
          <p:nvPr/>
        </p:nvGraphicFramePr>
        <p:xfrm>
          <a:off x="5978525" y="1989138"/>
          <a:ext cx="465138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2" name="Формула" r:id="rId5" imgW="114120" imgH="177480" progId="Equation.3">
                  <p:embed/>
                </p:oleObj>
              </mc:Choice>
              <mc:Fallback>
                <p:oleObj name="Формула" r:id="rId5" imgW="114120" imgH="1774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8525" y="1989138"/>
                        <a:ext cx="465138" cy="719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25" name="Группа 64"/>
          <p:cNvGrpSpPr>
            <a:grpSpLocks/>
          </p:cNvGrpSpPr>
          <p:nvPr/>
        </p:nvGrpSpPr>
        <p:grpSpPr bwMode="auto">
          <a:xfrm>
            <a:off x="2071688" y="1928813"/>
            <a:ext cx="5113337" cy="3384550"/>
            <a:chOff x="2124075" y="1916113"/>
            <a:chExt cx="5113338" cy="3384551"/>
          </a:xfrm>
        </p:grpSpPr>
        <p:grpSp>
          <p:nvGrpSpPr>
            <p:cNvPr id="9231" name="Group 15"/>
            <p:cNvGrpSpPr>
              <a:grpSpLocks/>
            </p:cNvGrpSpPr>
            <p:nvPr/>
          </p:nvGrpSpPr>
          <p:grpSpPr bwMode="auto">
            <a:xfrm>
              <a:off x="2124075" y="2276476"/>
              <a:ext cx="5113340" cy="2303463"/>
              <a:chOff x="748" y="1389"/>
              <a:chExt cx="3221" cy="1451"/>
            </a:xfrm>
          </p:grpSpPr>
          <p:sp>
            <p:nvSpPr>
              <p:cNvPr id="69" name="Text Box 16"/>
              <p:cNvSpPr txBox="1">
                <a:spLocks noChangeArrowheads="1"/>
              </p:cNvSpPr>
              <p:nvPr/>
            </p:nvSpPr>
            <p:spPr bwMode="auto">
              <a:xfrm>
                <a:off x="748" y="1933"/>
                <a:ext cx="681" cy="410"/>
              </a:xfrm>
              <a:prstGeom prst="rect">
                <a:avLst/>
              </a:prstGeom>
              <a:ln w="19050"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ru-RU" sz="3600" i="1">
                    <a:latin typeface="Times New Roman" pitchFamily="18" charset="0"/>
                  </a:rPr>
                  <a:t>а</a:t>
                </a:r>
              </a:p>
            </p:txBody>
          </p:sp>
          <p:sp>
            <p:nvSpPr>
              <p:cNvPr id="70" name="Text Box 17"/>
              <p:cNvSpPr txBox="1">
                <a:spLocks noChangeArrowheads="1"/>
              </p:cNvSpPr>
              <p:nvPr/>
            </p:nvSpPr>
            <p:spPr bwMode="auto">
              <a:xfrm>
                <a:off x="2018" y="1389"/>
                <a:ext cx="681" cy="410"/>
              </a:xfrm>
              <a:prstGeom prst="rect">
                <a:avLst/>
              </a:prstGeom>
              <a:ln w="19050"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endParaRPr lang="ru-RU" sz="3600" i="1">
                  <a:latin typeface="Times New Roman" pitchFamily="18" charset="0"/>
                </a:endParaRPr>
              </a:p>
            </p:txBody>
          </p:sp>
          <p:sp>
            <p:nvSpPr>
              <p:cNvPr id="71" name="Text Box 18"/>
              <p:cNvSpPr txBox="1">
                <a:spLocks noChangeArrowheads="1"/>
              </p:cNvSpPr>
              <p:nvPr/>
            </p:nvSpPr>
            <p:spPr bwMode="auto">
              <a:xfrm>
                <a:off x="3288" y="1933"/>
                <a:ext cx="681" cy="410"/>
              </a:xfrm>
              <a:prstGeom prst="rect">
                <a:avLst/>
              </a:prstGeom>
              <a:ln w="19050"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endParaRPr lang="ru-RU" sz="3600" i="1">
                  <a:latin typeface="Times New Roman" pitchFamily="18" charset="0"/>
                </a:endParaRPr>
              </a:p>
            </p:txBody>
          </p:sp>
          <p:sp>
            <p:nvSpPr>
              <p:cNvPr id="9235" name="Arc 19"/>
              <p:cNvSpPr>
                <a:spLocks/>
              </p:cNvSpPr>
              <p:nvPr/>
            </p:nvSpPr>
            <p:spPr bwMode="auto">
              <a:xfrm flipV="1">
                <a:off x="928" y="2341"/>
                <a:ext cx="2802" cy="499"/>
              </a:xfrm>
              <a:custGeom>
                <a:avLst/>
                <a:gdLst>
                  <a:gd name="T0" fmla="*/ 0 w 43193"/>
                  <a:gd name="T1" fmla="*/ 0 h 21600"/>
                  <a:gd name="T2" fmla="*/ 1 w 43193"/>
                  <a:gd name="T3" fmla="*/ 0 h 21600"/>
                  <a:gd name="T4" fmla="*/ 0 w 4319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93"/>
                  <a:gd name="T10" fmla="*/ 0 h 21600"/>
                  <a:gd name="T11" fmla="*/ 43193 w 4319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3" h="21600" fill="none" extrusionOk="0">
                    <a:moveTo>
                      <a:pt x="-1" y="21056"/>
                    </a:moveTo>
                    <a:cubicBezTo>
                      <a:pt x="294" y="9342"/>
                      <a:pt x="9875" y="-1"/>
                      <a:pt x="21593" y="0"/>
                    </a:cubicBezTo>
                    <a:cubicBezTo>
                      <a:pt x="33522" y="0"/>
                      <a:pt x="43193" y="9670"/>
                      <a:pt x="43193" y="21600"/>
                    </a:cubicBezTo>
                  </a:path>
                  <a:path w="43193" h="21600" stroke="0" extrusionOk="0">
                    <a:moveTo>
                      <a:pt x="-1" y="21056"/>
                    </a:moveTo>
                    <a:cubicBezTo>
                      <a:pt x="294" y="9342"/>
                      <a:pt x="9875" y="-1"/>
                      <a:pt x="21593" y="0"/>
                    </a:cubicBezTo>
                    <a:cubicBezTo>
                      <a:pt x="33522" y="0"/>
                      <a:pt x="43193" y="9670"/>
                      <a:pt x="43193" y="21600"/>
                    </a:cubicBezTo>
                    <a:lnTo>
                      <a:pt x="21593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36" name="Arc 20"/>
              <p:cNvSpPr>
                <a:spLocks/>
              </p:cNvSpPr>
              <p:nvPr/>
            </p:nvSpPr>
            <p:spPr bwMode="auto">
              <a:xfrm>
                <a:off x="925" y="1528"/>
                <a:ext cx="1093" cy="542"/>
              </a:xfrm>
              <a:custGeom>
                <a:avLst/>
                <a:gdLst>
                  <a:gd name="T0" fmla="*/ 0 w 22356"/>
                  <a:gd name="T1" fmla="*/ 0 h 21600"/>
                  <a:gd name="T2" fmla="*/ 0 w 22356"/>
                  <a:gd name="T3" fmla="*/ 0 h 21600"/>
                  <a:gd name="T4" fmla="*/ 0 w 2235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56"/>
                  <a:gd name="T10" fmla="*/ 0 h 21600"/>
                  <a:gd name="T11" fmla="*/ 22356 w 2235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56" h="21600" fill="none" extrusionOk="0">
                    <a:moveTo>
                      <a:pt x="-1" y="16549"/>
                    </a:moveTo>
                    <a:cubicBezTo>
                      <a:pt x="2333" y="6842"/>
                      <a:pt x="11016" y="-1"/>
                      <a:pt x="21001" y="0"/>
                    </a:cubicBezTo>
                    <a:cubicBezTo>
                      <a:pt x="21453" y="0"/>
                      <a:pt x="21904" y="14"/>
                      <a:pt x="22356" y="42"/>
                    </a:cubicBezTo>
                  </a:path>
                  <a:path w="22356" h="21600" stroke="0" extrusionOk="0">
                    <a:moveTo>
                      <a:pt x="-1" y="16549"/>
                    </a:moveTo>
                    <a:cubicBezTo>
                      <a:pt x="2333" y="6842"/>
                      <a:pt x="11016" y="-1"/>
                      <a:pt x="21001" y="0"/>
                    </a:cubicBezTo>
                    <a:cubicBezTo>
                      <a:pt x="21453" y="0"/>
                      <a:pt x="21904" y="14"/>
                      <a:pt x="22356" y="42"/>
                    </a:cubicBezTo>
                    <a:lnTo>
                      <a:pt x="21001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37" name="Arc 21"/>
              <p:cNvSpPr>
                <a:spLocks/>
              </p:cNvSpPr>
              <p:nvPr/>
            </p:nvSpPr>
            <p:spPr bwMode="auto">
              <a:xfrm rot="10835601" flipV="1">
                <a:off x="2695" y="1537"/>
                <a:ext cx="1037" cy="438"/>
              </a:xfrm>
              <a:custGeom>
                <a:avLst/>
                <a:gdLst>
                  <a:gd name="T0" fmla="*/ 0 w 23381"/>
                  <a:gd name="T1" fmla="*/ 0 h 21600"/>
                  <a:gd name="T2" fmla="*/ 0 w 23381"/>
                  <a:gd name="T3" fmla="*/ 0 h 21600"/>
                  <a:gd name="T4" fmla="*/ 0 w 2338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3381"/>
                  <a:gd name="T10" fmla="*/ 0 h 21600"/>
                  <a:gd name="T11" fmla="*/ 23381 w 233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381" h="21600" fill="none" extrusionOk="0">
                    <a:moveTo>
                      <a:pt x="-1" y="20323"/>
                    </a:moveTo>
                    <a:cubicBezTo>
                      <a:pt x="675" y="8910"/>
                      <a:pt x="10128" y="-1"/>
                      <a:pt x="21562" y="0"/>
                    </a:cubicBezTo>
                    <a:cubicBezTo>
                      <a:pt x="22169" y="0"/>
                      <a:pt x="22776" y="25"/>
                      <a:pt x="23381" y="76"/>
                    </a:cubicBezTo>
                  </a:path>
                  <a:path w="23381" h="21600" stroke="0" extrusionOk="0">
                    <a:moveTo>
                      <a:pt x="-1" y="20323"/>
                    </a:moveTo>
                    <a:cubicBezTo>
                      <a:pt x="675" y="8910"/>
                      <a:pt x="10128" y="-1"/>
                      <a:pt x="21562" y="0"/>
                    </a:cubicBezTo>
                    <a:cubicBezTo>
                      <a:pt x="22169" y="0"/>
                      <a:pt x="22776" y="25"/>
                      <a:pt x="23381" y="76"/>
                    </a:cubicBezTo>
                    <a:lnTo>
                      <a:pt x="21562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arrow" w="med" len="med"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aphicFrame>
          <p:nvGraphicFramePr>
            <p:cNvPr id="9220" name="Object 2"/>
            <p:cNvGraphicFramePr>
              <a:graphicFrameLocks noChangeAspect="1"/>
            </p:cNvGraphicFramePr>
            <p:nvPr/>
          </p:nvGraphicFramePr>
          <p:xfrm>
            <a:off x="2852738" y="1916113"/>
            <a:ext cx="465138" cy="719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3" name="Формула" r:id="rId7" imgW="253800" imgH="393480" progId="Equation.3">
                    <p:embed/>
                  </p:oleObj>
                </mc:Choice>
                <mc:Fallback>
                  <p:oleObj name="Формула" r:id="rId7" imgW="253800" imgH="39348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2738" y="1916113"/>
                          <a:ext cx="465138" cy="7191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1" name="Object 3"/>
            <p:cNvGraphicFramePr>
              <a:graphicFrameLocks noChangeAspect="1"/>
            </p:cNvGraphicFramePr>
            <p:nvPr/>
          </p:nvGraphicFramePr>
          <p:xfrm>
            <a:off x="4446588" y="4581526"/>
            <a:ext cx="604838" cy="719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4" name="Формула" r:id="rId9" imgW="330120" imgH="393480" progId="Equation.3">
                    <p:embed/>
                  </p:oleObj>
                </mc:Choice>
                <mc:Fallback>
                  <p:oleObj name="Формула" r:id="rId9" imgW="330120" imgH="39348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6588" y="4581526"/>
                          <a:ext cx="604838" cy="7191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5" name="Object 24"/>
          <p:cNvGraphicFramePr>
            <a:graphicFrameLocks noChangeAspect="1"/>
          </p:cNvGraphicFramePr>
          <p:nvPr/>
        </p:nvGraphicFramePr>
        <p:xfrm>
          <a:off x="6000750" y="1928813"/>
          <a:ext cx="604838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" name="Формула" r:id="rId11" imgW="330120" imgH="393480" progId="Equation.3">
                  <p:embed/>
                </p:oleObj>
              </mc:Choice>
              <mc:Fallback>
                <p:oleObj name="Формула" r:id="rId11" imgW="330120" imgH="39348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0" y="1928813"/>
                        <a:ext cx="604838" cy="71913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Text Box 25"/>
          <p:cNvSpPr txBox="1">
            <a:spLocks noChangeArrowheads="1"/>
          </p:cNvSpPr>
          <p:nvPr/>
        </p:nvSpPr>
        <p:spPr bwMode="auto">
          <a:xfrm>
            <a:off x="1042988" y="1341438"/>
            <a:ext cx="68151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latin typeface="Georgia" pitchFamily="18" charset="0"/>
              </a:rPr>
              <a:t>Найдите неизвестную операцию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8625" y="428625"/>
            <a:ext cx="3214688" cy="9191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C00000"/>
                </a:solidFill>
                <a:latin typeface="Georgia" pitchFamily="18" charset="0"/>
              </a:rPr>
              <a:t>ЦЕПОЧКИ ВЫЧИСЛЕНИЙ</a:t>
            </a:r>
          </a:p>
        </p:txBody>
      </p:sp>
      <p:sp>
        <p:nvSpPr>
          <p:cNvPr id="22" name="Багетная рамка 21"/>
          <p:cNvSpPr/>
          <p:nvPr/>
        </p:nvSpPr>
        <p:spPr bwMode="auto">
          <a:xfrm>
            <a:off x="7643813" y="500063"/>
            <a:ext cx="962025" cy="695325"/>
          </a:xfrm>
          <a:prstGeom prst="bevel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solidFill>
                  <a:srgbClr val="C00000"/>
                </a:solidFill>
                <a:latin typeface="Georgia" pitchFamily="18" charset="0"/>
              </a:rPr>
              <a:t>30</a:t>
            </a:r>
          </a:p>
        </p:txBody>
      </p:sp>
      <p:grpSp>
        <p:nvGrpSpPr>
          <p:cNvPr id="4" name="Группа 19"/>
          <p:cNvGrpSpPr/>
          <p:nvPr/>
        </p:nvGrpSpPr>
        <p:grpSpPr>
          <a:xfrm>
            <a:off x="6357950" y="4214818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4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rgbClr val="40ED23"/>
            </a:gs>
            <a:gs pos="100000">
              <a:srgbClr val="FFC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II</a:t>
            </a:r>
            <a:r>
              <a:rPr lang="ru-RU" b="1" dirty="0">
                <a:solidFill>
                  <a:schemeClr val="tx1"/>
                </a:solidFill>
              </a:rPr>
              <a:t> РАУНД</a:t>
            </a:r>
          </a:p>
        </p:txBody>
      </p:sp>
      <p:sp>
        <p:nvSpPr>
          <p:cNvPr id="34820" name="Text Box 25"/>
          <p:cNvSpPr txBox="1">
            <a:spLocks noChangeArrowheads="1"/>
          </p:cNvSpPr>
          <p:nvPr/>
        </p:nvSpPr>
        <p:spPr bwMode="auto">
          <a:xfrm>
            <a:off x="1000125" y="1571625"/>
            <a:ext cx="731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latin typeface="Georgia" pitchFamily="18" charset="0"/>
              </a:rPr>
              <a:t>Восстановите цепочку вычислений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8625" y="428625"/>
            <a:ext cx="3214688" cy="9191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C00000"/>
                </a:solidFill>
                <a:latin typeface="Georgia" pitchFamily="18" charset="0"/>
              </a:rPr>
              <a:t>ЦЕПОЧКИ ВЫЧИСЛЕНИЙ</a:t>
            </a:r>
          </a:p>
        </p:txBody>
      </p:sp>
      <p:sp>
        <p:nvSpPr>
          <p:cNvPr id="22" name="Багетная рамка 21"/>
          <p:cNvSpPr/>
          <p:nvPr/>
        </p:nvSpPr>
        <p:spPr bwMode="auto">
          <a:xfrm>
            <a:off x="7643813" y="500063"/>
            <a:ext cx="962025" cy="695325"/>
          </a:xfrm>
          <a:prstGeom prst="bevel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solidFill>
                  <a:srgbClr val="C00000"/>
                </a:solidFill>
                <a:latin typeface="Georgia" pitchFamily="18" charset="0"/>
              </a:rPr>
              <a:t>40</a:t>
            </a:r>
          </a:p>
        </p:txBody>
      </p:sp>
      <p:grpSp>
        <p:nvGrpSpPr>
          <p:cNvPr id="2" name="Группа 19"/>
          <p:cNvGrpSpPr/>
          <p:nvPr/>
        </p:nvGrpSpPr>
        <p:grpSpPr>
          <a:xfrm>
            <a:off x="6357950" y="3786190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4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77" name="Овал 76"/>
          <p:cNvSpPr/>
          <p:nvPr/>
        </p:nvSpPr>
        <p:spPr>
          <a:xfrm>
            <a:off x="2000250" y="2714625"/>
            <a:ext cx="862013" cy="811213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4825" name="Группа 90"/>
          <p:cNvGrpSpPr>
            <a:grpSpLocks/>
          </p:cNvGrpSpPr>
          <p:nvPr/>
        </p:nvGrpSpPr>
        <p:grpSpPr bwMode="auto">
          <a:xfrm>
            <a:off x="571500" y="2857500"/>
            <a:ext cx="928688" cy="642938"/>
            <a:chOff x="571472" y="2857496"/>
            <a:chExt cx="928688" cy="642937"/>
          </a:xfrm>
        </p:grpSpPr>
        <p:sp>
          <p:nvSpPr>
            <p:cNvPr id="78" name="Прямоугольник 77"/>
            <p:cNvSpPr/>
            <p:nvPr/>
          </p:nvSpPr>
          <p:spPr>
            <a:xfrm>
              <a:off x="571472" y="2857496"/>
              <a:ext cx="928688" cy="642937"/>
            </a:xfrm>
            <a:prstGeom prst="rect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>
                <a:defRPr/>
              </a:pPr>
              <a:endParaRPr lang="ru-RU" b="1">
                <a:ln/>
                <a:solidFill>
                  <a:schemeClr val="accent3"/>
                </a:solidFill>
              </a:endParaRPr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571472" y="2857496"/>
              <a:ext cx="857256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3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cs typeface="+mn-cs"/>
                </a:rPr>
                <a:t>2га</a:t>
              </a:r>
            </a:p>
          </p:txBody>
        </p:sp>
      </p:grpSp>
      <p:cxnSp>
        <p:nvCxnSpPr>
          <p:cNvPr id="80" name="Прямая со стрелкой 79"/>
          <p:cNvCxnSpPr/>
          <p:nvPr/>
        </p:nvCxnSpPr>
        <p:spPr>
          <a:xfrm>
            <a:off x="1500188" y="3106738"/>
            <a:ext cx="500062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1" name="Овал 80"/>
          <p:cNvSpPr/>
          <p:nvPr/>
        </p:nvSpPr>
        <p:spPr>
          <a:xfrm>
            <a:off x="3567113" y="2714625"/>
            <a:ext cx="862012" cy="811213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5138738" y="2714625"/>
            <a:ext cx="862012" cy="811213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786563" y="2786063"/>
            <a:ext cx="928687" cy="642937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endParaRPr lang="ru-RU" b="1">
              <a:ln/>
              <a:solidFill>
                <a:schemeClr val="accent3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1459222" y="2483460"/>
            <a:ext cx="571504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  <a:sym typeface="Symbol"/>
              </a:rPr>
              <a:t>:4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cxnSp>
        <p:nvCxnSpPr>
          <p:cNvPr id="87" name="Прямая со стрелкой 86"/>
          <p:cNvCxnSpPr/>
          <p:nvPr/>
        </p:nvCxnSpPr>
        <p:spPr>
          <a:xfrm>
            <a:off x="6027738" y="3128963"/>
            <a:ext cx="714375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8" name="Прямоугольник 87"/>
          <p:cNvSpPr/>
          <p:nvPr/>
        </p:nvSpPr>
        <p:spPr>
          <a:xfrm>
            <a:off x="2714612" y="2487035"/>
            <a:ext cx="1000132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  <a:sym typeface="Symbol"/>
              </a:rPr>
              <a:t>-20</a:t>
            </a:r>
            <a:r>
              <a:rPr lang="ru-RU" sz="32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  <a:sym typeface="Symbol"/>
              </a:rPr>
              <a:t>а</a:t>
            </a:r>
            <a:endParaRPr lang="ru-RU" sz="3200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4429124" y="2487035"/>
            <a:ext cx="857256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  <a:sym typeface="Symbol"/>
              </a:rPr>
              <a:t>:15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5786446" y="2507929"/>
            <a:ext cx="1071570" cy="49244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  <a:sym typeface="Symbol"/>
              </a:rPr>
              <a:t>:50</a:t>
            </a:r>
            <a:r>
              <a:rPr lang="ru-RU" sz="26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  <a:sym typeface="Symbol"/>
              </a:rPr>
              <a:t>м</a:t>
            </a:r>
            <a:r>
              <a:rPr lang="ru-RU" sz="2600" b="1" baseline="300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  <a:sym typeface="Symbol"/>
              </a:rPr>
              <a:t>2</a:t>
            </a:r>
            <a:endParaRPr lang="ru-RU" sz="2600" b="1" baseline="300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cxnSp>
        <p:nvCxnSpPr>
          <p:cNvPr id="95" name="Прямая со стрелкой 94"/>
          <p:cNvCxnSpPr/>
          <p:nvPr/>
        </p:nvCxnSpPr>
        <p:spPr>
          <a:xfrm>
            <a:off x="4429125" y="3143250"/>
            <a:ext cx="714375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>
            <a:off x="2857500" y="3143250"/>
            <a:ext cx="714375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7" name="Прямоугольник 96"/>
          <p:cNvSpPr/>
          <p:nvPr/>
        </p:nvSpPr>
        <p:spPr>
          <a:xfrm>
            <a:off x="7000892" y="2714620"/>
            <a:ext cx="49885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4</a:t>
            </a:r>
          </a:p>
        </p:txBody>
      </p:sp>
      <p:sp>
        <p:nvSpPr>
          <p:cNvPr id="26" name="Нижний колонтитул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rgbClr val="40ED23"/>
            </a:gs>
            <a:gs pos="100000">
              <a:srgbClr val="FFC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5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II</a:t>
            </a:r>
            <a:r>
              <a:rPr lang="ru-RU" b="1" dirty="0">
                <a:solidFill>
                  <a:schemeClr val="tx1"/>
                </a:solidFill>
              </a:rPr>
              <a:t> РАУНД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88" y="428625"/>
            <a:ext cx="3214687" cy="5111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1905"/>
                <a:solidFill>
                  <a:srgbClr val="C00000"/>
                </a:solidFill>
                <a:latin typeface="Georgia" pitchFamily="18" charset="0"/>
              </a:rPr>
              <a:t>Кот в мешке</a:t>
            </a:r>
          </a:p>
        </p:txBody>
      </p:sp>
      <p:sp>
        <p:nvSpPr>
          <p:cNvPr id="9" name="Багетная рамка 8"/>
          <p:cNvSpPr/>
          <p:nvPr/>
        </p:nvSpPr>
        <p:spPr bwMode="auto">
          <a:xfrm>
            <a:off x="7643813" y="500063"/>
            <a:ext cx="962025" cy="695325"/>
          </a:xfrm>
          <a:prstGeom prst="bevel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solidFill>
                  <a:srgbClr val="C00000"/>
                </a:solidFill>
                <a:latin typeface="Georgia" pitchFamily="18" charset="0"/>
              </a:rPr>
              <a:t>50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472" y="1142984"/>
            <a:ext cx="7603363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Georgia" pitchFamily="18" charset="0"/>
              </a:rPr>
              <a:t>Дорисуй симметричную фигуру</a:t>
            </a:r>
          </a:p>
        </p:txBody>
      </p:sp>
      <p:pic>
        <p:nvPicPr>
          <p:cNvPr id="10251" name="Picture 4"/>
          <p:cNvPicPr>
            <a:picLocks noChangeAspect="1" noChangeArrowheads="1"/>
          </p:cNvPicPr>
          <p:nvPr/>
        </p:nvPicPr>
        <p:blipFill>
          <a:blip r:embed="rId6" cstate="print"/>
          <a:srcRect l="12527" t="11249" r="23456" b="27313"/>
          <a:stretch>
            <a:fillRect/>
          </a:stretch>
        </p:blipFill>
        <p:spPr bwMode="auto">
          <a:xfrm>
            <a:off x="1643063" y="1857375"/>
            <a:ext cx="5400675" cy="3887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0252" name="Группа 42"/>
          <p:cNvGrpSpPr>
            <a:grpSpLocks/>
          </p:cNvGrpSpPr>
          <p:nvPr/>
        </p:nvGrpSpPr>
        <p:grpSpPr bwMode="auto">
          <a:xfrm>
            <a:off x="3141663" y="2443163"/>
            <a:ext cx="1216025" cy="1855787"/>
            <a:chOff x="3142446" y="2442541"/>
            <a:chExt cx="1215240" cy="1856594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3749718" y="2763356"/>
              <a:ext cx="643217" cy="158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4072120" y="3071464"/>
              <a:ext cx="285566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5400000">
              <a:off x="3119888" y="2763356"/>
              <a:ext cx="643217" cy="158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3144032" y="3071464"/>
              <a:ext cx="285566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5400000">
              <a:off x="2857365" y="3358133"/>
              <a:ext cx="571749" cy="158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3144032" y="3668624"/>
              <a:ext cx="285566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5400000">
              <a:off x="3119888" y="3976734"/>
              <a:ext cx="643217" cy="158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3429598" y="4286429"/>
              <a:ext cx="928088" cy="1589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3429598" y="2455247"/>
              <a:ext cx="642523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Группа 50"/>
          <p:cNvGrpSpPr>
            <a:grpSpLocks/>
          </p:cNvGrpSpPr>
          <p:nvPr/>
        </p:nvGrpSpPr>
        <p:grpSpPr bwMode="auto">
          <a:xfrm flipH="1">
            <a:off x="4383088" y="2454275"/>
            <a:ext cx="1201737" cy="1857375"/>
            <a:chOff x="3156094" y="2442541"/>
            <a:chExt cx="1201592" cy="1856594"/>
          </a:xfrm>
        </p:grpSpPr>
        <p:cxnSp>
          <p:nvCxnSpPr>
            <p:cNvPr id="52" name="Прямая соединительная линия 51"/>
            <p:cNvCxnSpPr/>
            <p:nvPr/>
          </p:nvCxnSpPr>
          <p:spPr>
            <a:xfrm rot="5400000">
              <a:off x="3749843" y="2763081"/>
              <a:ext cx="642668" cy="158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4071970" y="3072514"/>
              <a:ext cx="285716" cy="158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rot="5400000">
              <a:off x="3133967" y="2763081"/>
              <a:ext cx="642668" cy="158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3157681" y="3072514"/>
              <a:ext cx="285716" cy="158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rot="5400000">
              <a:off x="2871257" y="3357350"/>
              <a:ext cx="571260" cy="158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3157681" y="3654881"/>
              <a:ext cx="285716" cy="158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rot="5400000">
              <a:off x="3133968" y="3977008"/>
              <a:ext cx="642667" cy="158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>
              <a:off x="3429111" y="4273746"/>
              <a:ext cx="928575" cy="158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>
              <a:off x="3429111" y="2455236"/>
              <a:ext cx="642859" cy="158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2425700" y="3800475"/>
            <a:ext cx="3887788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" name="Группа 116"/>
          <p:cNvGrpSpPr/>
          <p:nvPr/>
        </p:nvGrpSpPr>
        <p:grpSpPr>
          <a:xfrm>
            <a:off x="6500826" y="4429132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18" name="Скругленный прямоугольник 117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19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grpSp>
        <p:nvGrpSpPr>
          <p:cNvPr id="5" name="Группа 47"/>
          <p:cNvGrpSpPr>
            <a:grpSpLocks/>
          </p:cNvGrpSpPr>
          <p:nvPr/>
        </p:nvGrpSpPr>
        <p:grpSpPr bwMode="auto">
          <a:xfrm>
            <a:off x="214313" y="214313"/>
            <a:ext cx="8786812" cy="6500812"/>
            <a:chOff x="214313" y="214312"/>
            <a:chExt cx="8715376" cy="6429366"/>
          </a:xfrm>
        </p:grpSpPr>
        <p:grpSp>
          <p:nvGrpSpPr>
            <p:cNvPr id="10258" name="Группа 51"/>
            <p:cNvGrpSpPr>
              <a:grpSpLocks/>
            </p:cNvGrpSpPr>
            <p:nvPr/>
          </p:nvGrpSpPr>
          <p:grpSpPr bwMode="auto">
            <a:xfrm>
              <a:off x="214313" y="214312"/>
              <a:ext cx="8715376" cy="6429366"/>
              <a:chOff x="214282" y="214290"/>
              <a:chExt cx="8715436" cy="6429420"/>
            </a:xfrm>
          </p:grpSpPr>
          <p:sp>
            <p:nvSpPr>
              <p:cNvPr id="66" name="Скругленный прямоугольник 65">
                <a:hlinkClick r:id="rId8" action="ppaction://hlinksldjump"/>
              </p:cNvPr>
              <p:cNvSpPr/>
              <p:nvPr/>
            </p:nvSpPr>
            <p:spPr>
              <a:xfrm>
                <a:off x="428428" y="5999983"/>
                <a:ext cx="2643761" cy="357975"/>
              </a:xfrm>
              <a:prstGeom prst="roundRect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/>
                  <a:t>Продолжить игру</a:t>
                </a:r>
              </a:p>
            </p:txBody>
          </p:sp>
          <p:sp>
            <p:nvSpPr>
              <p:cNvPr id="67" name="Скругленный прямоугольник 66">
                <a:hlinkClick r:id="rId9" action="ppaction://hlinksldjump"/>
              </p:cNvPr>
              <p:cNvSpPr/>
              <p:nvPr/>
            </p:nvSpPr>
            <p:spPr>
              <a:xfrm>
                <a:off x="3213903" y="5999983"/>
                <a:ext cx="1858033" cy="357975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dirty="0"/>
                  <a:t>II </a:t>
                </a:r>
                <a:r>
                  <a:rPr lang="ru-RU" sz="2000" b="1" dirty="0"/>
                  <a:t>раунд </a:t>
                </a:r>
              </a:p>
            </p:txBody>
          </p:sp>
          <p:sp>
            <p:nvSpPr>
              <p:cNvPr id="68" name="Багетная рамка 67"/>
              <p:cNvSpPr/>
              <p:nvPr/>
            </p:nvSpPr>
            <p:spPr>
              <a:xfrm>
                <a:off x="7459037" y="570694"/>
                <a:ext cx="1001449" cy="929479"/>
              </a:xfrm>
              <a:prstGeom prst="bevel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69" name="Прямоугольник 68">
                <a:hlinkClick r:id="rId10" action="ppaction://hlinksldjump"/>
              </p:cNvPr>
              <p:cNvSpPr/>
              <p:nvPr/>
            </p:nvSpPr>
            <p:spPr>
              <a:xfrm>
                <a:off x="7500958" y="642918"/>
                <a:ext cx="928459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40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n-lt"/>
                    <a:cs typeface="+mn-cs"/>
                  </a:rPr>
                  <a:t>4</a:t>
                </a:r>
                <a:r>
                  <a:rPr lang="en-US" sz="40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n-lt"/>
                    <a:cs typeface="+mn-cs"/>
                  </a:rPr>
                  <a:t>0</a:t>
                </a:r>
                <a:endParaRPr lang="ru-RU" sz="4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214282" y="214290"/>
                <a:ext cx="8715436" cy="6429420"/>
              </a:xfrm>
              <a:prstGeom prst="rect">
                <a:avLst/>
              </a:prstGeom>
              <a:gradFill>
                <a:gsLst>
                  <a:gs pos="0">
                    <a:srgbClr val="000066"/>
                  </a:gs>
                  <a:gs pos="60000">
                    <a:schemeClr val="tx1"/>
                  </a:gs>
                  <a:gs pos="100000">
                    <a:srgbClr val="000066"/>
                  </a:gs>
                  <a:gs pos="100000">
                    <a:schemeClr val="tx1"/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7" name="Группа 70"/>
              <p:cNvGrpSpPr/>
              <p:nvPr/>
            </p:nvGrpSpPr>
            <p:grpSpPr>
              <a:xfrm>
                <a:off x="642910" y="357166"/>
                <a:ext cx="5572164" cy="5572164"/>
                <a:chOff x="642910" y="357166"/>
                <a:chExt cx="5572164" cy="5572164"/>
              </a:xfrm>
              <a:gradFill>
                <a:gsLst>
                  <a:gs pos="0">
                    <a:schemeClr val="tx1"/>
                  </a:gs>
                  <a:gs pos="60000">
                    <a:srgbClr val="003399"/>
                  </a:gs>
                  <a:gs pos="100000">
                    <a:srgbClr val="000066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6200000" scaled="0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7" name="Овал 9"/>
                <p:cNvSpPr/>
                <p:nvPr/>
              </p:nvSpPr>
              <p:spPr>
                <a:xfrm>
                  <a:off x="642910" y="357166"/>
                  <a:ext cx="5572164" cy="5572164"/>
                </a:xfrm>
                <a:prstGeom prst="ellipse">
                  <a:avLst/>
                </a:prstGeom>
                <a:grpFill/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12000000"/>
                  </a:lightRig>
                </a:scene3d>
                <a:sp3d prstMaterial="powder">
                  <a:bevelT h="50800" prst="angl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98" name="Овал 97"/>
                <p:cNvSpPr/>
                <p:nvPr/>
              </p:nvSpPr>
              <p:spPr>
                <a:xfrm>
                  <a:off x="857224" y="548810"/>
                  <a:ext cx="5143536" cy="5143536"/>
                </a:xfrm>
                <a:prstGeom prst="ellipse">
                  <a:avLst/>
                </a:prstGeom>
                <a:grpFill/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12000000"/>
                  </a:lightRig>
                </a:scene3d>
                <a:sp3d prstMaterial="powder">
                  <a:bevelT h="50800" prst="angl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72" name="4-конечная звезда 71"/>
              <p:cNvSpPr/>
              <p:nvPr/>
            </p:nvSpPr>
            <p:spPr>
              <a:xfrm>
                <a:off x="6500826" y="714356"/>
                <a:ext cx="142876" cy="214314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73" name="4-конечная звезда 72"/>
              <p:cNvSpPr/>
              <p:nvPr/>
            </p:nvSpPr>
            <p:spPr>
              <a:xfrm>
                <a:off x="7143768" y="1214422"/>
                <a:ext cx="285752" cy="428628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74" name="4-конечная звезда 73"/>
              <p:cNvSpPr/>
              <p:nvPr/>
            </p:nvSpPr>
            <p:spPr>
              <a:xfrm>
                <a:off x="8286776" y="2571744"/>
                <a:ext cx="428628" cy="785818"/>
              </a:xfrm>
              <a:prstGeom prst="star4">
                <a:avLst/>
              </a:prstGeom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75" name="Полилиния 74"/>
              <p:cNvSpPr/>
              <p:nvPr/>
            </p:nvSpPr>
            <p:spPr bwMode="auto">
              <a:xfrm rot="19275439">
                <a:off x="1037800" y="2798619"/>
                <a:ext cx="464509" cy="30145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6" name="Полилиния 75"/>
              <p:cNvSpPr/>
              <p:nvPr/>
            </p:nvSpPr>
            <p:spPr bwMode="auto">
              <a:xfrm rot="1394041">
                <a:off x="1825102" y="1938223"/>
                <a:ext cx="318070" cy="188408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7" name="Полилиния 76"/>
              <p:cNvSpPr/>
              <p:nvPr/>
            </p:nvSpPr>
            <p:spPr bwMode="auto">
              <a:xfrm rot="15154483">
                <a:off x="1438426" y="4021141"/>
                <a:ext cx="467880" cy="38735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8" name="Полилиния 77"/>
              <p:cNvSpPr/>
              <p:nvPr/>
            </p:nvSpPr>
            <p:spPr bwMode="auto">
              <a:xfrm rot="16898388">
                <a:off x="2042286" y="3042389"/>
                <a:ext cx="467880" cy="259810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9" name="Полилиния 78"/>
              <p:cNvSpPr/>
              <p:nvPr/>
            </p:nvSpPr>
            <p:spPr bwMode="auto">
              <a:xfrm rot="7884008">
                <a:off x="2589243" y="1229851"/>
                <a:ext cx="317153" cy="18895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0" name="Полилиния 79"/>
              <p:cNvSpPr/>
              <p:nvPr/>
            </p:nvSpPr>
            <p:spPr bwMode="auto">
              <a:xfrm rot="7469707">
                <a:off x="3367153" y="4949115"/>
                <a:ext cx="354835" cy="343264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1" name="Полилиния 80"/>
              <p:cNvSpPr/>
              <p:nvPr/>
            </p:nvSpPr>
            <p:spPr bwMode="auto">
              <a:xfrm rot="19744319">
                <a:off x="2454944" y="4996711"/>
                <a:ext cx="316496" cy="189977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2" name="Полилиния 81"/>
              <p:cNvSpPr/>
              <p:nvPr/>
            </p:nvSpPr>
            <p:spPr bwMode="auto">
              <a:xfrm rot="19744319">
                <a:off x="2758843" y="3762639"/>
                <a:ext cx="318070" cy="673558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3" name="Полилиния 82"/>
              <p:cNvSpPr/>
              <p:nvPr/>
            </p:nvSpPr>
            <p:spPr bwMode="auto">
              <a:xfrm rot="19744319">
                <a:off x="3508355" y="605236"/>
                <a:ext cx="318070" cy="671988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4" name="Прямоугольник 83"/>
              <p:cNvSpPr/>
              <p:nvPr/>
            </p:nvSpPr>
            <p:spPr>
              <a:xfrm>
                <a:off x="2357422" y="1714488"/>
                <a:ext cx="4429156" cy="1938992"/>
              </a:xfrm>
              <a:prstGeom prst="rect">
                <a:avLst/>
              </a:prstGeom>
              <a:noFill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120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+mn-cs"/>
                  </a:rPr>
                  <a:t>КОТ</a:t>
                </a:r>
              </a:p>
            </p:txBody>
          </p:sp>
          <p:sp>
            <p:nvSpPr>
              <p:cNvPr id="85" name="Прямоугольник 84"/>
              <p:cNvSpPr/>
              <p:nvPr/>
            </p:nvSpPr>
            <p:spPr>
              <a:xfrm>
                <a:off x="3143240" y="3286124"/>
                <a:ext cx="5091458" cy="1323439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ru-RU" sz="8000" b="1" cap="all" dirty="0">
                    <a:ln/>
                    <a:solidFill>
                      <a:schemeClr val="accent1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  <a:cs typeface="+mn-cs"/>
                  </a:rPr>
                  <a:t>В МЕШКЕ</a:t>
                </a:r>
              </a:p>
            </p:txBody>
          </p:sp>
          <p:sp>
            <p:nvSpPr>
              <p:cNvPr id="86" name="4-конечная звезда 85"/>
              <p:cNvSpPr/>
              <p:nvPr/>
            </p:nvSpPr>
            <p:spPr>
              <a:xfrm>
                <a:off x="7072330" y="500042"/>
                <a:ext cx="142876" cy="214314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87" name="4-конечная звезда 86"/>
              <p:cNvSpPr/>
              <p:nvPr/>
            </p:nvSpPr>
            <p:spPr>
              <a:xfrm>
                <a:off x="7929586" y="714356"/>
                <a:ext cx="214314" cy="357190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88" name="4-конечная звезда 87"/>
              <p:cNvSpPr/>
              <p:nvPr/>
            </p:nvSpPr>
            <p:spPr>
              <a:xfrm>
                <a:off x="8429652" y="428604"/>
                <a:ext cx="214314" cy="357190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89" name="4-конечная звезда 88"/>
              <p:cNvSpPr/>
              <p:nvPr/>
            </p:nvSpPr>
            <p:spPr>
              <a:xfrm>
                <a:off x="8286776" y="1500174"/>
                <a:ext cx="285752" cy="500066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0" name="4-конечная звезда 89"/>
              <p:cNvSpPr/>
              <p:nvPr/>
            </p:nvSpPr>
            <p:spPr>
              <a:xfrm>
                <a:off x="7500958" y="2285992"/>
                <a:ext cx="285752" cy="500066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1" name="Пятно 1 90"/>
              <p:cNvSpPr/>
              <p:nvPr/>
            </p:nvSpPr>
            <p:spPr>
              <a:xfrm>
                <a:off x="499285" y="500042"/>
                <a:ext cx="143290" cy="70652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2" name="Пятно 1 91"/>
              <p:cNvSpPr/>
              <p:nvPr/>
            </p:nvSpPr>
            <p:spPr>
              <a:xfrm>
                <a:off x="1143299" y="500042"/>
                <a:ext cx="285003" cy="142876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3" name="Пятно 1 92"/>
              <p:cNvSpPr/>
              <p:nvPr/>
            </p:nvSpPr>
            <p:spPr>
              <a:xfrm>
                <a:off x="715006" y="713571"/>
                <a:ext cx="285003" cy="215099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4" name="Пятно 1 93"/>
              <p:cNvSpPr/>
              <p:nvPr/>
            </p:nvSpPr>
            <p:spPr>
              <a:xfrm>
                <a:off x="428428" y="1214422"/>
                <a:ext cx="286578" cy="213529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5" name="Пятно 1 94"/>
              <p:cNvSpPr/>
              <p:nvPr/>
            </p:nvSpPr>
            <p:spPr>
              <a:xfrm>
                <a:off x="1642448" y="357166"/>
                <a:ext cx="286578" cy="142877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6" name="Пятно 1 95"/>
              <p:cNvSpPr/>
              <p:nvPr/>
            </p:nvSpPr>
            <p:spPr>
              <a:xfrm>
                <a:off x="214282" y="1785926"/>
                <a:ext cx="500724" cy="213529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aphicFrame>
          <p:nvGraphicFramePr>
            <p:cNvPr id="10242" name="Object 2"/>
            <p:cNvGraphicFramePr>
              <a:graphicFrameLocks noChangeAspect="1"/>
            </p:cNvGraphicFramePr>
            <p:nvPr/>
          </p:nvGraphicFramePr>
          <p:xfrm>
            <a:off x="6072188" y="5000625"/>
            <a:ext cx="1987550" cy="1143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5" name="Формула" r:id="rId11" imgW="774360" imgH="444240" progId="Equation.3">
                    <p:embed/>
                  </p:oleObj>
                </mc:Choice>
                <mc:Fallback>
                  <p:oleObj name="Формула" r:id="rId11" imgW="774360" imgH="44424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lum bright="-30000" contrast="-54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72188" y="5000625"/>
                          <a:ext cx="1987550" cy="1143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3" name="Object 3"/>
            <p:cNvGraphicFramePr>
              <a:graphicFrameLocks noChangeAspect="1"/>
            </p:cNvGraphicFramePr>
            <p:nvPr/>
          </p:nvGraphicFramePr>
          <p:xfrm>
            <a:off x="357188" y="5143500"/>
            <a:ext cx="928687" cy="1041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6" name="Формула" r:id="rId13" imgW="419040" imgH="469800" progId="Equation.3">
                    <p:embed/>
                  </p:oleObj>
                </mc:Choice>
                <mc:Fallback>
                  <p:oleObj name="Формула" r:id="rId13" imgW="419040" imgH="4698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188" y="5143500"/>
                          <a:ext cx="928687" cy="1041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4" name="Object 4"/>
            <p:cNvGraphicFramePr>
              <a:graphicFrameLocks noChangeAspect="1"/>
            </p:cNvGraphicFramePr>
            <p:nvPr/>
          </p:nvGraphicFramePr>
          <p:xfrm>
            <a:off x="5429250" y="428625"/>
            <a:ext cx="642938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7" name="Формула" r:id="rId15" imgW="406080" imgH="203040" progId="Equation.3">
                    <p:embed/>
                  </p:oleObj>
                </mc:Choice>
                <mc:Fallback>
                  <p:oleObj name="Формула" r:id="rId15" imgW="406080" imgH="20304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9250" y="428625"/>
                          <a:ext cx="642938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" name="Нижний колонтитул 9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>
    <p:sndAc>
      <p:stSnd>
        <p:snd r:embed="rId4" name="Кот в мешке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35000">
              <a:schemeClr val="accent3">
                <a:tint val="37000"/>
                <a:satMod val="300000"/>
              </a:schemeClr>
            </a:gs>
            <a:gs pos="100000">
              <a:srgbClr val="7030A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Багетная рамка 37"/>
          <p:cNvSpPr/>
          <p:nvPr/>
        </p:nvSpPr>
        <p:spPr>
          <a:xfrm>
            <a:off x="7429520" y="571480"/>
            <a:ext cx="962633" cy="858857"/>
          </a:xfrm>
          <a:prstGeom prst="bevel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10</a:t>
            </a:r>
          </a:p>
        </p:txBody>
      </p:sp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8" name="Блок-схема: альтернативный процесс 7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II</a:t>
            </a:r>
            <a:r>
              <a:rPr lang="ru-RU" b="1" dirty="0">
                <a:solidFill>
                  <a:schemeClr val="tx1"/>
                </a:solidFill>
              </a:rPr>
              <a:t> РАУНД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33532" y="571480"/>
            <a:ext cx="1931726" cy="51077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задачки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75" y="1643063"/>
            <a:ext cx="5357813" cy="16430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b="1" i="1" dirty="0">
                <a:solidFill>
                  <a:schemeClr val="tx1"/>
                </a:solidFill>
                <a:latin typeface="Georgia" pitchFamily="18" charset="0"/>
              </a:rPr>
              <a:t>В 12 часов ночи лил сильный, проливной дождь. Будет ли через 72 часа яркая солнечная погода?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2749" y="3905205"/>
            <a:ext cx="5733763" cy="194095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Нет, т.к. 72 часа = 3 суткам. А через 3 суток будет снова ночь.</a:t>
            </a:r>
          </a:p>
        </p:txBody>
      </p:sp>
      <p:grpSp>
        <p:nvGrpSpPr>
          <p:cNvPr id="2" name="Группа 9"/>
          <p:cNvGrpSpPr/>
          <p:nvPr/>
        </p:nvGrpSpPr>
        <p:grpSpPr>
          <a:xfrm>
            <a:off x="6286512" y="3786190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31" name="Группа 42"/>
          <p:cNvGrpSpPr>
            <a:grpSpLocks/>
          </p:cNvGrpSpPr>
          <p:nvPr/>
        </p:nvGrpSpPr>
        <p:grpSpPr bwMode="auto">
          <a:xfrm>
            <a:off x="214313" y="214313"/>
            <a:ext cx="8715375" cy="6429375"/>
            <a:chOff x="214313" y="214313"/>
            <a:chExt cx="8715375" cy="6429375"/>
          </a:xfrm>
        </p:grpSpPr>
        <p:grpSp>
          <p:nvGrpSpPr>
            <p:cNvPr id="1033" name="Группа 3"/>
            <p:cNvGrpSpPr>
              <a:grpSpLocks/>
            </p:cNvGrpSpPr>
            <p:nvPr/>
          </p:nvGrpSpPr>
          <p:grpSpPr bwMode="auto">
            <a:xfrm>
              <a:off x="214313" y="214313"/>
              <a:ext cx="8715375" cy="6429375"/>
              <a:chOff x="214282" y="214290"/>
              <a:chExt cx="8715436" cy="6429420"/>
            </a:xfrm>
          </p:grpSpPr>
          <p:sp>
            <p:nvSpPr>
              <p:cNvPr id="5" name="Скругленный прямоугольник 4">
                <a:hlinkClick r:id="rId4" action="ppaction://hlinksldjump"/>
              </p:cNvPr>
              <p:cNvSpPr/>
              <p:nvPr/>
            </p:nvSpPr>
            <p:spPr>
              <a:xfrm>
                <a:off x="428595" y="6000767"/>
                <a:ext cx="2643207" cy="357191"/>
              </a:xfrm>
              <a:prstGeom prst="roundRect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/>
                  <a:t>Продолжить игру</a:t>
                </a:r>
              </a:p>
            </p:txBody>
          </p:sp>
          <p:sp>
            <p:nvSpPr>
              <p:cNvPr id="6" name="Скругленный прямоугольник 5">
                <a:hlinkClick r:id="rId5" action="ppaction://hlinksldjump"/>
              </p:cNvPr>
              <p:cNvSpPr/>
              <p:nvPr/>
            </p:nvSpPr>
            <p:spPr>
              <a:xfrm>
                <a:off x="3214678" y="6000767"/>
                <a:ext cx="1857388" cy="357191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dirty="0"/>
                  <a:t>II </a:t>
                </a:r>
                <a:r>
                  <a:rPr lang="ru-RU" sz="2000" b="1" dirty="0"/>
                  <a:t>раунд </a:t>
                </a:r>
              </a:p>
            </p:txBody>
          </p:sp>
          <p:sp>
            <p:nvSpPr>
              <p:cNvPr id="7" name="Багетная рамка 6"/>
              <p:cNvSpPr/>
              <p:nvPr/>
            </p:nvSpPr>
            <p:spPr>
              <a:xfrm>
                <a:off x="7459683" y="571479"/>
                <a:ext cx="1000132" cy="928695"/>
              </a:xfrm>
              <a:prstGeom prst="bevel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8" name="Прямоугольник 7">
                <a:hlinkClick r:id="rId6" action="ppaction://hlinksldjump"/>
              </p:cNvPr>
              <p:cNvSpPr/>
              <p:nvPr/>
            </p:nvSpPr>
            <p:spPr>
              <a:xfrm>
                <a:off x="7500958" y="642918"/>
                <a:ext cx="928459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40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n-lt"/>
                    <a:cs typeface="+mn-cs"/>
                  </a:rPr>
                  <a:t>4</a:t>
                </a:r>
                <a:r>
                  <a:rPr lang="en-US" sz="40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n-lt"/>
                    <a:cs typeface="+mn-cs"/>
                  </a:rPr>
                  <a:t>0</a:t>
                </a:r>
                <a:endParaRPr lang="ru-RU" sz="4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214282" y="214290"/>
                <a:ext cx="8715436" cy="6429420"/>
              </a:xfrm>
              <a:prstGeom prst="rect">
                <a:avLst/>
              </a:prstGeom>
              <a:gradFill>
                <a:gsLst>
                  <a:gs pos="0">
                    <a:srgbClr val="000066"/>
                  </a:gs>
                  <a:gs pos="60000">
                    <a:schemeClr val="tx1"/>
                  </a:gs>
                  <a:gs pos="100000">
                    <a:srgbClr val="000066"/>
                  </a:gs>
                  <a:gs pos="100000">
                    <a:schemeClr val="tx1"/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24" name="Группа 11"/>
              <p:cNvGrpSpPr/>
              <p:nvPr/>
            </p:nvGrpSpPr>
            <p:grpSpPr>
              <a:xfrm>
                <a:off x="642910" y="357166"/>
                <a:ext cx="5572164" cy="5572164"/>
                <a:chOff x="642910" y="357166"/>
                <a:chExt cx="5572164" cy="5572164"/>
              </a:xfrm>
              <a:gradFill>
                <a:gsLst>
                  <a:gs pos="0">
                    <a:schemeClr val="tx1"/>
                  </a:gs>
                  <a:gs pos="60000">
                    <a:srgbClr val="003399"/>
                  </a:gs>
                  <a:gs pos="100000">
                    <a:srgbClr val="000066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6200000" scaled="0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6" name="Овал 9"/>
                <p:cNvSpPr/>
                <p:nvPr/>
              </p:nvSpPr>
              <p:spPr>
                <a:xfrm>
                  <a:off x="642910" y="357166"/>
                  <a:ext cx="5572164" cy="5572164"/>
                </a:xfrm>
                <a:prstGeom prst="ellipse">
                  <a:avLst/>
                </a:prstGeom>
                <a:grpFill/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12000000"/>
                  </a:lightRig>
                </a:scene3d>
                <a:sp3d prstMaterial="powder">
                  <a:bevelT h="50800" prst="angl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7" name="Овал 36"/>
                <p:cNvSpPr/>
                <p:nvPr/>
              </p:nvSpPr>
              <p:spPr>
                <a:xfrm>
                  <a:off x="857224" y="548810"/>
                  <a:ext cx="5143536" cy="5143536"/>
                </a:xfrm>
                <a:prstGeom prst="ellipse">
                  <a:avLst/>
                </a:prstGeom>
                <a:grpFill/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12000000"/>
                  </a:lightRig>
                </a:scene3d>
                <a:sp3d prstMaterial="powder">
                  <a:bevelT h="50800" prst="angl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11" name="4-конечная звезда 10"/>
              <p:cNvSpPr/>
              <p:nvPr/>
            </p:nvSpPr>
            <p:spPr>
              <a:xfrm>
                <a:off x="6500826" y="714356"/>
                <a:ext cx="142876" cy="214314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2" name="4-конечная звезда 11"/>
              <p:cNvSpPr/>
              <p:nvPr/>
            </p:nvSpPr>
            <p:spPr>
              <a:xfrm>
                <a:off x="7143768" y="1214422"/>
                <a:ext cx="285752" cy="428628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3" name="4-конечная звезда 12"/>
              <p:cNvSpPr/>
              <p:nvPr/>
            </p:nvSpPr>
            <p:spPr>
              <a:xfrm>
                <a:off x="8286776" y="2571744"/>
                <a:ext cx="428628" cy="785818"/>
              </a:xfrm>
              <a:prstGeom prst="star4">
                <a:avLst/>
              </a:prstGeom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4" name="Полилиния 13"/>
              <p:cNvSpPr/>
              <p:nvPr/>
            </p:nvSpPr>
            <p:spPr bwMode="auto">
              <a:xfrm rot="19275439">
                <a:off x="1038200" y="2798758"/>
                <a:ext cx="463553" cy="301627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Полилиния 14"/>
              <p:cNvSpPr/>
              <p:nvPr/>
            </p:nvSpPr>
            <p:spPr bwMode="auto">
              <a:xfrm rot="1394041">
                <a:off x="1825605" y="1938327"/>
                <a:ext cx="317502" cy="18891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Полилиния 15"/>
              <p:cNvSpPr/>
              <p:nvPr/>
            </p:nvSpPr>
            <p:spPr bwMode="auto">
              <a:xfrm rot="15154483">
                <a:off x="1438253" y="4021142"/>
                <a:ext cx="466728" cy="38735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Полилиния 16"/>
              <p:cNvSpPr/>
              <p:nvPr/>
            </p:nvSpPr>
            <p:spPr bwMode="auto">
              <a:xfrm rot="16898388">
                <a:off x="2042301" y="3042441"/>
                <a:ext cx="468315" cy="260352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Полилиния 17"/>
              <p:cNvSpPr/>
              <p:nvPr/>
            </p:nvSpPr>
            <p:spPr bwMode="auto">
              <a:xfrm rot="7884008">
                <a:off x="2588405" y="1229503"/>
                <a:ext cx="317502" cy="18891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9" name="Полилиния 18"/>
              <p:cNvSpPr/>
              <p:nvPr/>
            </p:nvSpPr>
            <p:spPr bwMode="auto">
              <a:xfrm rot="7469707">
                <a:off x="3367872" y="4949042"/>
                <a:ext cx="354015" cy="342902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0" name="Полилиния 19"/>
              <p:cNvSpPr/>
              <p:nvPr/>
            </p:nvSpPr>
            <p:spPr bwMode="auto">
              <a:xfrm rot="19744319">
                <a:off x="2454260" y="4997460"/>
                <a:ext cx="317502" cy="188914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" name="Полилиния 20"/>
              <p:cNvSpPr/>
              <p:nvPr/>
            </p:nvSpPr>
            <p:spPr bwMode="auto">
              <a:xfrm rot="19744319">
                <a:off x="2759062" y="3762377"/>
                <a:ext cx="317502" cy="673105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2" name="Полилиния 21"/>
              <p:cNvSpPr/>
              <p:nvPr/>
            </p:nvSpPr>
            <p:spPr bwMode="auto">
              <a:xfrm rot="19744319">
                <a:off x="3508367" y="604818"/>
                <a:ext cx="317502" cy="673105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2357422" y="1714488"/>
                <a:ext cx="5572164" cy="1938992"/>
              </a:xfrm>
              <a:prstGeom prst="rect">
                <a:avLst/>
              </a:prstGeom>
              <a:noFill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120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+mn-cs"/>
                  </a:rPr>
                  <a:t>СВОЯ</a:t>
                </a:r>
              </a:p>
            </p:txBody>
          </p:sp>
          <p:sp>
            <p:nvSpPr>
              <p:cNvPr id="25" name="4-конечная звезда 24"/>
              <p:cNvSpPr/>
              <p:nvPr/>
            </p:nvSpPr>
            <p:spPr>
              <a:xfrm>
                <a:off x="7072330" y="500042"/>
                <a:ext cx="142876" cy="214314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6" name="4-конечная звезда 25"/>
              <p:cNvSpPr/>
              <p:nvPr/>
            </p:nvSpPr>
            <p:spPr>
              <a:xfrm>
                <a:off x="7929586" y="714356"/>
                <a:ext cx="214314" cy="357190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7" name="4-конечная звезда 26"/>
              <p:cNvSpPr/>
              <p:nvPr/>
            </p:nvSpPr>
            <p:spPr>
              <a:xfrm>
                <a:off x="8429652" y="428604"/>
                <a:ext cx="214314" cy="357190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8" name="4-конечная звезда 27"/>
              <p:cNvSpPr/>
              <p:nvPr/>
            </p:nvSpPr>
            <p:spPr>
              <a:xfrm>
                <a:off x="8286776" y="1500174"/>
                <a:ext cx="285752" cy="500066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9" name="4-конечная звезда 28"/>
              <p:cNvSpPr/>
              <p:nvPr/>
            </p:nvSpPr>
            <p:spPr>
              <a:xfrm>
                <a:off x="7500958" y="2285992"/>
                <a:ext cx="285752" cy="500066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0" name="Пятно 1 29"/>
              <p:cNvSpPr/>
              <p:nvPr/>
            </p:nvSpPr>
            <p:spPr>
              <a:xfrm>
                <a:off x="500034" y="500042"/>
                <a:ext cx="142876" cy="71437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1" name="Пятно 1 30"/>
              <p:cNvSpPr/>
              <p:nvPr/>
            </p:nvSpPr>
            <p:spPr>
              <a:xfrm>
                <a:off x="1142975" y="500042"/>
                <a:ext cx="285752" cy="142876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2" name="Пятно 1 31"/>
              <p:cNvSpPr/>
              <p:nvPr/>
            </p:nvSpPr>
            <p:spPr>
              <a:xfrm>
                <a:off x="714347" y="714355"/>
                <a:ext cx="285752" cy="214315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3" name="Пятно 1 32"/>
              <p:cNvSpPr/>
              <p:nvPr/>
            </p:nvSpPr>
            <p:spPr>
              <a:xfrm>
                <a:off x="428595" y="1214422"/>
                <a:ext cx="285752" cy="214313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4" name="Пятно 1 33"/>
              <p:cNvSpPr/>
              <p:nvPr/>
            </p:nvSpPr>
            <p:spPr>
              <a:xfrm>
                <a:off x="1643042" y="357166"/>
                <a:ext cx="285752" cy="142876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5" name="Пятно 1 34"/>
              <p:cNvSpPr/>
              <p:nvPr/>
            </p:nvSpPr>
            <p:spPr>
              <a:xfrm>
                <a:off x="214282" y="1785926"/>
                <a:ext cx="500065" cy="214313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1034" name="Группа 39"/>
            <p:cNvGrpSpPr>
              <a:grpSpLocks/>
            </p:cNvGrpSpPr>
            <p:nvPr/>
          </p:nvGrpSpPr>
          <p:grpSpPr bwMode="auto">
            <a:xfrm>
              <a:off x="3833813" y="2511425"/>
              <a:ext cx="3486150" cy="2344738"/>
              <a:chOff x="3833236" y="2510784"/>
              <a:chExt cx="3486423" cy="2345000"/>
            </a:xfrm>
          </p:grpSpPr>
          <p:sp>
            <p:nvSpPr>
              <p:cNvPr id="38" name="Прямоугольник 37"/>
              <p:cNvSpPr/>
              <p:nvPr/>
            </p:nvSpPr>
            <p:spPr>
              <a:xfrm>
                <a:off x="4429124" y="3286124"/>
                <a:ext cx="2890535" cy="1569660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ru-RU" sz="9600" b="1" dirty="0">
                    <a:ln w="11430"/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cs typeface="+mn-cs"/>
                  </a:rPr>
                  <a:t>игра</a:t>
                </a:r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3833236" y="2510784"/>
                <a:ext cx="869148" cy="1569660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ru-RU" sz="9600" b="1" dirty="0">
                    <a:ln w="11430"/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cs typeface="+mn-cs"/>
                  </a:rPr>
                  <a:t>_</a:t>
                </a:r>
              </a:p>
            </p:txBody>
          </p:sp>
        </p:grp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6072188" y="5000625"/>
            <a:ext cx="1987550" cy="1143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9" name="Формула" r:id="rId7" imgW="774360" imgH="444240" progId="Equation.3">
                    <p:embed/>
                  </p:oleObj>
                </mc:Choice>
                <mc:Fallback>
                  <p:oleObj name="Формула" r:id="rId7" imgW="774360" imgH="44424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lum bright="-30000" contrast="-54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72188" y="5000625"/>
                          <a:ext cx="1987550" cy="1143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357188" y="5143500"/>
            <a:ext cx="928687" cy="1041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0" name="Формула" r:id="rId9" imgW="419040" imgH="469800" progId="Equation.3">
                    <p:embed/>
                  </p:oleObj>
                </mc:Choice>
                <mc:Fallback>
                  <p:oleObj name="Формула" r:id="rId9" imgW="419040" imgH="4698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188" y="5143500"/>
                          <a:ext cx="928687" cy="1041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5429250" y="428625"/>
            <a:ext cx="642938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1" name="Формула" r:id="rId11" imgW="406080" imgH="203040" progId="Equation.3">
                    <p:embed/>
                  </p:oleObj>
                </mc:Choice>
                <mc:Fallback>
                  <p:oleObj name="Формула" r:id="rId11" imgW="406080" imgH="20304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9250" y="428625"/>
                          <a:ext cx="642938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Нижний колонтитул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fade/>
    <p:sndAc>
      <p:stSnd>
        <p:snd r:embed="rId3" name="Начало раунда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35000">
              <a:schemeClr val="accent3">
                <a:tint val="37000"/>
                <a:satMod val="300000"/>
              </a:schemeClr>
            </a:gs>
            <a:gs pos="100000">
              <a:srgbClr val="7030A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II</a:t>
            </a:r>
            <a:r>
              <a:rPr lang="ru-RU" b="1" dirty="0">
                <a:solidFill>
                  <a:schemeClr val="tx1"/>
                </a:solidFill>
              </a:rPr>
              <a:t> РАУНД</a:t>
            </a:r>
          </a:p>
        </p:txBody>
      </p:sp>
      <p:sp>
        <p:nvSpPr>
          <p:cNvPr id="6" name="Багетная рамка 5"/>
          <p:cNvSpPr/>
          <p:nvPr/>
        </p:nvSpPr>
        <p:spPr>
          <a:xfrm>
            <a:off x="7429520" y="571480"/>
            <a:ext cx="1071570" cy="777061"/>
          </a:xfrm>
          <a:prstGeom prst="bevel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1430"/>
                <a:solidFill>
                  <a:srgbClr val="C00000"/>
                </a:solidFill>
                <a:latin typeface="Georgia" pitchFamily="18" charset="0"/>
              </a:rPr>
              <a:t>20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500" y="1500188"/>
            <a:ext cx="7215188" cy="16430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b="1" i="1" dirty="0">
                <a:solidFill>
                  <a:schemeClr val="tx1"/>
                </a:solidFill>
                <a:latin typeface="Georgia" pitchFamily="18" charset="0"/>
              </a:rPr>
              <a:t>При постройке забора плотники поставили по прямой 5 столбов, расстояние между которыми было по 2 метра. Какова длина забора?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62094" y="3769142"/>
            <a:ext cx="4320480" cy="715089"/>
          </a:xfrm>
          <a:prstGeom prst="roundRect">
            <a:avLst/>
          </a:prstGeom>
          <a:gradFill>
            <a:gsLst>
              <a:gs pos="0">
                <a:srgbClr val="7030A0"/>
              </a:gs>
              <a:gs pos="35000">
                <a:srgbClr val="00B0F0"/>
              </a:gs>
              <a:gs pos="100000">
                <a:srgbClr val="7030A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 • 4 = 8 (м)</a:t>
            </a:r>
            <a:endParaRPr lang="ru-RU" sz="36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" name="Группа 8"/>
          <p:cNvGrpSpPr/>
          <p:nvPr/>
        </p:nvGrpSpPr>
        <p:grpSpPr>
          <a:xfrm>
            <a:off x="6215074" y="3687064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1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12" name="Скругленный прямоугольник 11"/>
          <p:cNvSpPr/>
          <p:nvPr/>
        </p:nvSpPr>
        <p:spPr>
          <a:xfrm>
            <a:off x="862094" y="428604"/>
            <a:ext cx="1931726" cy="51077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задачки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35000">
              <a:schemeClr val="accent3">
                <a:tint val="37000"/>
                <a:satMod val="300000"/>
              </a:schemeClr>
            </a:gs>
            <a:gs pos="100000">
              <a:srgbClr val="7030A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5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6" name="Блок-схема: альтернативный процесс 5">
            <a:hlinkClick r:id="rId6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II</a:t>
            </a:r>
            <a:r>
              <a:rPr lang="ru-RU" b="1" dirty="0">
                <a:solidFill>
                  <a:schemeClr val="tx1"/>
                </a:solidFill>
              </a:rPr>
              <a:t> РАУНД</a:t>
            </a:r>
          </a:p>
        </p:txBody>
      </p:sp>
      <p:sp>
        <p:nvSpPr>
          <p:cNvPr id="7" name="Багетная рамка 6"/>
          <p:cNvSpPr/>
          <p:nvPr/>
        </p:nvSpPr>
        <p:spPr>
          <a:xfrm>
            <a:off x="7429520" y="571480"/>
            <a:ext cx="1071570" cy="777061"/>
          </a:xfrm>
          <a:prstGeom prst="bevel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30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0515" y="464970"/>
            <a:ext cx="4455027" cy="10215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Кот в мешке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14480" y="1571612"/>
            <a:ext cx="6929486" cy="192882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alpha val="99000"/>
                </a:schemeClr>
              </a:gs>
              <a:gs pos="35000">
                <a:srgbClr val="FFFFA3"/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800" b="1" i="1" dirty="0">
                <a:solidFill>
                  <a:schemeClr val="tx1"/>
                </a:solidFill>
                <a:latin typeface="Georgia" pitchFamily="18" charset="0"/>
              </a:rPr>
              <a:t>У </a:t>
            </a:r>
            <a:r>
              <a:rPr lang="ru-RU" sz="2800" b="1" i="1" dirty="0" err="1">
                <a:solidFill>
                  <a:schemeClr val="tx1"/>
                </a:solidFill>
                <a:latin typeface="Georgia" pitchFamily="18" charset="0"/>
              </a:rPr>
              <a:t>Винни-Пуха</a:t>
            </a:r>
            <a:r>
              <a:rPr lang="ru-RU" sz="2800" b="1" i="1" dirty="0">
                <a:solidFill>
                  <a:schemeClr val="tx1"/>
                </a:solidFill>
                <a:latin typeface="Georgia" pitchFamily="18" charset="0"/>
              </a:rPr>
              <a:t> было 9 л меда. Он съел на завтрак 4 л. Какую часть меда он съел? Какая часть меда осталась?</a:t>
            </a:r>
          </a:p>
        </p:txBody>
      </p:sp>
      <p:pic>
        <p:nvPicPr>
          <p:cNvPr id="10" name="Рисунок 9" descr="Binni_Puh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596" y="3500438"/>
            <a:ext cx="1850052" cy="2405068"/>
          </a:xfrm>
          <a:prstGeom prst="snip2DiagRect">
            <a:avLst>
              <a:gd name="adj1" fmla="val 0"/>
              <a:gd name="adj2" fmla="val 22568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graphicFrame>
        <p:nvGraphicFramePr>
          <p:cNvPr id="15" name="Object 1"/>
          <p:cNvGraphicFramePr>
            <a:graphicFrameLocks noChangeAspect="1"/>
          </p:cNvGraphicFramePr>
          <p:nvPr/>
        </p:nvGraphicFramePr>
        <p:xfrm>
          <a:off x="2357438" y="4000500"/>
          <a:ext cx="2000250" cy="150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" name="Формула" r:id="rId8" imgW="876240" imgH="736560" progId="Equation.3">
                  <p:embed/>
                </p:oleObj>
              </mc:Choice>
              <mc:Fallback>
                <p:oleObj name="Формула" r:id="rId8" imgW="876240" imgH="73656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38" y="4000500"/>
                        <a:ext cx="2000250" cy="15001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00008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142875" y="214313"/>
            <a:ext cx="8786813" cy="6500812"/>
            <a:chOff x="214313" y="214312"/>
            <a:chExt cx="8715376" cy="6429366"/>
          </a:xfrm>
        </p:grpSpPr>
        <p:grpSp>
          <p:nvGrpSpPr>
            <p:cNvPr id="11281" name="Группа 51"/>
            <p:cNvGrpSpPr>
              <a:grpSpLocks/>
            </p:cNvGrpSpPr>
            <p:nvPr/>
          </p:nvGrpSpPr>
          <p:grpSpPr bwMode="auto">
            <a:xfrm>
              <a:off x="214313" y="214312"/>
              <a:ext cx="8715376" cy="6429366"/>
              <a:chOff x="214282" y="214290"/>
              <a:chExt cx="8715436" cy="6429420"/>
            </a:xfrm>
          </p:grpSpPr>
          <p:sp>
            <p:nvSpPr>
              <p:cNvPr id="21" name="Скругленный прямоугольник 20">
                <a:hlinkClick r:id="rId10" action="ppaction://hlinksldjump"/>
              </p:cNvPr>
              <p:cNvSpPr/>
              <p:nvPr/>
            </p:nvSpPr>
            <p:spPr>
              <a:xfrm>
                <a:off x="428428" y="5999983"/>
                <a:ext cx="2643761" cy="357975"/>
              </a:xfrm>
              <a:prstGeom prst="roundRect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/>
                  <a:t>Продолжить игру</a:t>
                </a:r>
              </a:p>
            </p:txBody>
          </p:sp>
          <p:sp>
            <p:nvSpPr>
              <p:cNvPr id="22" name="Скругленный прямоугольник 21">
                <a:hlinkClick r:id="rId6" action="ppaction://hlinksldjump"/>
              </p:cNvPr>
              <p:cNvSpPr/>
              <p:nvPr/>
            </p:nvSpPr>
            <p:spPr>
              <a:xfrm>
                <a:off x="3213904" y="5999983"/>
                <a:ext cx="1858033" cy="357975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dirty="0"/>
                  <a:t>II </a:t>
                </a:r>
                <a:r>
                  <a:rPr lang="ru-RU" sz="2000" b="1" dirty="0"/>
                  <a:t>раунд </a:t>
                </a:r>
              </a:p>
            </p:txBody>
          </p:sp>
          <p:sp>
            <p:nvSpPr>
              <p:cNvPr id="23" name="Багетная рамка 22"/>
              <p:cNvSpPr/>
              <p:nvPr/>
            </p:nvSpPr>
            <p:spPr>
              <a:xfrm>
                <a:off x="7459037" y="570694"/>
                <a:ext cx="1001448" cy="929479"/>
              </a:xfrm>
              <a:prstGeom prst="bevel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4" name="Прямоугольник 23">
                <a:hlinkClick r:id="rId11" action="ppaction://hlinksldjump"/>
              </p:cNvPr>
              <p:cNvSpPr/>
              <p:nvPr/>
            </p:nvSpPr>
            <p:spPr>
              <a:xfrm>
                <a:off x="7500958" y="642918"/>
                <a:ext cx="928459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40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n-lt"/>
                    <a:cs typeface="+mn-cs"/>
                  </a:rPr>
                  <a:t>4</a:t>
                </a:r>
                <a:r>
                  <a:rPr lang="en-US" sz="40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n-lt"/>
                    <a:cs typeface="+mn-cs"/>
                  </a:rPr>
                  <a:t>0</a:t>
                </a:r>
                <a:endParaRPr lang="ru-RU" sz="4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214282" y="214290"/>
                <a:ext cx="8715436" cy="6429420"/>
              </a:xfrm>
              <a:prstGeom prst="rect">
                <a:avLst/>
              </a:prstGeom>
              <a:gradFill>
                <a:gsLst>
                  <a:gs pos="0">
                    <a:srgbClr val="000066"/>
                  </a:gs>
                  <a:gs pos="60000">
                    <a:schemeClr val="tx1"/>
                  </a:gs>
                  <a:gs pos="100000">
                    <a:srgbClr val="000066"/>
                  </a:gs>
                  <a:gs pos="100000">
                    <a:schemeClr val="tx1"/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4" name="Группа 70"/>
              <p:cNvGrpSpPr/>
              <p:nvPr/>
            </p:nvGrpSpPr>
            <p:grpSpPr>
              <a:xfrm>
                <a:off x="642910" y="357166"/>
                <a:ext cx="5572164" cy="5572164"/>
                <a:chOff x="642910" y="357166"/>
                <a:chExt cx="5572164" cy="5572164"/>
              </a:xfrm>
              <a:gradFill>
                <a:gsLst>
                  <a:gs pos="0">
                    <a:schemeClr val="tx1"/>
                  </a:gs>
                  <a:gs pos="60000">
                    <a:srgbClr val="003399"/>
                  </a:gs>
                  <a:gs pos="100000">
                    <a:srgbClr val="000066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6200000" scaled="0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4" name="Овал 9"/>
                <p:cNvSpPr/>
                <p:nvPr/>
              </p:nvSpPr>
              <p:spPr>
                <a:xfrm>
                  <a:off x="642910" y="357166"/>
                  <a:ext cx="5572164" cy="5572164"/>
                </a:xfrm>
                <a:prstGeom prst="ellipse">
                  <a:avLst/>
                </a:prstGeom>
                <a:grpFill/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12000000"/>
                  </a:lightRig>
                </a:scene3d>
                <a:sp3d prstMaterial="powder">
                  <a:bevelT h="50800" prst="angl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55" name="Овал 54"/>
                <p:cNvSpPr/>
                <p:nvPr/>
              </p:nvSpPr>
              <p:spPr>
                <a:xfrm>
                  <a:off x="857224" y="548810"/>
                  <a:ext cx="5143536" cy="5143536"/>
                </a:xfrm>
                <a:prstGeom prst="ellipse">
                  <a:avLst/>
                </a:prstGeom>
                <a:grpFill/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12000000"/>
                  </a:lightRig>
                </a:scene3d>
                <a:sp3d prstMaterial="powder">
                  <a:bevelT h="50800" prst="angl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27" name="4-конечная звезда 26"/>
              <p:cNvSpPr/>
              <p:nvPr/>
            </p:nvSpPr>
            <p:spPr>
              <a:xfrm>
                <a:off x="6500826" y="714356"/>
                <a:ext cx="142876" cy="214314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8" name="4-конечная звезда 27"/>
              <p:cNvSpPr/>
              <p:nvPr/>
            </p:nvSpPr>
            <p:spPr>
              <a:xfrm>
                <a:off x="7143768" y="1214422"/>
                <a:ext cx="285752" cy="428628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9" name="4-конечная звезда 28"/>
              <p:cNvSpPr/>
              <p:nvPr/>
            </p:nvSpPr>
            <p:spPr>
              <a:xfrm>
                <a:off x="8286776" y="2571744"/>
                <a:ext cx="428628" cy="785818"/>
              </a:xfrm>
              <a:prstGeom prst="star4">
                <a:avLst/>
              </a:prstGeom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0" name="Полилиния 29"/>
              <p:cNvSpPr/>
              <p:nvPr/>
            </p:nvSpPr>
            <p:spPr bwMode="auto">
              <a:xfrm rot="19275439">
                <a:off x="1037801" y="2798619"/>
                <a:ext cx="464508" cy="30145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1" name="Полилиния 30"/>
              <p:cNvSpPr/>
              <p:nvPr/>
            </p:nvSpPr>
            <p:spPr bwMode="auto">
              <a:xfrm rot="1394041">
                <a:off x="1825103" y="1938223"/>
                <a:ext cx="318070" cy="188408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2" name="Полилиния 31"/>
              <p:cNvSpPr/>
              <p:nvPr/>
            </p:nvSpPr>
            <p:spPr bwMode="auto">
              <a:xfrm rot="15154483">
                <a:off x="1438426" y="4021141"/>
                <a:ext cx="467880" cy="38735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3" name="Полилиния 32"/>
              <p:cNvSpPr/>
              <p:nvPr/>
            </p:nvSpPr>
            <p:spPr bwMode="auto">
              <a:xfrm rot="16898388">
                <a:off x="2042287" y="3042389"/>
                <a:ext cx="467880" cy="259809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5" name="Полилиния 34"/>
              <p:cNvSpPr/>
              <p:nvPr/>
            </p:nvSpPr>
            <p:spPr bwMode="auto">
              <a:xfrm rot="7884008">
                <a:off x="2589244" y="1229851"/>
                <a:ext cx="317153" cy="18895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6" name="Полилиния 35"/>
              <p:cNvSpPr/>
              <p:nvPr/>
            </p:nvSpPr>
            <p:spPr bwMode="auto">
              <a:xfrm rot="7469707">
                <a:off x="3367153" y="4949115"/>
                <a:ext cx="354835" cy="343264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Полилиния 36"/>
              <p:cNvSpPr/>
              <p:nvPr/>
            </p:nvSpPr>
            <p:spPr bwMode="auto">
              <a:xfrm rot="19744319">
                <a:off x="2454945" y="4996711"/>
                <a:ext cx="316495" cy="189977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8" name="Полилиния 37"/>
              <p:cNvSpPr/>
              <p:nvPr/>
            </p:nvSpPr>
            <p:spPr bwMode="auto">
              <a:xfrm rot="19744319">
                <a:off x="2758843" y="3762639"/>
                <a:ext cx="318070" cy="673558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9" name="Полилиния 38"/>
              <p:cNvSpPr/>
              <p:nvPr/>
            </p:nvSpPr>
            <p:spPr bwMode="auto">
              <a:xfrm rot="19744319">
                <a:off x="3508354" y="605236"/>
                <a:ext cx="318070" cy="671988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2357422" y="1714488"/>
                <a:ext cx="4429156" cy="1938992"/>
              </a:xfrm>
              <a:prstGeom prst="rect">
                <a:avLst/>
              </a:prstGeom>
              <a:noFill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120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+mn-cs"/>
                  </a:rPr>
                  <a:t>КОТ</a:t>
                </a:r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3143240" y="3286124"/>
                <a:ext cx="5091458" cy="1323439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ru-RU" sz="8000" b="1" cap="all" dirty="0">
                    <a:ln/>
                    <a:solidFill>
                      <a:schemeClr val="accent1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  <a:cs typeface="+mn-cs"/>
                  </a:rPr>
                  <a:t>В МЕШКЕ</a:t>
                </a:r>
              </a:p>
            </p:txBody>
          </p:sp>
          <p:sp>
            <p:nvSpPr>
              <p:cNvPr id="42" name="4-конечная звезда 41"/>
              <p:cNvSpPr/>
              <p:nvPr/>
            </p:nvSpPr>
            <p:spPr>
              <a:xfrm>
                <a:off x="7072330" y="500042"/>
                <a:ext cx="142876" cy="214314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3" name="4-конечная звезда 42"/>
              <p:cNvSpPr/>
              <p:nvPr/>
            </p:nvSpPr>
            <p:spPr>
              <a:xfrm>
                <a:off x="7929586" y="714356"/>
                <a:ext cx="214314" cy="357190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5" name="4-конечная звезда 44"/>
              <p:cNvSpPr/>
              <p:nvPr/>
            </p:nvSpPr>
            <p:spPr>
              <a:xfrm>
                <a:off x="8429652" y="428604"/>
                <a:ext cx="214314" cy="357190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6" name="4-конечная звезда 45"/>
              <p:cNvSpPr/>
              <p:nvPr/>
            </p:nvSpPr>
            <p:spPr>
              <a:xfrm>
                <a:off x="8286776" y="1500174"/>
                <a:ext cx="285752" cy="500066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7" name="4-конечная звезда 46"/>
              <p:cNvSpPr/>
              <p:nvPr/>
            </p:nvSpPr>
            <p:spPr>
              <a:xfrm>
                <a:off x="7500958" y="2285992"/>
                <a:ext cx="285752" cy="500066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8" name="Пятно 1 47"/>
              <p:cNvSpPr/>
              <p:nvPr/>
            </p:nvSpPr>
            <p:spPr>
              <a:xfrm>
                <a:off x="499286" y="500042"/>
                <a:ext cx="143289" cy="70652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9" name="Пятно 1 48"/>
              <p:cNvSpPr/>
              <p:nvPr/>
            </p:nvSpPr>
            <p:spPr>
              <a:xfrm>
                <a:off x="1143299" y="500042"/>
                <a:ext cx="285004" cy="142876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0" name="Пятно 1 49"/>
              <p:cNvSpPr/>
              <p:nvPr/>
            </p:nvSpPr>
            <p:spPr>
              <a:xfrm>
                <a:off x="715006" y="713571"/>
                <a:ext cx="285004" cy="215099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1" name="Пятно 1 50"/>
              <p:cNvSpPr/>
              <p:nvPr/>
            </p:nvSpPr>
            <p:spPr>
              <a:xfrm>
                <a:off x="428428" y="1214422"/>
                <a:ext cx="286578" cy="213529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2" name="Пятно 1 51"/>
              <p:cNvSpPr/>
              <p:nvPr/>
            </p:nvSpPr>
            <p:spPr>
              <a:xfrm>
                <a:off x="1642449" y="357166"/>
                <a:ext cx="286578" cy="142877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3" name="Пятно 1 52"/>
              <p:cNvSpPr/>
              <p:nvPr/>
            </p:nvSpPr>
            <p:spPr>
              <a:xfrm>
                <a:off x="214282" y="1785926"/>
                <a:ext cx="500724" cy="213529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aphicFrame>
          <p:nvGraphicFramePr>
            <p:cNvPr id="11267" name="Object 2"/>
            <p:cNvGraphicFramePr>
              <a:graphicFrameLocks noChangeAspect="1"/>
            </p:cNvGraphicFramePr>
            <p:nvPr/>
          </p:nvGraphicFramePr>
          <p:xfrm>
            <a:off x="6072188" y="5000625"/>
            <a:ext cx="1987550" cy="1143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11" name="Формула" r:id="rId12" imgW="774360" imgH="444240" progId="Equation.3">
                    <p:embed/>
                  </p:oleObj>
                </mc:Choice>
                <mc:Fallback>
                  <p:oleObj name="Формула" r:id="rId12" imgW="774360" imgH="44424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lum bright="-30000" contrast="-54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72188" y="5000625"/>
                          <a:ext cx="1987550" cy="1143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68" name="Object 3"/>
            <p:cNvGraphicFramePr>
              <a:graphicFrameLocks noChangeAspect="1"/>
            </p:cNvGraphicFramePr>
            <p:nvPr/>
          </p:nvGraphicFramePr>
          <p:xfrm>
            <a:off x="357188" y="5143500"/>
            <a:ext cx="928687" cy="1041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12" name="Формула" r:id="rId14" imgW="419040" imgH="469800" progId="Equation.3">
                    <p:embed/>
                  </p:oleObj>
                </mc:Choice>
                <mc:Fallback>
                  <p:oleObj name="Формула" r:id="rId14" imgW="419040" imgH="4698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188" y="5143500"/>
                          <a:ext cx="928687" cy="1041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69" name="Object 4"/>
            <p:cNvGraphicFramePr>
              <a:graphicFrameLocks noChangeAspect="1"/>
            </p:cNvGraphicFramePr>
            <p:nvPr/>
          </p:nvGraphicFramePr>
          <p:xfrm>
            <a:off x="5429250" y="428625"/>
            <a:ext cx="642938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13" name="Формула" r:id="rId16" imgW="406080" imgH="203040" progId="Equation.3">
                    <p:embed/>
                  </p:oleObj>
                </mc:Choice>
                <mc:Fallback>
                  <p:oleObj name="Формула" r:id="rId16" imgW="406080" imgH="20304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9250" y="428625"/>
                          <a:ext cx="642938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6" name="Нижний колонтитул 5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 advClick="0">
    <p:sndAc>
      <p:stSnd>
        <p:snd r:embed="rId4" name="Кот в мешке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35000">
              <a:schemeClr val="accent3">
                <a:tint val="37000"/>
                <a:satMod val="300000"/>
              </a:schemeClr>
            </a:gs>
            <a:gs pos="100000">
              <a:srgbClr val="7030A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6" name="Блок-схема: альтернативный процесс 5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II</a:t>
            </a:r>
            <a:r>
              <a:rPr lang="ru-RU" b="1" dirty="0">
                <a:solidFill>
                  <a:schemeClr val="tx1"/>
                </a:solidFill>
              </a:rPr>
              <a:t> РАУНД</a:t>
            </a:r>
          </a:p>
        </p:txBody>
      </p:sp>
      <p:sp>
        <p:nvSpPr>
          <p:cNvPr id="7" name="Багетная рамка 6"/>
          <p:cNvSpPr/>
          <p:nvPr/>
        </p:nvSpPr>
        <p:spPr>
          <a:xfrm>
            <a:off x="7429520" y="571480"/>
            <a:ext cx="1071570" cy="858857"/>
          </a:xfrm>
          <a:prstGeom prst="bevel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40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1357313" y="1357313"/>
            <a:ext cx="6000750" cy="16430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ru-RU" b="1" i="1" dirty="0">
                <a:solidFill>
                  <a:schemeClr val="tx1"/>
                </a:solidFill>
                <a:latin typeface="Georgia" pitchFamily="18" charset="0"/>
              </a:rPr>
              <a:t>Какие часы показывают верное время только два раза в сутки?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62094" y="428604"/>
            <a:ext cx="1931726" cy="51077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задачки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52169" y="3567920"/>
            <a:ext cx="4071959" cy="13280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Часы, которые остановились.</a:t>
            </a:r>
          </a:p>
        </p:txBody>
      </p:sp>
      <p:grpSp>
        <p:nvGrpSpPr>
          <p:cNvPr id="3" name="Группа 13"/>
          <p:cNvGrpSpPr/>
          <p:nvPr/>
        </p:nvGrpSpPr>
        <p:grpSpPr>
          <a:xfrm>
            <a:off x="6109922" y="3236585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6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35000">
              <a:schemeClr val="accent3">
                <a:tint val="37000"/>
                <a:satMod val="300000"/>
              </a:schemeClr>
            </a:gs>
            <a:gs pos="100000">
              <a:srgbClr val="7030A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6" name="Блок-схема: альтернативный процесс 5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II</a:t>
            </a:r>
            <a:r>
              <a:rPr lang="ru-RU" b="1" dirty="0">
                <a:solidFill>
                  <a:schemeClr val="tx1"/>
                </a:solidFill>
              </a:rPr>
              <a:t> РАУНД</a:t>
            </a:r>
          </a:p>
        </p:txBody>
      </p:sp>
      <p:sp>
        <p:nvSpPr>
          <p:cNvPr id="7" name="Багетная рамка 6"/>
          <p:cNvSpPr/>
          <p:nvPr/>
        </p:nvSpPr>
        <p:spPr>
          <a:xfrm>
            <a:off x="7429520" y="571480"/>
            <a:ext cx="1071570" cy="858857"/>
          </a:xfrm>
          <a:prstGeom prst="bevel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50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571500" y="1124744"/>
            <a:ext cx="6786563" cy="29523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ru-RU" b="1" i="1" dirty="0">
                <a:solidFill>
                  <a:schemeClr val="tx1"/>
                </a:solidFill>
                <a:latin typeface="Georgia" pitchFamily="18" charset="0"/>
              </a:rPr>
              <a:t>Велика ли комариная семья?</a:t>
            </a:r>
            <a:br>
              <a:rPr lang="ru-RU" b="1" i="1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b="1" i="1" dirty="0">
                <a:solidFill>
                  <a:schemeClr val="tx1"/>
                </a:solidFill>
                <a:latin typeface="Georgia" pitchFamily="18" charset="0"/>
              </a:rPr>
              <a:t>Насчитала Комариха сорок пар,</a:t>
            </a:r>
            <a:br>
              <a:rPr lang="ru-RU" b="1" i="1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b="1" i="1" dirty="0">
                <a:solidFill>
                  <a:schemeClr val="tx1"/>
                </a:solidFill>
                <a:latin typeface="Georgia" pitchFamily="18" charset="0"/>
              </a:rPr>
              <a:t>А продолжил этот счет сам Комар.</a:t>
            </a:r>
            <a:br>
              <a:rPr lang="ru-RU" b="1" i="1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b="1" i="1" dirty="0" err="1">
                <a:solidFill>
                  <a:schemeClr val="tx1"/>
                </a:solidFill>
                <a:latin typeface="Georgia" pitchFamily="18" charset="0"/>
              </a:rPr>
              <a:t>Комарят</a:t>
            </a:r>
            <a:r>
              <a:rPr lang="ru-RU" b="1" i="1" dirty="0">
                <a:solidFill>
                  <a:schemeClr val="tx1"/>
                </a:solidFill>
                <a:latin typeface="Georgia" pitchFamily="18" charset="0"/>
              </a:rPr>
              <a:t> Комар до вечера считал:</a:t>
            </a:r>
            <a:br>
              <a:rPr lang="ru-RU" b="1" i="1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b="1" i="1" dirty="0">
                <a:solidFill>
                  <a:schemeClr val="tx1"/>
                </a:solidFill>
                <a:latin typeface="Georgia" pitchFamily="18" charset="0"/>
              </a:rPr>
              <a:t>Насчитал тринадцать тысяч и устал….</a:t>
            </a:r>
            <a:br>
              <a:rPr lang="ru-RU" b="1" i="1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b="1" i="1" dirty="0">
                <a:solidFill>
                  <a:schemeClr val="tx1"/>
                </a:solidFill>
                <a:latin typeface="Georgia" pitchFamily="18" charset="0"/>
              </a:rPr>
              <a:t>А теперь считайте сами вы, друзья,</a:t>
            </a:r>
            <a:br>
              <a:rPr lang="ru-RU" b="1" i="1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b="1" i="1" dirty="0">
                <a:solidFill>
                  <a:schemeClr val="tx1"/>
                </a:solidFill>
                <a:latin typeface="Georgia" pitchFamily="18" charset="0"/>
              </a:rPr>
              <a:t>Велика ли комариная семья?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87959" y="4437112"/>
            <a:ext cx="5127115" cy="13280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40 • 2 + 13 000 + 2 = 13 082 (комара)</a:t>
            </a:r>
          </a:p>
        </p:txBody>
      </p:sp>
      <p:grpSp>
        <p:nvGrpSpPr>
          <p:cNvPr id="3" name="Группа 11"/>
          <p:cNvGrpSpPr/>
          <p:nvPr/>
        </p:nvGrpSpPr>
        <p:grpSpPr>
          <a:xfrm>
            <a:off x="6215074" y="3748232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4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15" name="Скругленный прямоугольник 14"/>
          <p:cNvSpPr/>
          <p:nvPr/>
        </p:nvSpPr>
        <p:spPr>
          <a:xfrm>
            <a:off x="862094" y="428604"/>
            <a:ext cx="1931726" cy="51077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Задачки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1" name="Группа 3"/>
          <p:cNvGrpSpPr>
            <a:grpSpLocks/>
          </p:cNvGrpSpPr>
          <p:nvPr/>
        </p:nvGrpSpPr>
        <p:grpSpPr bwMode="auto">
          <a:xfrm>
            <a:off x="214313" y="214313"/>
            <a:ext cx="8715375" cy="6429375"/>
            <a:chOff x="214282" y="214290"/>
            <a:chExt cx="8715436" cy="6429420"/>
          </a:xfrm>
        </p:grpSpPr>
        <p:sp>
          <p:nvSpPr>
            <p:cNvPr id="52" name="Скругленный прямоугольник 51">
              <a:hlinkClick r:id="rId4" action="ppaction://hlinksldjump"/>
            </p:cNvPr>
            <p:cNvSpPr/>
            <p:nvPr/>
          </p:nvSpPr>
          <p:spPr>
            <a:xfrm>
              <a:off x="428595" y="6000767"/>
              <a:ext cx="2643207" cy="357191"/>
            </a:xfrm>
            <a:prstGeom prst="roundRect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/>
                <a:t>Продолжить игру</a:t>
              </a:r>
            </a:p>
          </p:txBody>
        </p:sp>
        <p:sp>
          <p:nvSpPr>
            <p:cNvPr id="53" name="Скругленный прямоугольник 52">
              <a:hlinkClick r:id="rId5" action="ppaction://hlinksldjump"/>
            </p:cNvPr>
            <p:cNvSpPr/>
            <p:nvPr/>
          </p:nvSpPr>
          <p:spPr>
            <a:xfrm>
              <a:off x="3214678" y="6000767"/>
              <a:ext cx="1857388" cy="357191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/>
                <a:t>II </a:t>
              </a:r>
              <a:r>
                <a:rPr lang="ru-RU" sz="2000" b="1" dirty="0"/>
                <a:t>раунд </a:t>
              </a:r>
            </a:p>
          </p:txBody>
        </p:sp>
        <p:sp>
          <p:nvSpPr>
            <p:cNvPr id="54" name="Багетная рамка 53"/>
            <p:cNvSpPr/>
            <p:nvPr/>
          </p:nvSpPr>
          <p:spPr>
            <a:xfrm>
              <a:off x="7459683" y="571479"/>
              <a:ext cx="1000132" cy="928695"/>
            </a:xfrm>
            <a:prstGeom prst="bevel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5" name="Прямоугольник 54">
              <a:hlinkClick r:id="rId6" action="ppaction://hlinksldjump"/>
            </p:cNvPr>
            <p:cNvSpPr/>
            <p:nvPr/>
          </p:nvSpPr>
          <p:spPr>
            <a:xfrm>
              <a:off x="7500958" y="642918"/>
              <a:ext cx="928459" cy="70788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4</a:t>
              </a:r>
              <a:r>
                <a:rPr lang="en-US" sz="4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0</a:t>
              </a:r>
              <a:endPara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214282" y="214290"/>
              <a:ext cx="8715436" cy="6429420"/>
            </a:xfrm>
            <a:prstGeom prst="rect">
              <a:avLst/>
            </a:prstGeom>
            <a:gradFill>
              <a:gsLst>
                <a:gs pos="0">
                  <a:srgbClr val="000066"/>
                </a:gs>
                <a:gs pos="60000">
                  <a:schemeClr val="tx1"/>
                </a:gs>
                <a:gs pos="100000">
                  <a:srgbClr val="000066"/>
                </a:gs>
                <a:gs pos="100000">
                  <a:schemeClr val="tx1"/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3" name="Группа 11"/>
            <p:cNvGrpSpPr/>
            <p:nvPr/>
          </p:nvGrpSpPr>
          <p:grpSpPr>
            <a:xfrm>
              <a:off x="642910" y="357166"/>
              <a:ext cx="5572164" cy="5572164"/>
              <a:chOff x="642910" y="357166"/>
              <a:chExt cx="5572164" cy="5572164"/>
            </a:xfrm>
            <a:gradFill>
              <a:gsLst>
                <a:gs pos="0">
                  <a:schemeClr val="tx1"/>
                </a:gs>
                <a:gs pos="60000">
                  <a:srgbClr val="003399"/>
                </a:gs>
                <a:gs pos="100000">
                  <a:srgbClr val="000066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6200000" scaled="0"/>
            </a:gra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Овал 9"/>
              <p:cNvSpPr/>
              <p:nvPr/>
            </p:nvSpPr>
            <p:spPr>
              <a:xfrm>
                <a:off x="642910" y="357166"/>
                <a:ext cx="5572164" cy="5572164"/>
              </a:xfrm>
              <a:prstGeom prst="ellipse">
                <a:avLst/>
              </a:prstGeom>
              <a:grpFill/>
              <a:scene3d>
                <a:camera prst="orthographicFront" fov="0">
                  <a:rot lat="0" lon="0" rev="0"/>
                </a:camera>
                <a:lightRig rig="contrasting" dir="t">
                  <a:rot lat="0" lon="0" rev="12000000"/>
                </a:lightRig>
              </a:scene3d>
              <a:sp3d prstMaterial="powder">
                <a:bevelT h="50800" prst="angle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83" name="Овал 82"/>
              <p:cNvSpPr/>
              <p:nvPr/>
            </p:nvSpPr>
            <p:spPr>
              <a:xfrm>
                <a:off x="857224" y="548810"/>
                <a:ext cx="5143536" cy="5143536"/>
              </a:xfrm>
              <a:prstGeom prst="ellipse">
                <a:avLst/>
              </a:prstGeom>
              <a:grpFill/>
              <a:scene3d>
                <a:camera prst="orthographicFront" fov="0">
                  <a:rot lat="0" lon="0" rev="0"/>
                </a:camera>
                <a:lightRig rig="contrasting" dir="t">
                  <a:rot lat="0" lon="0" rev="12000000"/>
                </a:lightRig>
              </a:scene3d>
              <a:sp3d prstMaterial="powder">
                <a:bevelT h="50800" prst="angle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58" name="4-конечная звезда 57"/>
            <p:cNvSpPr/>
            <p:nvPr/>
          </p:nvSpPr>
          <p:spPr>
            <a:xfrm>
              <a:off x="6500826" y="714356"/>
              <a:ext cx="142876" cy="214314"/>
            </a:xfrm>
            <a:prstGeom prst="star4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9" name="4-конечная звезда 58"/>
            <p:cNvSpPr/>
            <p:nvPr/>
          </p:nvSpPr>
          <p:spPr>
            <a:xfrm>
              <a:off x="7143768" y="1214422"/>
              <a:ext cx="285752" cy="428628"/>
            </a:xfrm>
            <a:prstGeom prst="star4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0" name="4-конечная звезда 59"/>
            <p:cNvSpPr/>
            <p:nvPr/>
          </p:nvSpPr>
          <p:spPr>
            <a:xfrm>
              <a:off x="8286776" y="2571744"/>
              <a:ext cx="428628" cy="785818"/>
            </a:xfrm>
            <a:prstGeom prst="star4">
              <a:avLst/>
            </a:prstGeom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1" name="Полилиния 60"/>
            <p:cNvSpPr/>
            <p:nvPr/>
          </p:nvSpPr>
          <p:spPr bwMode="auto">
            <a:xfrm rot="19275439">
              <a:off x="1038200" y="2798758"/>
              <a:ext cx="463553" cy="301627"/>
            </a:xfrm>
            <a:custGeom>
              <a:avLst/>
              <a:gdLst>
                <a:gd name="connsiteX0" fmla="*/ 0 w 548640"/>
                <a:gd name="connsiteY0" fmla="*/ 0 h 321501"/>
                <a:gd name="connsiteX1" fmla="*/ 0 w 548640"/>
                <a:gd name="connsiteY1" fmla="*/ 0 h 321501"/>
                <a:gd name="connsiteX2" fmla="*/ 24384 w 548640"/>
                <a:gd name="connsiteY2" fmla="*/ 158496 h 321501"/>
                <a:gd name="connsiteX3" fmla="*/ 73152 w 548640"/>
                <a:gd name="connsiteY3" fmla="*/ 231648 h 321501"/>
                <a:gd name="connsiteX4" fmla="*/ 109728 w 548640"/>
                <a:gd name="connsiteY4" fmla="*/ 268224 h 321501"/>
                <a:gd name="connsiteX5" fmla="*/ 182880 w 548640"/>
                <a:gd name="connsiteY5" fmla="*/ 292608 h 321501"/>
                <a:gd name="connsiteX6" fmla="*/ 548640 w 548640"/>
                <a:gd name="connsiteY6" fmla="*/ 207264 h 321501"/>
                <a:gd name="connsiteX7" fmla="*/ 0 w 548640"/>
                <a:gd name="connsiteY7" fmla="*/ 0 h 32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640" h="321501">
                  <a:moveTo>
                    <a:pt x="0" y="0"/>
                  </a:moveTo>
                  <a:lnTo>
                    <a:pt x="0" y="0"/>
                  </a:lnTo>
                  <a:cubicBezTo>
                    <a:pt x="791" y="7120"/>
                    <a:pt x="9300" y="128328"/>
                    <a:pt x="24384" y="158496"/>
                  </a:cubicBezTo>
                  <a:cubicBezTo>
                    <a:pt x="37490" y="184708"/>
                    <a:pt x="52430" y="210926"/>
                    <a:pt x="73152" y="231648"/>
                  </a:cubicBezTo>
                  <a:cubicBezTo>
                    <a:pt x="85344" y="243840"/>
                    <a:pt x="94306" y="260513"/>
                    <a:pt x="109728" y="268224"/>
                  </a:cubicBezTo>
                  <a:cubicBezTo>
                    <a:pt x="216281" y="321501"/>
                    <a:pt x="144953" y="254681"/>
                    <a:pt x="182880" y="292608"/>
                  </a:cubicBezTo>
                  <a:lnTo>
                    <a:pt x="548640" y="2072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2" name="Полилиния 61"/>
            <p:cNvSpPr/>
            <p:nvPr/>
          </p:nvSpPr>
          <p:spPr bwMode="auto">
            <a:xfrm rot="1394041">
              <a:off x="1825605" y="1938327"/>
              <a:ext cx="317502" cy="188913"/>
            </a:xfrm>
            <a:custGeom>
              <a:avLst/>
              <a:gdLst>
                <a:gd name="connsiteX0" fmla="*/ 0 w 548640"/>
                <a:gd name="connsiteY0" fmla="*/ 0 h 321501"/>
                <a:gd name="connsiteX1" fmla="*/ 0 w 548640"/>
                <a:gd name="connsiteY1" fmla="*/ 0 h 321501"/>
                <a:gd name="connsiteX2" fmla="*/ 24384 w 548640"/>
                <a:gd name="connsiteY2" fmla="*/ 158496 h 321501"/>
                <a:gd name="connsiteX3" fmla="*/ 73152 w 548640"/>
                <a:gd name="connsiteY3" fmla="*/ 231648 h 321501"/>
                <a:gd name="connsiteX4" fmla="*/ 109728 w 548640"/>
                <a:gd name="connsiteY4" fmla="*/ 268224 h 321501"/>
                <a:gd name="connsiteX5" fmla="*/ 182880 w 548640"/>
                <a:gd name="connsiteY5" fmla="*/ 292608 h 321501"/>
                <a:gd name="connsiteX6" fmla="*/ 548640 w 548640"/>
                <a:gd name="connsiteY6" fmla="*/ 207264 h 321501"/>
                <a:gd name="connsiteX7" fmla="*/ 0 w 548640"/>
                <a:gd name="connsiteY7" fmla="*/ 0 h 32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640" h="321501">
                  <a:moveTo>
                    <a:pt x="0" y="0"/>
                  </a:moveTo>
                  <a:lnTo>
                    <a:pt x="0" y="0"/>
                  </a:lnTo>
                  <a:cubicBezTo>
                    <a:pt x="791" y="7120"/>
                    <a:pt x="9300" y="128328"/>
                    <a:pt x="24384" y="158496"/>
                  </a:cubicBezTo>
                  <a:cubicBezTo>
                    <a:pt x="37490" y="184708"/>
                    <a:pt x="52430" y="210926"/>
                    <a:pt x="73152" y="231648"/>
                  </a:cubicBezTo>
                  <a:cubicBezTo>
                    <a:pt x="85344" y="243840"/>
                    <a:pt x="94306" y="260513"/>
                    <a:pt x="109728" y="268224"/>
                  </a:cubicBezTo>
                  <a:cubicBezTo>
                    <a:pt x="216281" y="321501"/>
                    <a:pt x="144953" y="254681"/>
                    <a:pt x="182880" y="292608"/>
                  </a:cubicBezTo>
                  <a:lnTo>
                    <a:pt x="548640" y="2072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3" name="Полилиния 62"/>
            <p:cNvSpPr/>
            <p:nvPr/>
          </p:nvSpPr>
          <p:spPr bwMode="auto">
            <a:xfrm rot="15154483">
              <a:off x="1438253" y="4021142"/>
              <a:ext cx="466728" cy="387353"/>
            </a:xfrm>
            <a:custGeom>
              <a:avLst/>
              <a:gdLst>
                <a:gd name="connsiteX0" fmla="*/ 0 w 548640"/>
                <a:gd name="connsiteY0" fmla="*/ 0 h 321501"/>
                <a:gd name="connsiteX1" fmla="*/ 0 w 548640"/>
                <a:gd name="connsiteY1" fmla="*/ 0 h 321501"/>
                <a:gd name="connsiteX2" fmla="*/ 24384 w 548640"/>
                <a:gd name="connsiteY2" fmla="*/ 158496 h 321501"/>
                <a:gd name="connsiteX3" fmla="*/ 73152 w 548640"/>
                <a:gd name="connsiteY3" fmla="*/ 231648 h 321501"/>
                <a:gd name="connsiteX4" fmla="*/ 109728 w 548640"/>
                <a:gd name="connsiteY4" fmla="*/ 268224 h 321501"/>
                <a:gd name="connsiteX5" fmla="*/ 182880 w 548640"/>
                <a:gd name="connsiteY5" fmla="*/ 292608 h 321501"/>
                <a:gd name="connsiteX6" fmla="*/ 548640 w 548640"/>
                <a:gd name="connsiteY6" fmla="*/ 207264 h 321501"/>
                <a:gd name="connsiteX7" fmla="*/ 0 w 548640"/>
                <a:gd name="connsiteY7" fmla="*/ 0 h 32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640" h="321501">
                  <a:moveTo>
                    <a:pt x="0" y="0"/>
                  </a:moveTo>
                  <a:lnTo>
                    <a:pt x="0" y="0"/>
                  </a:lnTo>
                  <a:cubicBezTo>
                    <a:pt x="791" y="7120"/>
                    <a:pt x="9300" y="128328"/>
                    <a:pt x="24384" y="158496"/>
                  </a:cubicBezTo>
                  <a:cubicBezTo>
                    <a:pt x="37490" y="184708"/>
                    <a:pt x="52430" y="210926"/>
                    <a:pt x="73152" y="231648"/>
                  </a:cubicBezTo>
                  <a:cubicBezTo>
                    <a:pt x="85344" y="243840"/>
                    <a:pt x="94306" y="260513"/>
                    <a:pt x="109728" y="268224"/>
                  </a:cubicBezTo>
                  <a:cubicBezTo>
                    <a:pt x="216281" y="321501"/>
                    <a:pt x="144953" y="254681"/>
                    <a:pt x="182880" y="292608"/>
                  </a:cubicBezTo>
                  <a:lnTo>
                    <a:pt x="548640" y="2072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4" name="Полилиния 63"/>
            <p:cNvSpPr/>
            <p:nvPr/>
          </p:nvSpPr>
          <p:spPr bwMode="auto">
            <a:xfrm rot="16898388">
              <a:off x="2042301" y="3042441"/>
              <a:ext cx="468315" cy="260352"/>
            </a:xfrm>
            <a:custGeom>
              <a:avLst/>
              <a:gdLst>
                <a:gd name="connsiteX0" fmla="*/ 0 w 548640"/>
                <a:gd name="connsiteY0" fmla="*/ 0 h 321501"/>
                <a:gd name="connsiteX1" fmla="*/ 0 w 548640"/>
                <a:gd name="connsiteY1" fmla="*/ 0 h 321501"/>
                <a:gd name="connsiteX2" fmla="*/ 24384 w 548640"/>
                <a:gd name="connsiteY2" fmla="*/ 158496 h 321501"/>
                <a:gd name="connsiteX3" fmla="*/ 73152 w 548640"/>
                <a:gd name="connsiteY3" fmla="*/ 231648 h 321501"/>
                <a:gd name="connsiteX4" fmla="*/ 109728 w 548640"/>
                <a:gd name="connsiteY4" fmla="*/ 268224 h 321501"/>
                <a:gd name="connsiteX5" fmla="*/ 182880 w 548640"/>
                <a:gd name="connsiteY5" fmla="*/ 292608 h 321501"/>
                <a:gd name="connsiteX6" fmla="*/ 548640 w 548640"/>
                <a:gd name="connsiteY6" fmla="*/ 207264 h 321501"/>
                <a:gd name="connsiteX7" fmla="*/ 0 w 548640"/>
                <a:gd name="connsiteY7" fmla="*/ 0 h 32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640" h="321501">
                  <a:moveTo>
                    <a:pt x="0" y="0"/>
                  </a:moveTo>
                  <a:lnTo>
                    <a:pt x="0" y="0"/>
                  </a:lnTo>
                  <a:cubicBezTo>
                    <a:pt x="791" y="7120"/>
                    <a:pt x="9300" y="128328"/>
                    <a:pt x="24384" y="158496"/>
                  </a:cubicBezTo>
                  <a:cubicBezTo>
                    <a:pt x="37490" y="184708"/>
                    <a:pt x="52430" y="210926"/>
                    <a:pt x="73152" y="231648"/>
                  </a:cubicBezTo>
                  <a:cubicBezTo>
                    <a:pt x="85344" y="243840"/>
                    <a:pt x="94306" y="260513"/>
                    <a:pt x="109728" y="268224"/>
                  </a:cubicBezTo>
                  <a:cubicBezTo>
                    <a:pt x="216281" y="321501"/>
                    <a:pt x="144953" y="254681"/>
                    <a:pt x="182880" y="292608"/>
                  </a:cubicBezTo>
                  <a:lnTo>
                    <a:pt x="548640" y="2072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5" name="Полилиния 64"/>
            <p:cNvSpPr/>
            <p:nvPr/>
          </p:nvSpPr>
          <p:spPr bwMode="auto">
            <a:xfrm rot="7884008">
              <a:off x="2588405" y="1229503"/>
              <a:ext cx="317502" cy="188913"/>
            </a:xfrm>
            <a:custGeom>
              <a:avLst/>
              <a:gdLst>
                <a:gd name="connsiteX0" fmla="*/ 0 w 548640"/>
                <a:gd name="connsiteY0" fmla="*/ 0 h 321501"/>
                <a:gd name="connsiteX1" fmla="*/ 0 w 548640"/>
                <a:gd name="connsiteY1" fmla="*/ 0 h 321501"/>
                <a:gd name="connsiteX2" fmla="*/ 24384 w 548640"/>
                <a:gd name="connsiteY2" fmla="*/ 158496 h 321501"/>
                <a:gd name="connsiteX3" fmla="*/ 73152 w 548640"/>
                <a:gd name="connsiteY3" fmla="*/ 231648 h 321501"/>
                <a:gd name="connsiteX4" fmla="*/ 109728 w 548640"/>
                <a:gd name="connsiteY4" fmla="*/ 268224 h 321501"/>
                <a:gd name="connsiteX5" fmla="*/ 182880 w 548640"/>
                <a:gd name="connsiteY5" fmla="*/ 292608 h 321501"/>
                <a:gd name="connsiteX6" fmla="*/ 548640 w 548640"/>
                <a:gd name="connsiteY6" fmla="*/ 207264 h 321501"/>
                <a:gd name="connsiteX7" fmla="*/ 0 w 548640"/>
                <a:gd name="connsiteY7" fmla="*/ 0 h 32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640" h="321501">
                  <a:moveTo>
                    <a:pt x="0" y="0"/>
                  </a:moveTo>
                  <a:lnTo>
                    <a:pt x="0" y="0"/>
                  </a:lnTo>
                  <a:cubicBezTo>
                    <a:pt x="791" y="7120"/>
                    <a:pt x="9300" y="128328"/>
                    <a:pt x="24384" y="158496"/>
                  </a:cubicBezTo>
                  <a:cubicBezTo>
                    <a:pt x="37490" y="184708"/>
                    <a:pt x="52430" y="210926"/>
                    <a:pt x="73152" y="231648"/>
                  </a:cubicBezTo>
                  <a:cubicBezTo>
                    <a:pt x="85344" y="243840"/>
                    <a:pt x="94306" y="260513"/>
                    <a:pt x="109728" y="268224"/>
                  </a:cubicBezTo>
                  <a:cubicBezTo>
                    <a:pt x="216281" y="321501"/>
                    <a:pt x="144953" y="254681"/>
                    <a:pt x="182880" y="292608"/>
                  </a:cubicBezTo>
                  <a:lnTo>
                    <a:pt x="548640" y="2072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6" name="Полилиния 65"/>
            <p:cNvSpPr/>
            <p:nvPr/>
          </p:nvSpPr>
          <p:spPr bwMode="auto">
            <a:xfrm rot="7469707">
              <a:off x="3367872" y="4949042"/>
              <a:ext cx="354015" cy="342902"/>
            </a:xfrm>
            <a:custGeom>
              <a:avLst/>
              <a:gdLst>
                <a:gd name="connsiteX0" fmla="*/ 0 w 548640"/>
                <a:gd name="connsiteY0" fmla="*/ 0 h 321501"/>
                <a:gd name="connsiteX1" fmla="*/ 0 w 548640"/>
                <a:gd name="connsiteY1" fmla="*/ 0 h 321501"/>
                <a:gd name="connsiteX2" fmla="*/ 24384 w 548640"/>
                <a:gd name="connsiteY2" fmla="*/ 158496 h 321501"/>
                <a:gd name="connsiteX3" fmla="*/ 73152 w 548640"/>
                <a:gd name="connsiteY3" fmla="*/ 231648 h 321501"/>
                <a:gd name="connsiteX4" fmla="*/ 109728 w 548640"/>
                <a:gd name="connsiteY4" fmla="*/ 268224 h 321501"/>
                <a:gd name="connsiteX5" fmla="*/ 182880 w 548640"/>
                <a:gd name="connsiteY5" fmla="*/ 292608 h 321501"/>
                <a:gd name="connsiteX6" fmla="*/ 548640 w 548640"/>
                <a:gd name="connsiteY6" fmla="*/ 207264 h 321501"/>
                <a:gd name="connsiteX7" fmla="*/ 0 w 548640"/>
                <a:gd name="connsiteY7" fmla="*/ 0 h 32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640" h="321501">
                  <a:moveTo>
                    <a:pt x="0" y="0"/>
                  </a:moveTo>
                  <a:lnTo>
                    <a:pt x="0" y="0"/>
                  </a:lnTo>
                  <a:cubicBezTo>
                    <a:pt x="791" y="7120"/>
                    <a:pt x="9300" y="128328"/>
                    <a:pt x="24384" y="158496"/>
                  </a:cubicBezTo>
                  <a:cubicBezTo>
                    <a:pt x="37490" y="184708"/>
                    <a:pt x="52430" y="210926"/>
                    <a:pt x="73152" y="231648"/>
                  </a:cubicBezTo>
                  <a:cubicBezTo>
                    <a:pt x="85344" y="243840"/>
                    <a:pt x="94306" y="260513"/>
                    <a:pt x="109728" y="268224"/>
                  </a:cubicBezTo>
                  <a:cubicBezTo>
                    <a:pt x="216281" y="321501"/>
                    <a:pt x="144953" y="254681"/>
                    <a:pt x="182880" y="292608"/>
                  </a:cubicBezTo>
                  <a:lnTo>
                    <a:pt x="548640" y="2072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7" name="Полилиния 66"/>
            <p:cNvSpPr/>
            <p:nvPr/>
          </p:nvSpPr>
          <p:spPr bwMode="auto">
            <a:xfrm rot="19744319">
              <a:off x="2454260" y="4997460"/>
              <a:ext cx="317502" cy="188914"/>
            </a:xfrm>
            <a:custGeom>
              <a:avLst/>
              <a:gdLst>
                <a:gd name="connsiteX0" fmla="*/ 0 w 548640"/>
                <a:gd name="connsiteY0" fmla="*/ 0 h 321501"/>
                <a:gd name="connsiteX1" fmla="*/ 0 w 548640"/>
                <a:gd name="connsiteY1" fmla="*/ 0 h 321501"/>
                <a:gd name="connsiteX2" fmla="*/ 24384 w 548640"/>
                <a:gd name="connsiteY2" fmla="*/ 158496 h 321501"/>
                <a:gd name="connsiteX3" fmla="*/ 73152 w 548640"/>
                <a:gd name="connsiteY3" fmla="*/ 231648 h 321501"/>
                <a:gd name="connsiteX4" fmla="*/ 109728 w 548640"/>
                <a:gd name="connsiteY4" fmla="*/ 268224 h 321501"/>
                <a:gd name="connsiteX5" fmla="*/ 182880 w 548640"/>
                <a:gd name="connsiteY5" fmla="*/ 292608 h 321501"/>
                <a:gd name="connsiteX6" fmla="*/ 548640 w 548640"/>
                <a:gd name="connsiteY6" fmla="*/ 207264 h 321501"/>
                <a:gd name="connsiteX7" fmla="*/ 0 w 548640"/>
                <a:gd name="connsiteY7" fmla="*/ 0 h 32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640" h="321501">
                  <a:moveTo>
                    <a:pt x="0" y="0"/>
                  </a:moveTo>
                  <a:lnTo>
                    <a:pt x="0" y="0"/>
                  </a:lnTo>
                  <a:cubicBezTo>
                    <a:pt x="791" y="7120"/>
                    <a:pt x="9300" y="128328"/>
                    <a:pt x="24384" y="158496"/>
                  </a:cubicBezTo>
                  <a:cubicBezTo>
                    <a:pt x="37490" y="184708"/>
                    <a:pt x="52430" y="210926"/>
                    <a:pt x="73152" y="231648"/>
                  </a:cubicBezTo>
                  <a:cubicBezTo>
                    <a:pt x="85344" y="243840"/>
                    <a:pt x="94306" y="260513"/>
                    <a:pt x="109728" y="268224"/>
                  </a:cubicBezTo>
                  <a:cubicBezTo>
                    <a:pt x="216281" y="321501"/>
                    <a:pt x="144953" y="254681"/>
                    <a:pt x="182880" y="292608"/>
                  </a:cubicBezTo>
                  <a:lnTo>
                    <a:pt x="548640" y="2072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8" name="Полилиния 67"/>
            <p:cNvSpPr/>
            <p:nvPr/>
          </p:nvSpPr>
          <p:spPr bwMode="auto">
            <a:xfrm rot="19744319">
              <a:off x="2759062" y="3762377"/>
              <a:ext cx="317502" cy="673105"/>
            </a:xfrm>
            <a:custGeom>
              <a:avLst/>
              <a:gdLst>
                <a:gd name="connsiteX0" fmla="*/ 0 w 548640"/>
                <a:gd name="connsiteY0" fmla="*/ 0 h 321501"/>
                <a:gd name="connsiteX1" fmla="*/ 0 w 548640"/>
                <a:gd name="connsiteY1" fmla="*/ 0 h 321501"/>
                <a:gd name="connsiteX2" fmla="*/ 24384 w 548640"/>
                <a:gd name="connsiteY2" fmla="*/ 158496 h 321501"/>
                <a:gd name="connsiteX3" fmla="*/ 73152 w 548640"/>
                <a:gd name="connsiteY3" fmla="*/ 231648 h 321501"/>
                <a:gd name="connsiteX4" fmla="*/ 109728 w 548640"/>
                <a:gd name="connsiteY4" fmla="*/ 268224 h 321501"/>
                <a:gd name="connsiteX5" fmla="*/ 182880 w 548640"/>
                <a:gd name="connsiteY5" fmla="*/ 292608 h 321501"/>
                <a:gd name="connsiteX6" fmla="*/ 548640 w 548640"/>
                <a:gd name="connsiteY6" fmla="*/ 207264 h 321501"/>
                <a:gd name="connsiteX7" fmla="*/ 0 w 548640"/>
                <a:gd name="connsiteY7" fmla="*/ 0 h 32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640" h="321501">
                  <a:moveTo>
                    <a:pt x="0" y="0"/>
                  </a:moveTo>
                  <a:lnTo>
                    <a:pt x="0" y="0"/>
                  </a:lnTo>
                  <a:cubicBezTo>
                    <a:pt x="791" y="7120"/>
                    <a:pt x="9300" y="128328"/>
                    <a:pt x="24384" y="158496"/>
                  </a:cubicBezTo>
                  <a:cubicBezTo>
                    <a:pt x="37490" y="184708"/>
                    <a:pt x="52430" y="210926"/>
                    <a:pt x="73152" y="231648"/>
                  </a:cubicBezTo>
                  <a:cubicBezTo>
                    <a:pt x="85344" y="243840"/>
                    <a:pt x="94306" y="260513"/>
                    <a:pt x="109728" y="268224"/>
                  </a:cubicBezTo>
                  <a:cubicBezTo>
                    <a:pt x="216281" y="321501"/>
                    <a:pt x="144953" y="254681"/>
                    <a:pt x="182880" y="292608"/>
                  </a:cubicBezTo>
                  <a:lnTo>
                    <a:pt x="548640" y="2072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9" name="Полилиния 68"/>
            <p:cNvSpPr/>
            <p:nvPr/>
          </p:nvSpPr>
          <p:spPr bwMode="auto">
            <a:xfrm rot="19744319">
              <a:off x="3508367" y="604818"/>
              <a:ext cx="317502" cy="673105"/>
            </a:xfrm>
            <a:custGeom>
              <a:avLst/>
              <a:gdLst>
                <a:gd name="connsiteX0" fmla="*/ 0 w 548640"/>
                <a:gd name="connsiteY0" fmla="*/ 0 h 321501"/>
                <a:gd name="connsiteX1" fmla="*/ 0 w 548640"/>
                <a:gd name="connsiteY1" fmla="*/ 0 h 321501"/>
                <a:gd name="connsiteX2" fmla="*/ 24384 w 548640"/>
                <a:gd name="connsiteY2" fmla="*/ 158496 h 321501"/>
                <a:gd name="connsiteX3" fmla="*/ 73152 w 548640"/>
                <a:gd name="connsiteY3" fmla="*/ 231648 h 321501"/>
                <a:gd name="connsiteX4" fmla="*/ 109728 w 548640"/>
                <a:gd name="connsiteY4" fmla="*/ 268224 h 321501"/>
                <a:gd name="connsiteX5" fmla="*/ 182880 w 548640"/>
                <a:gd name="connsiteY5" fmla="*/ 292608 h 321501"/>
                <a:gd name="connsiteX6" fmla="*/ 548640 w 548640"/>
                <a:gd name="connsiteY6" fmla="*/ 207264 h 321501"/>
                <a:gd name="connsiteX7" fmla="*/ 0 w 548640"/>
                <a:gd name="connsiteY7" fmla="*/ 0 h 32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640" h="321501">
                  <a:moveTo>
                    <a:pt x="0" y="0"/>
                  </a:moveTo>
                  <a:lnTo>
                    <a:pt x="0" y="0"/>
                  </a:lnTo>
                  <a:cubicBezTo>
                    <a:pt x="791" y="7120"/>
                    <a:pt x="9300" y="128328"/>
                    <a:pt x="24384" y="158496"/>
                  </a:cubicBezTo>
                  <a:cubicBezTo>
                    <a:pt x="37490" y="184708"/>
                    <a:pt x="52430" y="210926"/>
                    <a:pt x="73152" y="231648"/>
                  </a:cubicBezTo>
                  <a:cubicBezTo>
                    <a:pt x="85344" y="243840"/>
                    <a:pt x="94306" y="260513"/>
                    <a:pt x="109728" y="268224"/>
                  </a:cubicBezTo>
                  <a:cubicBezTo>
                    <a:pt x="216281" y="321501"/>
                    <a:pt x="144953" y="254681"/>
                    <a:pt x="182880" y="292608"/>
                  </a:cubicBezTo>
                  <a:lnTo>
                    <a:pt x="548640" y="2072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2857475" y="3286122"/>
              <a:ext cx="5572164" cy="1938992"/>
            </a:xfrm>
            <a:prstGeom prst="rect">
              <a:avLst/>
            </a:prstGeom>
            <a:noFill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20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+mn-cs"/>
                </a:rPr>
                <a:t>СВОЯ</a:t>
              </a:r>
            </a:p>
          </p:txBody>
        </p:sp>
        <p:sp>
          <p:nvSpPr>
            <p:cNvPr id="71" name="4-конечная звезда 70"/>
            <p:cNvSpPr/>
            <p:nvPr/>
          </p:nvSpPr>
          <p:spPr>
            <a:xfrm>
              <a:off x="7072330" y="500042"/>
              <a:ext cx="142876" cy="214314"/>
            </a:xfrm>
            <a:prstGeom prst="star4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2" name="4-конечная звезда 71"/>
            <p:cNvSpPr/>
            <p:nvPr/>
          </p:nvSpPr>
          <p:spPr>
            <a:xfrm>
              <a:off x="7929586" y="714356"/>
              <a:ext cx="214314" cy="357190"/>
            </a:xfrm>
            <a:prstGeom prst="star4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3" name="4-конечная звезда 72"/>
            <p:cNvSpPr/>
            <p:nvPr/>
          </p:nvSpPr>
          <p:spPr>
            <a:xfrm>
              <a:off x="8429652" y="428604"/>
              <a:ext cx="214314" cy="357190"/>
            </a:xfrm>
            <a:prstGeom prst="star4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4" name="4-конечная звезда 73"/>
            <p:cNvSpPr/>
            <p:nvPr/>
          </p:nvSpPr>
          <p:spPr>
            <a:xfrm>
              <a:off x="8286776" y="1500174"/>
              <a:ext cx="285752" cy="500066"/>
            </a:xfrm>
            <a:prstGeom prst="star4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5" name="4-конечная звезда 74"/>
            <p:cNvSpPr/>
            <p:nvPr/>
          </p:nvSpPr>
          <p:spPr>
            <a:xfrm>
              <a:off x="7500958" y="2285992"/>
              <a:ext cx="285752" cy="500066"/>
            </a:xfrm>
            <a:prstGeom prst="star4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6" name="Пятно 1 75"/>
            <p:cNvSpPr/>
            <p:nvPr/>
          </p:nvSpPr>
          <p:spPr>
            <a:xfrm>
              <a:off x="500034" y="500042"/>
              <a:ext cx="142876" cy="71437"/>
            </a:xfrm>
            <a:prstGeom prst="irregularSeal1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7" name="Пятно 1 76"/>
            <p:cNvSpPr/>
            <p:nvPr/>
          </p:nvSpPr>
          <p:spPr>
            <a:xfrm>
              <a:off x="1142975" y="500042"/>
              <a:ext cx="285752" cy="142876"/>
            </a:xfrm>
            <a:prstGeom prst="irregularSeal1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8" name="Пятно 1 77"/>
            <p:cNvSpPr/>
            <p:nvPr/>
          </p:nvSpPr>
          <p:spPr>
            <a:xfrm>
              <a:off x="714347" y="714355"/>
              <a:ext cx="285752" cy="214315"/>
            </a:xfrm>
            <a:prstGeom prst="irregularSeal1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9" name="Пятно 1 78"/>
            <p:cNvSpPr/>
            <p:nvPr/>
          </p:nvSpPr>
          <p:spPr>
            <a:xfrm>
              <a:off x="428595" y="1214422"/>
              <a:ext cx="285752" cy="214313"/>
            </a:xfrm>
            <a:prstGeom prst="irregularSeal1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0" name="Пятно 1 79"/>
            <p:cNvSpPr/>
            <p:nvPr/>
          </p:nvSpPr>
          <p:spPr>
            <a:xfrm>
              <a:off x="1643042" y="357166"/>
              <a:ext cx="285752" cy="142876"/>
            </a:xfrm>
            <a:prstGeom prst="irregularSeal1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1" name="Пятно 1 80"/>
            <p:cNvSpPr/>
            <p:nvPr/>
          </p:nvSpPr>
          <p:spPr>
            <a:xfrm>
              <a:off x="214282" y="1785926"/>
              <a:ext cx="500065" cy="214313"/>
            </a:xfrm>
            <a:prstGeom prst="irregularSeal1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4342" name="Группа 39"/>
          <p:cNvGrpSpPr>
            <a:grpSpLocks/>
          </p:cNvGrpSpPr>
          <p:nvPr/>
        </p:nvGrpSpPr>
        <p:grpSpPr bwMode="auto">
          <a:xfrm>
            <a:off x="4643438" y="3929063"/>
            <a:ext cx="3486150" cy="2344737"/>
            <a:chOff x="3833236" y="2510784"/>
            <a:chExt cx="3486423" cy="2345000"/>
          </a:xfrm>
        </p:grpSpPr>
        <p:sp>
          <p:nvSpPr>
            <p:cNvPr id="85" name="Прямоугольник 84"/>
            <p:cNvSpPr/>
            <p:nvPr/>
          </p:nvSpPr>
          <p:spPr>
            <a:xfrm>
              <a:off x="4429124" y="3286124"/>
              <a:ext cx="2890535" cy="156966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96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cs typeface="+mn-cs"/>
                </a:rPr>
                <a:t>игра</a:t>
              </a: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3833236" y="2510784"/>
              <a:ext cx="869148" cy="156966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96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cs typeface="+mn-cs"/>
                </a:rPr>
                <a:t>_</a:t>
              </a:r>
            </a:p>
          </p:txBody>
        </p:sp>
      </p:grpSp>
      <p:sp>
        <p:nvSpPr>
          <p:cNvPr id="87" name="Прямоугольник 86"/>
          <p:cNvSpPr/>
          <p:nvPr/>
        </p:nvSpPr>
        <p:spPr>
          <a:xfrm>
            <a:off x="2558856" y="1428736"/>
            <a:ext cx="4785284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+mn-cs"/>
              </a:rPr>
              <a:t>II </a:t>
            </a:r>
            <a:r>
              <a:rPr lang="ru-RU" sz="8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+mn-cs"/>
              </a:rPr>
              <a:t>раунд </a:t>
            </a: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6715125" y="2786063"/>
          <a:ext cx="1500188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1" name="Формула" r:id="rId7" imgW="774360" imgH="444240" progId="Equation.3">
                  <p:embed/>
                </p:oleObj>
              </mc:Choice>
              <mc:Fallback>
                <p:oleObj name="Формула" r:id="rId7" imgW="774360" imgH="4442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-30000" contrast="-5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25" y="2786063"/>
                        <a:ext cx="1500188" cy="862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357188" y="5143500"/>
          <a:ext cx="928687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2" name="Формула" r:id="rId9" imgW="419040" imgH="469800" progId="Equation.3">
                  <p:embed/>
                </p:oleObj>
              </mc:Choice>
              <mc:Fallback>
                <p:oleObj name="Формула" r:id="rId9" imgW="419040" imgH="469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5143500"/>
                        <a:ext cx="928687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5429250" y="428625"/>
          <a:ext cx="642938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3" name="Формула" r:id="rId11" imgW="406080" imgH="203040" progId="Equation.3">
                  <p:embed/>
                </p:oleObj>
              </mc:Choice>
              <mc:Fallback>
                <p:oleObj name="Формула" r:id="rId11" imgW="40608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0" y="428625"/>
                        <a:ext cx="642938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Нижний колонтитул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 advTm="1000">
    <p:sndAc>
      <p:stSnd>
        <p:snd r:embed="rId3" name="Начало раунда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264320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I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тур</a:t>
            </a:r>
          </a:p>
        </p:txBody>
      </p:sp>
      <p:sp>
        <p:nvSpPr>
          <p:cNvPr id="4" name="Багетная рамка 3"/>
          <p:cNvSpPr/>
          <p:nvPr/>
        </p:nvSpPr>
        <p:spPr>
          <a:xfrm>
            <a:off x="2857500" y="2428828"/>
            <a:ext cx="1143000" cy="785813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3000364" y="2500258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20</a:t>
            </a:r>
          </a:p>
        </p:txBody>
      </p:sp>
      <p:sp>
        <p:nvSpPr>
          <p:cNvPr id="6" name="Багетная рамка 5"/>
          <p:cNvSpPr/>
          <p:nvPr/>
        </p:nvSpPr>
        <p:spPr>
          <a:xfrm>
            <a:off x="4000500" y="2428828"/>
            <a:ext cx="1143000" cy="785813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4143372" y="2500258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40</a:t>
            </a:r>
          </a:p>
        </p:txBody>
      </p:sp>
      <p:sp>
        <p:nvSpPr>
          <p:cNvPr id="8" name="Багетная рамка 7"/>
          <p:cNvSpPr/>
          <p:nvPr/>
        </p:nvSpPr>
        <p:spPr>
          <a:xfrm>
            <a:off x="5143500" y="2428828"/>
            <a:ext cx="1143000" cy="785813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5286380" y="2500258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60</a:t>
            </a:r>
          </a:p>
        </p:txBody>
      </p:sp>
      <p:sp>
        <p:nvSpPr>
          <p:cNvPr id="10" name="Багетная рамка 9"/>
          <p:cNvSpPr/>
          <p:nvPr/>
        </p:nvSpPr>
        <p:spPr>
          <a:xfrm>
            <a:off x="6286500" y="2428828"/>
            <a:ext cx="1143000" cy="785813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hlinkClick r:id="rId6" action="ppaction://hlinksldjump"/>
          </p:cNvPr>
          <p:cNvSpPr/>
          <p:nvPr/>
        </p:nvSpPr>
        <p:spPr>
          <a:xfrm>
            <a:off x="6429388" y="2500258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80</a:t>
            </a:r>
          </a:p>
        </p:txBody>
      </p:sp>
      <p:sp>
        <p:nvSpPr>
          <p:cNvPr id="12" name="Багетная рамка 11"/>
          <p:cNvSpPr/>
          <p:nvPr/>
        </p:nvSpPr>
        <p:spPr>
          <a:xfrm>
            <a:off x="7429500" y="2428828"/>
            <a:ext cx="1143000" cy="785813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hlinkClick r:id="rId7" action="ppaction://hlinksldjump"/>
          </p:cNvPr>
          <p:cNvSpPr/>
          <p:nvPr/>
        </p:nvSpPr>
        <p:spPr>
          <a:xfrm>
            <a:off x="7500958" y="2491708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100</a:t>
            </a:r>
          </a:p>
        </p:txBody>
      </p:sp>
      <p:sp>
        <p:nvSpPr>
          <p:cNvPr id="15" name="Багетная рамка 14"/>
          <p:cNvSpPr/>
          <p:nvPr/>
        </p:nvSpPr>
        <p:spPr>
          <a:xfrm>
            <a:off x="2857500" y="3211790"/>
            <a:ext cx="1143000" cy="785812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Прямоугольник 15">
            <a:hlinkClick r:id="rId8" action="ppaction://hlinksldjump"/>
          </p:cNvPr>
          <p:cNvSpPr/>
          <p:nvPr/>
        </p:nvSpPr>
        <p:spPr>
          <a:xfrm>
            <a:off x="3000364" y="3283226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20</a:t>
            </a:r>
          </a:p>
        </p:txBody>
      </p:sp>
      <p:sp>
        <p:nvSpPr>
          <p:cNvPr id="17" name="Багетная рамка 16"/>
          <p:cNvSpPr/>
          <p:nvPr/>
        </p:nvSpPr>
        <p:spPr>
          <a:xfrm>
            <a:off x="4000500" y="3211790"/>
            <a:ext cx="1143000" cy="785812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Прямоугольник 17">
            <a:hlinkClick r:id="rId9" action="ppaction://hlinksldjump"/>
          </p:cNvPr>
          <p:cNvSpPr/>
          <p:nvPr/>
        </p:nvSpPr>
        <p:spPr>
          <a:xfrm>
            <a:off x="4143372" y="3283226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40</a:t>
            </a:r>
          </a:p>
        </p:txBody>
      </p:sp>
      <p:sp>
        <p:nvSpPr>
          <p:cNvPr id="19" name="Багетная рамка 18"/>
          <p:cNvSpPr/>
          <p:nvPr/>
        </p:nvSpPr>
        <p:spPr>
          <a:xfrm>
            <a:off x="5143500" y="3211790"/>
            <a:ext cx="1143000" cy="785812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" name="Прямоугольник 19">
            <a:hlinkClick r:id="rId10" action="ppaction://hlinksldjump"/>
          </p:cNvPr>
          <p:cNvSpPr/>
          <p:nvPr/>
        </p:nvSpPr>
        <p:spPr>
          <a:xfrm>
            <a:off x="5286380" y="3283226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60</a:t>
            </a:r>
          </a:p>
        </p:txBody>
      </p:sp>
      <p:sp>
        <p:nvSpPr>
          <p:cNvPr id="21" name="Багетная рамка 20"/>
          <p:cNvSpPr/>
          <p:nvPr/>
        </p:nvSpPr>
        <p:spPr>
          <a:xfrm>
            <a:off x="6286500" y="3211790"/>
            <a:ext cx="1143000" cy="785812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Прямоугольник 21">
            <a:hlinkClick r:id="rId11" action="ppaction://hlinksldjump"/>
          </p:cNvPr>
          <p:cNvSpPr/>
          <p:nvPr/>
        </p:nvSpPr>
        <p:spPr>
          <a:xfrm>
            <a:off x="6429388" y="3283226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80</a:t>
            </a:r>
          </a:p>
        </p:txBody>
      </p:sp>
      <p:sp>
        <p:nvSpPr>
          <p:cNvPr id="23" name="Багетная рамка 22"/>
          <p:cNvSpPr/>
          <p:nvPr/>
        </p:nvSpPr>
        <p:spPr>
          <a:xfrm>
            <a:off x="7429500" y="3211790"/>
            <a:ext cx="1143000" cy="785812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4" name="Прямоугольник 23">
            <a:hlinkClick r:id="rId12" action="ppaction://hlinksldjump"/>
          </p:cNvPr>
          <p:cNvSpPr/>
          <p:nvPr/>
        </p:nvSpPr>
        <p:spPr>
          <a:xfrm>
            <a:off x="7524328" y="3283796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100</a:t>
            </a:r>
          </a:p>
        </p:txBody>
      </p:sp>
      <p:sp>
        <p:nvSpPr>
          <p:cNvPr id="26" name="Багетная рамка 25"/>
          <p:cNvSpPr/>
          <p:nvPr/>
        </p:nvSpPr>
        <p:spPr>
          <a:xfrm>
            <a:off x="2857500" y="4006540"/>
            <a:ext cx="1143000" cy="785813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7" name="Прямоугольник 26">
            <a:hlinkClick r:id="rId13" action="ppaction://hlinksldjump"/>
          </p:cNvPr>
          <p:cNvSpPr/>
          <p:nvPr/>
        </p:nvSpPr>
        <p:spPr>
          <a:xfrm>
            <a:off x="3000364" y="4077983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20</a:t>
            </a:r>
          </a:p>
        </p:txBody>
      </p:sp>
      <p:sp>
        <p:nvSpPr>
          <p:cNvPr id="28" name="Багетная рамка 27"/>
          <p:cNvSpPr/>
          <p:nvPr/>
        </p:nvSpPr>
        <p:spPr>
          <a:xfrm>
            <a:off x="4000500" y="4006540"/>
            <a:ext cx="1143000" cy="785813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9" name="Прямоугольник 28">
            <a:hlinkClick r:id="rId14" action="ppaction://hlinksldjump"/>
          </p:cNvPr>
          <p:cNvSpPr/>
          <p:nvPr/>
        </p:nvSpPr>
        <p:spPr>
          <a:xfrm>
            <a:off x="4143372" y="4077983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40</a:t>
            </a:r>
          </a:p>
        </p:txBody>
      </p:sp>
      <p:sp>
        <p:nvSpPr>
          <p:cNvPr id="30" name="Багетная рамка 29"/>
          <p:cNvSpPr/>
          <p:nvPr/>
        </p:nvSpPr>
        <p:spPr>
          <a:xfrm>
            <a:off x="5143500" y="4006540"/>
            <a:ext cx="1143000" cy="785813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1" name="Прямоугольник 30">
            <a:hlinkClick r:id="rId15" action="ppaction://hlinksldjump"/>
          </p:cNvPr>
          <p:cNvSpPr/>
          <p:nvPr/>
        </p:nvSpPr>
        <p:spPr>
          <a:xfrm>
            <a:off x="5286380" y="4077983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60</a:t>
            </a:r>
          </a:p>
        </p:txBody>
      </p:sp>
      <p:sp>
        <p:nvSpPr>
          <p:cNvPr id="32" name="Багетная рамка 31"/>
          <p:cNvSpPr/>
          <p:nvPr/>
        </p:nvSpPr>
        <p:spPr>
          <a:xfrm>
            <a:off x="6286500" y="4006540"/>
            <a:ext cx="1143000" cy="785813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3" name="Прямоугольник 32">
            <a:hlinkClick r:id="rId16" action="ppaction://hlinksldjump"/>
          </p:cNvPr>
          <p:cNvSpPr/>
          <p:nvPr/>
        </p:nvSpPr>
        <p:spPr>
          <a:xfrm>
            <a:off x="6429388" y="4077983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80</a:t>
            </a:r>
          </a:p>
        </p:txBody>
      </p:sp>
      <p:sp>
        <p:nvSpPr>
          <p:cNvPr id="34" name="Багетная рамка 33"/>
          <p:cNvSpPr/>
          <p:nvPr/>
        </p:nvSpPr>
        <p:spPr>
          <a:xfrm>
            <a:off x="7429500" y="4006540"/>
            <a:ext cx="1143000" cy="785813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5" name="Прямоугольник 34">
            <a:hlinkClick r:id="rId17" action="ppaction://hlinksldjump"/>
          </p:cNvPr>
          <p:cNvSpPr/>
          <p:nvPr/>
        </p:nvSpPr>
        <p:spPr>
          <a:xfrm>
            <a:off x="7525219" y="4075884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100</a:t>
            </a:r>
          </a:p>
        </p:txBody>
      </p:sp>
      <p:sp>
        <p:nvSpPr>
          <p:cNvPr id="37" name="Багетная рамка 36"/>
          <p:cNvSpPr/>
          <p:nvPr/>
        </p:nvSpPr>
        <p:spPr>
          <a:xfrm>
            <a:off x="2857500" y="4803411"/>
            <a:ext cx="1143000" cy="785812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8" name="Прямоугольник 37">
            <a:hlinkClick r:id="rId18" action="ppaction://hlinksldjump"/>
          </p:cNvPr>
          <p:cNvSpPr/>
          <p:nvPr/>
        </p:nvSpPr>
        <p:spPr>
          <a:xfrm>
            <a:off x="3000364" y="4874860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20</a:t>
            </a:r>
          </a:p>
        </p:txBody>
      </p:sp>
      <p:sp>
        <p:nvSpPr>
          <p:cNvPr id="39" name="Багетная рамка 38"/>
          <p:cNvSpPr/>
          <p:nvPr/>
        </p:nvSpPr>
        <p:spPr>
          <a:xfrm>
            <a:off x="4000500" y="4803411"/>
            <a:ext cx="1143000" cy="785812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0" name="Прямоугольник 39">
            <a:hlinkClick r:id="rId19" action="ppaction://hlinksldjump"/>
          </p:cNvPr>
          <p:cNvSpPr/>
          <p:nvPr/>
        </p:nvSpPr>
        <p:spPr>
          <a:xfrm>
            <a:off x="4143372" y="4874860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40</a:t>
            </a:r>
          </a:p>
        </p:txBody>
      </p:sp>
      <p:sp>
        <p:nvSpPr>
          <p:cNvPr id="41" name="Багетная рамка 40"/>
          <p:cNvSpPr/>
          <p:nvPr/>
        </p:nvSpPr>
        <p:spPr>
          <a:xfrm>
            <a:off x="5143500" y="4803411"/>
            <a:ext cx="1143000" cy="785812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2" name="Прямоугольник 41">
            <a:hlinkClick r:id="rId20" action="ppaction://hlinksldjump"/>
          </p:cNvPr>
          <p:cNvSpPr/>
          <p:nvPr/>
        </p:nvSpPr>
        <p:spPr>
          <a:xfrm>
            <a:off x="5286380" y="4874860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60</a:t>
            </a:r>
          </a:p>
        </p:txBody>
      </p:sp>
      <p:sp>
        <p:nvSpPr>
          <p:cNvPr id="43" name="Багетная рамка 42"/>
          <p:cNvSpPr/>
          <p:nvPr/>
        </p:nvSpPr>
        <p:spPr>
          <a:xfrm>
            <a:off x="6286500" y="4803411"/>
            <a:ext cx="1143000" cy="785812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4" name="Прямоугольник 43">
            <a:hlinkClick r:id="rId21" action="ppaction://hlinksldjump"/>
          </p:cNvPr>
          <p:cNvSpPr/>
          <p:nvPr/>
        </p:nvSpPr>
        <p:spPr>
          <a:xfrm>
            <a:off x="6429388" y="4874860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80</a:t>
            </a:r>
          </a:p>
        </p:txBody>
      </p:sp>
      <p:sp>
        <p:nvSpPr>
          <p:cNvPr id="45" name="Багетная рамка 44"/>
          <p:cNvSpPr/>
          <p:nvPr/>
        </p:nvSpPr>
        <p:spPr>
          <a:xfrm>
            <a:off x="7429500" y="4803411"/>
            <a:ext cx="1143000" cy="785812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6" name="Прямоугольник 45">
            <a:hlinkClick r:id="rId22" action="ppaction://hlinksldjump"/>
          </p:cNvPr>
          <p:cNvSpPr/>
          <p:nvPr/>
        </p:nvSpPr>
        <p:spPr>
          <a:xfrm>
            <a:off x="7525219" y="4867972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100</a:t>
            </a:r>
          </a:p>
        </p:txBody>
      </p:sp>
      <p:sp>
        <p:nvSpPr>
          <p:cNvPr id="47" name="Багетная рамка 46"/>
          <p:cNvSpPr/>
          <p:nvPr/>
        </p:nvSpPr>
        <p:spPr>
          <a:xfrm>
            <a:off x="642910" y="2428820"/>
            <a:ext cx="2214578" cy="785818"/>
          </a:xfrm>
          <a:prstGeom prst="bevel">
            <a:avLst>
              <a:gd name="adj" fmla="val 1741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 НА 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ДВИЖЕНИЕ</a:t>
            </a:r>
          </a:p>
        </p:txBody>
      </p:sp>
      <p:sp>
        <p:nvSpPr>
          <p:cNvPr id="48" name="Багетная рамка 47"/>
          <p:cNvSpPr/>
          <p:nvPr/>
        </p:nvSpPr>
        <p:spPr>
          <a:xfrm>
            <a:off x="642910" y="3211788"/>
            <a:ext cx="2214578" cy="785818"/>
          </a:xfrm>
          <a:prstGeom prst="bevel">
            <a:avLst>
              <a:gd name="adj" fmla="val 15778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ИЗМЕРЕНИЕ 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УГЛОВ</a:t>
            </a:r>
          </a:p>
        </p:txBody>
      </p:sp>
      <p:sp>
        <p:nvSpPr>
          <p:cNvPr id="50" name="Багетная рамка 49"/>
          <p:cNvSpPr/>
          <p:nvPr/>
        </p:nvSpPr>
        <p:spPr>
          <a:xfrm>
            <a:off x="642910" y="4006545"/>
            <a:ext cx="2214578" cy="785818"/>
          </a:xfrm>
          <a:prstGeom prst="bevel">
            <a:avLst>
              <a:gd name="adj" fmla="val 15777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ПРОЦЕНТЫ</a:t>
            </a:r>
          </a:p>
        </p:txBody>
      </p:sp>
      <p:sp>
        <p:nvSpPr>
          <p:cNvPr id="51" name="Багетная рамка 50"/>
          <p:cNvSpPr/>
          <p:nvPr/>
        </p:nvSpPr>
        <p:spPr>
          <a:xfrm>
            <a:off x="642910" y="4803422"/>
            <a:ext cx="2214578" cy="785818"/>
          </a:xfrm>
          <a:prstGeom prst="bevel">
            <a:avLst>
              <a:gd name="adj" fmla="val 20694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ФОРМУЛЫ</a:t>
            </a:r>
          </a:p>
        </p:txBody>
      </p:sp>
      <p:grpSp>
        <p:nvGrpSpPr>
          <p:cNvPr id="37935" name="Группа 61"/>
          <p:cNvGrpSpPr>
            <a:grpSpLocks/>
          </p:cNvGrpSpPr>
          <p:nvPr/>
        </p:nvGrpSpPr>
        <p:grpSpPr bwMode="auto">
          <a:xfrm>
            <a:off x="500063" y="428625"/>
            <a:ext cx="3311525" cy="1803400"/>
            <a:chOff x="580375" y="463550"/>
            <a:chExt cx="3312914" cy="1802746"/>
          </a:xfrm>
        </p:grpSpPr>
        <p:grpSp>
          <p:nvGrpSpPr>
            <p:cNvPr id="37939" name="Группа 17"/>
            <p:cNvGrpSpPr>
              <a:grpSpLocks/>
            </p:cNvGrpSpPr>
            <p:nvPr/>
          </p:nvGrpSpPr>
          <p:grpSpPr bwMode="auto">
            <a:xfrm>
              <a:off x="580375" y="463550"/>
              <a:ext cx="3312914" cy="1802746"/>
              <a:chOff x="463965" y="500042"/>
              <a:chExt cx="3733800" cy="2309813"/>
            </a:xfrm>
          </p:grpSpPr>
          <p:pic>
            <p:nvPicPr>
              <p:cNvPr id="37941" name="Picture 3"/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463965" y="571480"/>
                <a:ext cx="3733800" cy="2238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6" name="Полилиния 55"/>
              <p:cNvSpPr/>
              <p:nvPr/>
            </p:nvSpPr>
            <p:spPr>
              <a:xfrm rot="20199931">
                <a:off x="863119" y="1329623"/>
                <a:ext cx="273860" cy="270428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 rot="16956314">
                <a:off x="1240624" y="1786343"/>
                <a:ext cx="406657" cy="213001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 rot="12479182">
                <a:off x="2812357" y="1154760"/>
                <a:ext cx="406314" cy="213496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 rot="4293788">
                <a:off x="3232474" y="625736"/>
                <a:ext cx="292793" cy="248801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642910" y="500042"/>
                <a:ext cx="2351926" cy="923330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5400" b="1" dirty="0">
                    <a:ln w="50800"/>
                    <a:solidFill>
                      <a:schemeClr val="bg1">
                        <a:shade val="50000"/>
                      </a:schemeClr>
                    </a:solidFill>
                    <a:latin typeface="+mn-lt"/>
                    <a:cs typeface="+mn-cs"/>
                  </a:rPr>
                  <a:t>СВОЯ</a:t>
                </a: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1643042" y="1357298"/>
                <a:ext cx="1999265" cy="923330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5400" b="1" dirty="0">
                    <a:ln w="11430"/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+mn-lt"/>
                    <a:cs typeface="+mn-cs"/>
                  </a:rPr>
                  <a:t>игра</a:t>
                </a:r>
              </a:p>
            </p:txBody>
          </p:sp>
        </p:grpSp>
        <p:sp>
          <p:nvSpPr>
            <p:cNvPr id="54" name="Прямоугольник 53"/>
            <p:cNvSpPr/>
            <p:nvPr/>
          </p:nvSpPr>
          <p:spPr>
            <a:xfrm>
              <a:off x="1179552" y="703878"/>
              <a:ext cx="569387" cy="92333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+mn-lt"/>
                  <a:cs typeface="+mn-cs"/>
                </a:rPr>
                <a:t>_</a:t>
              </a:r>
              <a:endPara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62" name="Прямоугольник 61">
            <a:hlinkClick r:id="rId24" action="ppaction://hlinksldjump"/>
          </p:cNvPr>
          <p:cNvSpPr/>
          <p:nvPr/>
        </p:nvSpPr>
        <p:spPr>
          <a:xfrm>
            <a:off x="2921690" y="5653216"/>
            <a:ext cx="3038362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solidFill>
                  <a:srgbClr val="218A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ФИНАЛ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4286248" y="642918"/>
            <a:ext cx="270817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II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РАУНД</a:t>
            </a: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285750" y="3071813"/>
            <a:ext cx="8572500" cy="2857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Багетная рамка 37"/>
          <p:cNvSpPr/>
          <p:nvPr/>
        </p:nvSpPr>
        <p:spPr>
          <a:xfrm>
            <a:off x="7533207" y="461670"/>
            <a:ext cx="1143008" cy="940653"/>
          </a:xfrm>
          <a:prstGeom prst="bevel">
            <a:avLst/>
          </a:prstGeom>
          <a:gradFill>
            <a:gsLst>
              <a:gs pos="0">
                <a:srgbClr val="7030A0"/>
              </a:gs>
              <a:gs pos="35000">
                <a:schemeClr val="accent4">
                  <a:lumMod val="40000"/>
                  <a:lumOff val="60000"/>
                </a:schemeClr>
              </a:gs>
              <a:gs pos="100000">
                <a:srgbClr val="7030A0"/>
              </a:gs>
            </a:gsLst>
          </a:gradFill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</a:t>
            </a:r>
          </a:p>
        </p:txBody>
      </p:sp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6" name="Блок-схема: альтернативный процесс 5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ФИНАЛ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57158" y="428604"/>
            <a:ext cx="2500330" cy="91940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Задачи на движение</a:t>
            </a:r>
          </a:p>
        </p:txBody>
      </p:sp>
      <p:sp>
        <p:nvSpPr>
          <p:cNvPr id="65554" name="Text Box 22"/>
          <p:cNvSpPr txBox="1">
            <a:spLocks noChangeArrowheads="1"/>
          </p:cNvSpPr>
          <p:nvPr/>
        </p:nvSpPr>
        <p:spPr bwMode="auto">
          <a:xfrm>
            <a:off x="3000375" y="476250"/>
            <a:ext cx="4429125" cy="9223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latin typeface="Georgia" pitchFamily="18" charset="0"/>
              </a:rPr>
              <a:t>Найдите расстояние между движущимися объектами через 2 часа после начала движения</a:t>
            </a:r>
          </a:p>
        </p:txBody>
      </p:sp>
      <p:grpSp>
        <p:nvGrpSpPr>
          <p:cNvPr id="2" name="Группа 56"/>
          <p:cNvGrpSpPr>
            <a:grpSpLocks/>
          </p:cNvGrpSpPr>
          <p:nvPr/>
        </p:nvGrpSpPr>
        <p:grpSpPr bwMode="auto">
          <a:xfrm>
            <a:off x="428625" y="1357313"/>
            <a:ext cx="1847850" cy="585787"/>
            <a:chOff x="428596" y="1357298"/>
            <a:chExt cx="1848583" cy="585284"/>
          </a:xfrm>
        </p:grpSpPr>
        <p:cxnSp>
          <p:nvCxnSpPr>
            <p:cNvPr id="22" name="Прямая со стрелкой 21"/>
            <p:cNvCxnSpPr/>
            <p:nvPr/>
          </p:nvCxnSpPr>
          <p:spPr>
            <a:xfrm>
              <a:off x="657287" y="1940996"/>
              <a:ext cx="1545251" cy="158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Прямоугольник 24"/>
            <p:cNvSpPr/>
            <p:nvPr/>
          </p:nvSpPr>
          <p:spPr>
            <a:xfrm>
              <a:off x="428596" y="1357298"/>
              <a:ext cx="1848583" cy="52322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2800" b="1" dirty="0">
                  <a:ln/>
                  <a:solidFill>
                    <a:schemeClr val="accent3"/>
                  </a:solidFill>
                  <a:latin typeface="Verdana" pitchFamily="34" charset="0"/>
                  <a:cs typeface="+mn-cs"/>
                </a:rPr>
                <a:t>12 </a:t>
              </a:r>
              <a:r>
                <a:rPr lang="ru-RU" sz="2800" b="1" dirty="0">
                  <a:ln/>
                  <a:solidFill>
                    <a:schemeClr val="accent3"/>
                  </a:solidFill>
                  <a:latin typeface="Verdana" pitchFamily="34" charset="0"/>
                  <a:cs typeface="+mn-cs"/>
                </a:rPr>
                <a:t>км/ч</a:t>
              </a:r>
              <a:endParaRPr lang="ru-RU" sz="2800" b="1" dirty="0">
                <a:ln/>
                <a:solidFill>
                  <a:schemeClr val="accent3"/>
                </a:solidFill>
                <a:cs typeface="+mn-cs"/>
              </a:endParaRPr>
            </a:p>
          </p:txBody>
        </p:sp>
      </p:grpSp>
      <p:grpSp>
        <p:nvGrpSpPr>
          <p:cNvPr id="3" name="Группа 57"/>
          <p:cNvGrpSpPr>
            <a:grpSpLocks/>
          </p:cNvGrpSpPr>
          <p:nvPr/>
        </p:nvGrpSpPr>
        <p:grpSpPr bwMode="auto">
          <a:xfrm>
            <a:off x="6786563" y="1500188"/>
            <a:ext cx="1847850" cy="523875"/>
            <a:chOff x="6786578" y="1500174"/>
            <a:chExt cx="1848584" cy="523220"/>
          </a:xfrm>
        </p:grpSpPr>
        <p:cxnSp>
          <p:nvCxnSpPr>
            <p:cNvPr id="24" name="Прямая со стрелкой 23"/>
            <p:cNvCxnSpPr/>
            <p:nvPr/>
          </p:nvCxnSpPr>
          <p:spPr>
            <a:xfrm rot="10800000">
              <a:off x="6929510" y="1999611"/>
              <a:ext cx="1643715" cy="158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Прямоугольник 26"/>
            <p:cNvSpPr/>
            <p:nvPr/>
          </p:nvSpPr>
          <p:spPr>
            <a:xfrm>
              <a:off x="6786578" y="1500174"/>
              <a:ext cx="1848584" cy="52322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2800" b="1" dirty="0">
                  <a:ln/>
                  <a:solidFill>
                    <a:schemeClr val="accent3"/>
                  </a:solidFill>
                  <a:latin typeface="Verdana" pitchFamily="34" charset="0"/>
                  <a:cs typeface="+mn-cs"/>
                </a:rPr>
                <a:t>1</a:t>
              </a:r>
              <a:r>
                <a:rPr lang="ru-RU" sz="2800" b="1" dirty="0">
                  <a:ln/>
                  <a:solidFill>
                    <a:schemeClr val="accent3"/>
                  </a:solidFill>
                  <a:latin typeface="Verdana" pitchFamily="34" charset="0"/>
                  <a:cs typeface="+mn-cs"/>
                </a:rPr>
                <a:t>8</a:t>
              </a:r>
              <a:r>
                <a:rPr lang="en-US" sz="2800" b="1" dirty="0">
                  <a:ln/>
                  <a:solidFill>
                    <a:schemeClr val="accent3"/>
                  </a:solidFill>
                  <a:latin typeface="Verdana" pitchFamily="34" charset="0"/>
                  <a:cs typeface="+mn-cs"/>
                </a:rPr>
                <a:t> </a:t>
              </a:r>
              <a:r>
                <a:rPr lang="ru-RU" sz="2800" b="1" dirty="0">
                  <a:ln/>
                  <a:solidFill>
                    <a:schemeClr val="accent3"/>
                  </a:solidFill>
                  <a:latin typeface="Verdana" pitchFamily="34" charset="0"/>
                  <a:cs typeface="+mn-cs"/>
                </a:rPr>
                <a:t>км/ч</a:t>
              </a:r>
              <a:endParaRPr lang="ru-RU" sz="2800" b="1" dirty="0">
                <a:ln/>
                <a:solidFill>
                  <a:schemeClr val="accent3"/>
                </a:solidFill>
                <a:cs typeface="+mn-cs"/>
              </a:endParaRPr>
            </a:p>
          </p:txBody>
        </p:sp>
      </p:grpSp>
      <p:grpSp>
        <p:nvGrpSpPr>
          <p:cNvPr id="4" name="Группа 53"/>
          <p:cNvGrpSpPr>
            <a:grpSpLocks/>
          </p:cNvGrpSpPr>
          <p:nvPr/>
        </p:nvGrpSpPr>
        <p:grpSpPr bwMode="auto">
          <a:xfrm>
            <a:off x="3643313" y="1906588"/>
            <a:ext cx="714375" cy="1308100"/>
            <a:chOff x="3643306" y="1906132"/>
            <a:chExt cx="714375" cy="1308546"/>
          </a:xfrm>
        </p:grpSpPr>
        <p:grpSp>
          <p:nvGrpSpPr>
            <p:cNvPr id="38941" name="Группа 563"/>
            <p:cNvGrpSpPr>
              <a:grpSpLocks/>
            </p:cNvGrpSpPr>
            <p:nvPr/>
          </p:nvGrpSpPr>
          <p:grpSpPr bwMode="auto">
            <a:xfrm>
              <a:off x="3643306" y="2000240"/>
              <a:ext cx="714375" cy="1214438"/>
              <a:chOff x="3214986" y="1928474"/>
              <a:chExt cx="714352" cy="1214224"/>
            </a:xfrm>
          </p:grpSpPr>
          <p:sp>
            <p:nvSpPr>
              <p:cNvPr id="48" name="Волна 47"/>
              <p:cNvSpPr/>
              <p:nvPr/>
            </p:nvSpPr>
            <p:spPr>
              <a:xfrm>
                <a:off x="3214986" y="1928060"/>
                <a:ext cx="714352" cy="500145"/>
              </a:xfrm>
              <a:prstGeom prst="wav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cxnSp>
            <p:nvCxnSpPr>
              <p:cNvPr id="49" name="Прямая соединительная линия 48"/>
              <p:cNvCxnSpPr/>
              <p:nvPr/>
            </p:nvCxnSpPr>
            <p:spPr>
              <a:xfrm rot="5400000">
                <a:off x="2607667" y="2535379"/>
                <a:ext cx="1214638" cy="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3" name="Прямоугольник 42"/>
            <p:cNvSpPr/>
            <p:nvPr/>
          </p:nvSpPr>
          <p:spPr bwMode="auto">
            <a:xfrm>
              <a:off x="3643306" y="1906132"/>
              <a:ext cx="686428" cy="5848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  <a:cs typeface="+mn-cs"/>
                </a:rPr>
                <a:t>2 ч</a:t>
              </a:r>
            </a:p>
          </p:txBody>
        </p:sp>
      </p:grpSp>
      <p:grpSp>
        <p:nvGrpSpPr>
          <p:cNvPr id="7" name="Группа 54"/>
          <p:cNvGrpSpPr>
            <a:grpSpLocks/>
          </p:cNvGrpSpPr>
          <p:nvPr/>
        </p:nvGrpSpPr>
        <p:grpSpPr bwMode="auto">
          <a:xfrm>
            <a:off x="5749925" y="1906588"/>
            <a:ext cx="714375" cy="1308100"/>
            <a:chOff x="5786446" y="1906132"/>
            <a:chExt cx="714375" cy="1308545"/>
          </a:xfrm>
        </p:grpSpPr>
        <p:grpSp>
          <p:nvGrpSpPr>
            <p:cNvPr id="38937" name="Группа 564"/>
            <p:cNvGrpSpPr>
              <a:grpSpLocks/>
            </p:cNvGrpSpPr>
            <p:nvPr/>
          </p:nvGrpSpPr>
          <p:grpSpPr bwMode="auto">
            <a:xfrm>
              <a:off x="5786446" y="2000240"/>
              <a:ext cx="714375" cy="1214437"/>
              <a:chOff x="3214901" y="1928462"/>
              <a:chExt cx="714352" cy="1214223"/>
            </a:xfrm>
          </p:grpSpPr>
          <p:sp>
            <p:nvSpPr>
              <p:cNvPr id="46" name="Волна 45"/>
              <p:cNvSpPr/>
              <p:nvPr/>
            </p:nvSpPr>
            <p:spPr>
              <a:xfrm>
                <a:off x="3214901" y="1928048"/>
                <a:ext cx="714352" cy="500145"/>
              </a:xfrm>
              <a:prstGeom prst="wave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cxnSp>
            <p:nvCxnSpPr>
              <p:cNvPr id="47" name="Прямая соединительная линия 46"/>
              <p:cNvCxnSpPr/>
              <p:nvPr/>
            </p:nvCxnSpPr>
            <p:spPr>
              <a:xfrm rot="5400000">
                <a:off x="2607582" y="2535366"/>
                <a:ext cx="1214637" cy="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Прямоугольник 44"/>
            <p:cNvSpPr/>
            <p:nvPr/>
          </p:nvSpPr>
          <p:spPr bwMode="auto">
            <a:xfrm>
              <a:off x="5786446" y="1906132"/>
              <a:ext cx="686428" cy="5848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  <a:cs typeface="+mn-cs"/>
                </a:rPr>
                <a:t>2 ч</a:t>
              </a:r>
            </a:p>
          </p:txBody>
        </p:sp>
      </p:grpSp>
      <p:sp>
        <p:nvSpPr>
          <p:cNvPr id="53" name="Прямоугольник 52"/>
          <p:cNvSpPr/>
          <p:nvPr/>
        </p:nvSpPr>
        <p:spPr>
          <a:xfrm>
            <a:off x="3571868" y="3500438"/>
            <a:ext cx="278608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90 км</a:t>
            </a:r>
          </a:p>
        </p:txBody>
      </p:sp>
      <p:grpSp>
        <p:nvGrpSpPr>
          <p:cNvPr id="9" name="Группа 32"/>
          <p:cNvGrpSpPr>
            <a:grpSpLocks/>
          </p:cNvGrpSpPr>
          <p:nvPr/>
        </p:nvGrpSpPr>
        <p:grpSpPr bwMode="auto">
          <a:xfrm>
            <a:off x="3662363" y="2362200"/>
            <a:ext cx="2147887" cy="923925"/>
            <a:chOff x="3663092" y="2362794"/>
            <a:chExt cx="2146369" cy="923330"/>
          </a:xfrm>
        </p:grpSpPr>
        <p:sp>
          <p:nvSpPr>
            <p:cNvPr id="38935" name="Freeform 95"/>
            <p:cNvSpPr>
              <a:spLocks/>
            </p:cNvSpPr>
            <p:nvPr/>
          </p:nvSpPr>
          <p:spPr bwMode="auto">
            <a:xfrm rot="-183597">
              <a:off x="3663092" y="2485586"/>
              <a:ext cx="2146369" cy="798654"/>
            </a:xfrm>
            <a:custGeom>
              <a:avLst/>
              <a:gdLst>
                <a:gd name="T0" fmla="*/ 0 w 1352"/>
                <a:gd name="T1" fmla="*/ 1038672695 h 503"/>
                <a:gd name="T2" fmla="*/ 1754142451 w 1352"/>
                <a:gd name="T3" fmla="*/ 37816191 h 503"/>
                <a:gd name="T4" fmla="*/ 2147483647 w 1352"/>
                <a:gd name="T5" fmla="*/ 1268087985 h 503"/>
                <a:gd name="T6" fmla="*/ 0 60000 65536"/>
                <a:gd name="T7" fmla="*/ 0 60000 65536"/>
                <a:gd name="T8" fmla="*/ 0 60000 65536"/>
                <a:gd name="T9" fmla="*/ 0 w 1352"/>
                <a:gd name="T10" fmla="*/ 0 h 503"/>
                <a:gd name="T11" fmla="*/ 1352 w 1352"/>
                <a:gd name="T12" fmla="*/ 503 h 5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52" h="503">
                  <a:moveTo>
                    <a:pt x="0" y="412"/>
                  </a:moveTo>
                  <a:cubicBezTo>
                    <a:pt x="116" y="346"/>
                    <a:pt x="471" y="0"/>
                    <a:pt x="696" y="15"/>
                  </a:cubicBezTo>
                  <a:cubicBezTo>
                    <a:pt x="921" y="30"/>
                    <a:pt x="1215" y="401"/>
                    <a:pt x="1352" y="503"/>
                  </a:cubicBezTo>
                </a:path>
              </a:pathLst>
            </a:custGeom>
            <a:blipFill dpi="0" rotWithShape="1">
              <a:blip r:embed="rId5" cstate="print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4461001" y="2362794"/>
              <a:ext cx="611065" cy="92333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54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+mn-lt"/>
                  <a:cs typeface="+mn-cs"/>
                </a:rPr>
                <a:t>?</a:t>
              </a:r>
              <a:endPara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+mn-cs"/>
              </a:endParaRPr>
            </a:p>
          </p:txBody>
        </p:sp>
      </p:grpSp>
      <p:pic>
        <p:nvPicPr>
          <p:cNvPr id="17" name="Picture 21" descr="http://animashky.ru/flist/obsport/8/39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63" y="2159000"/>
            <a:ext cx="1357312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http://animashky.ru/flist/obsport/8/21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57188" y="2286000"/>
            <a:ext cx="1717676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Группа 34"/>
          <p:cNvGrpSpPr>
            <a:grpSpLocks/>
          </p:cNvGrpSpPr>
          <p:nvPr/>
        </p:nvGrpSpPr>
        <p:grpSpPr bwMode="auto">
          <a:xfrm>
            <a:off x="642938" y="1928813"/>
            <a:ext cx="7929562" cy="1643062"/>
            <a:chOff x="642910" y="1928802"/>
            <a:chExt cx="7929618" cy="1643074"/>
          </a:xfrm>
        </p:grpSpPr>
        <p:cxnSp>
          <p:nvCxnSpPr>
            <p:cNvPr id="30" name="Прямая соединительная линия 29"/>
            <p:cNvCxnSpPr/>
            <p:nvPr/>
          </p:nvCxnSpPr>
          <p:spPr bwMode="auto">
            <a:xfrm>
              <a:off x="642910" y="3571876"/>
              <a:ext cx="7929618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 bwMode="auto">
            <a:xfrm rot="16200000" flipV="1">
              <a:off x="7750197" y="2773358"/>
              <a:ext cx="1584337" cy="1270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rot="5400000">
              <a:off x="-156402" y="2750339"/>
              <a:ext cx="1643074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Скругленный прямоугольник 34"/>
          <p:cNvSpPr/>
          <p:nvPr/>
        </p:nvSpPr>
        <p:spPr>
          <a:xfrm>
            <a:off x="6929454" y="4714884"/>
            <a:ext cx="1776831" cy="715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30 км</a:t>
            </a:r>
          </a:p>
        </p:txBody>
      </p:sp>
      <p:grpSp>
        <p:nvGrpSpPr>
          <p:cNvPr id="11" name="Группа 35"/>
          <p:cNvGrpSpPr/>
          <p:nvPr/>
        </p:nvGrpSpPr>
        <p:grpSpPr>
          <a:xfrm>
            <a:off x="6429388" y="3929066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40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41" name="Нижний колонтитул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214313" y="1928813"/>
            <a:ext cx="8643937" cy="2286000"/>
          </a:xfrm>
          <a:prstGeom prst="roundRect">
            <a:avLst>
              <a:gd name="adj" fmla="val 2702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4313" y="285750"/>
            <a:ext cx="8643937" cy="1785938"/>
          </a:xfrm>
          <a:prstGeom prst="roundRect">
            <a:avLst>
              <a:gd name="adj" fmla="val 1648"/>
            </a:avLst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0"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6" name="Блок-схема: альтернативный процесс 5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ФИНАЛ</a:t>
            </a:r>
          </a:p>
        </p:txBody>
      </p:sp>
      <p:grpSp>
        <p:nvGrpSpPr>
          <p:cNvPr id="39942" name="Группа 86"/>
          <p:cNvGrpSpPr>
            <a:grpSpLocks/>
          </p:cNvGrpSpPr>
          <p:nvPr/>
        </p:nvGrpSpPr>
        <p:grpSpPr bwMode="auto">
          <a:xfrm>
            <a:off x="214313" y="2714625"/>
            <a:ext cx="8643937" cy="1000125"/>
            <a:chOff x="214282" y="2714620"/>
            <a:chExt cx="8643998" cy="1000132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214282" y="2714620"/>
              <a:ext cx="8643998" cy="10001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14282" y="3071811"/>
              <a:ext cx="857256" cy="1428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500166" y="3071811"/>
              <a:ext cx="857256" cy="1428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786050" y="3071811"/>
              <a:ext cx="857256" cy="1428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214810" y="3071811"/>
              <a:ext cx="857256" cy="1428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5500694" y="3071811"/>
              <a:ext cx="857256" cy="1428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6715140" y="3084511"/>
              <a:ext cx="857256" cy="1428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8001024" y="3084511"/>
              <a:ext cx="857256" cy="1428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3" name="Группа 85"/>
          <p:cNvGrpSpPr>
            <a:grpSpLocks/>
          </p:cNvGrpSpPr>
          <p:nvPr/>
        </p:nvGrpSpPr>
        <p:grpSpPr bwMode="auto">
          <a:xfrm>
            <a:off x="285750" y="1438275"/>
            <a:ext cx="8496300" cy="1204913"/>
            <a:chOff x="285720" y="1477149"/>
            <a:chExt cx="8496909" cy="1204323"/>
          </a:xfrm>
        </p:grpSpPr>
        <p:grpSp>
          <p:nvGrpSpPr>
            <p:cNvPr id="39963" name="Группа 48"/>
            <p:cNvGrpSpPr>
              <a:grpSpLocks/>
            </p:cNvGrpSpPr>
            <p:nvPr/>
          </p:nvGrpSpPr>
          <p:grpSpPr bwMode="auto">
            <a:xfrm>
              <a:off x="285720" y="1566982"/>
              <a:ext cx="784748" cy="1098870"/>
              <a:chOff x="285720" y="1852734"/>
              <a:chExt cx="784748" cy="1098870"/>
            </a:xfrm>
          </p:grpSpPr>
          <p:grpSp>
            <p:nvGrpSpPr>
              <p:cNvPr id="39973" name="Группа 625"/>
              <p:cNvGrpSpPr>
                <a:grpSpLocks/>
              </p:cNvGrpSpPr>
              <p:nvPr/>
            </p:nvGrpSpPr>
            <p:grpSpPr bwMode="auto">
              <a:xfrm>
                <a:off x="285720" y="1857364"/>
                <a:ext cx="744222" cy="1094240"/>
                <a:chOff x="0" y="4143380"/>
                <a:chExt cx="883322" cy="1414854"/>
              </a:xfrm>
            </p:grpSpPr>
            <p:grpSp>
              <p:nvGrpSpPr>
                <p:cNvPr id="39975" name="Группа 618"/>
                <p:cNvGrpSpPr>
                  <a:grpSpLocks/>
                </p:cNvGrpSpPr>
                <p:nvPr/>
              </p:nvGrpSpPr>
              <p:grpSpPr bwMode="auto">
                <a:xfrm>
                  <a:off x="228188" y="4143380"/>
                  <a:ext cx="655134" cy="1071570"/>
                  <a:chOff x="130652" y="4143380"/>
                  <a:chExt cx="655134" cy="1071570"/>
                </a:xfrm>
              </p:grpSpPr>
              <p:cxnSp>
                <p:nvCxnSpPr>
                  <p:cNvPr id="170" name="Прямая соединительная линия 169"/>
                  <p:cNvCxnSpPr/>
                  <p:nvPr/>
                </p:nvCxnSpPr>
                <p:spPr>
                  <a:xfrm rot="5400000">
                    <a:off x="-405007" y="4679815"/>
                    <a:ext cx="1070954" cy="0"/>
                  </a:xfrm>
                  <a:prstGeom prst="line">
                    <a:avLst/>
                  </a:prstGeom>
                  <a:ln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1" name="Блок-схема: перфолента 170"/>
                  <p:cNvSpPr/>
                  <p:nvPr/>
                </p:nvSpPr>
                <p:spPr>
                  <a:xfrm>
                    <a:off x="141776" y="4144338"/>
                    <a:ext cx="640679" cy="500599"/>
                  </a:xfrm>
                  <a:prstGeom prst="flowChartPunchedTap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9976" name="Группа 624"/>
                <p:cNvGrpSpPr>
                  <a:grpSpLocks/>
                </p:cNvGrpSpPr>
                <p:nvPr/>
              </p:nvGrpSpPr>
              <p:grpSpPr bwMode="auto">
                <a:xfrm>
                  <a:off x="0" y="5214950"/>
                  <a:ext cx="500066" cy="343284"/>
                  <a:chOff x="1285852" y="2157022"/>
                  <a:chExt cx="500066" cy="343284"/>
                </a:xfrm>
              </p:grpSpPr>
              <p:sp>
                <p:nvSpPr>
                  <p:cNvPr id="168" name="Блок-схема: магнитный диск 167"/>
                  <p:cNvSpPr/>
                  <p:nvPr/>
                </p:nvSpPr>
                <p:spPr>
                  <a:xfrm>
                    <a:off x="1285852" y="2286617"/>
                    <a:ext cx="499353" cy="213370"/>
                  </a:xfrm>
                  <a:prstGeom prst="flowChartMagneticDisk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  <p:sp>
                <p:nvSpPr>
                  <p:cNvPr id="169" name="Блок-схема: магнитный диск 168"/>
                  <p:cNvSpPr/>
                  <p:nvPr/>
                </p:nvSpPr>
                <p:spPr>
                  <a:xfrm>
                    <a:off x="1319770" y="2157363"/>
                    <a:ext cx="429631" cy="143614"/>
                  </a:xfrm>
                  <a:prstGeom prst="flowChartMagneticDisk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</p:grpSp>
          </p:grpSp>
          <p:sp>
            <p:nvSpPr>
              <p:cNvPr id="165" name="Прямоугольник 164"/>
              <p:cNvSpPr/>
              <p:nvPr/>
            </p:nvSpPr>
            <p:spPr>
              <a:xfrm>
                <a:off x="440166" y="1852734"/>
                <a:ext cx="630302" cy="4001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2000" b="1" dirty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gradFill rotWithShape="1">
                      <a:gsLst>
                        <a:gs pos="0">
                          <a:srgbClr val="000000">
                            <a:tint val="92000"/>
                            <a:shade val="100000"/>
                            <a:satMod val="150000"/>
                          </a:srgbClr>
                        </a:gs>
                        <a:gs pos="49000">
                          <a:srgbClr val="000000">
                            <a:tint val="89000"/>
                            <a:shade val="90000"/>
                            <a:satMod val="150000"/>
                          </a:srgbClr>
                        </a:gs>
                        <a:gs pos="50000">
                          <a:srgbClr val="000000">
                            <a:tint val="100000"/>
                            <a:shade val="75000"/>
                            <a:satMod val="150000"/>
                          </a:srgbClr>
                        </a:gs>
                        <a:gs pos="95000">
                          <a:srgbClr val="000000">
                            <a:shade val="47000"/>
                            <a:satMod val="150000"/>
                          </a:srgbClr>
                        </a:gs>
                        <a:gs pos="100000">
                          <a:srgbClr val="000000">
                            <a:shade val="39000"/>
                            <a:satMod val="150000"/>
                          </a:srgbClr>
                        </a:gs>
                      </a:gsLst>
                      <a:lin ang="5400000"/>
                    </a:gradFill>
                    <a:effectLst>
                      <a:outerShdw blurRad="50800" algn="tl" rotWithShape="0">
                        <a:srgbClr val="000000"/>
                      </a:outerShdw>
                    </a:effectLst>
                    <a:cs typeface="+mn-cs"/>
                  </a:rPr>
                  <a:t>3 ч</a:t>
                </a:r>
              </a:p>
            </p:txBody>
          </p:sp>
        </p:grpSp>
        <p:grpSp>
          <p:nvGrpSpPr>
            <p:cNvPr id="39964" name="Группа 54"/>
            <p:cNvGrpSpPr>
              <a:grpSpLocks/>
            </p:cNvGrpSpPr>
            <p:nvPr/>
          </p:nvGrpSpPr>
          <p:grpSpPr bwMode="auto">
            <a:xfrm>
              <a:off x="8072462" y="1477149"/>
              <a:ext cx="710167" cy="1204323"/>
              <a:chOff x="8072462" y="1869201"/>
              <a:chExt cx="710167" cy="1204323"/>
            </a:xfrm>
          </p:grpSpPr>
          <p:grpSp>
            <p:nvGrpSpPr>
              <p:cNvPr id="39965" name="Группа 626"/>
              <p:cNvGrpSpPr>
                <a:grpSpLocks/>
              </p:cNvGrpSpPr>
              <p:nvPr/>
            </p:nvGrpSpPr>
            <p:grpSpPr bwMode="auto">
              <a:xfrm>
                <a:off x="8072462" y="1869201"/>
                <a:ext cx="642942" cy="1204323"/>
                <a:chOff x="0" y="4143380"/>
                <a:chExt cx="883322" cy="1414854"/>
              </a:xfrm>
            </p:grpSpPr>
            <p:grpSp>
              <p:nvGrpSpPr>
                <p:cNvPr id="39967" name="Группа 618"/>
                <p:cNvGrpSpPr>
                  <a:grpSpLocks/>
                </p:cNvGrpSpPr>
                <p:nvPr/>
              </p:nvGrpSpPr>
              <p:grpSpPr bwMode="auto">
                <a:xfrm>
                  <a:off x="228188" y="4143380"/>
                  <a:ext cx="655134" cy="1071570"/>
                  <a:chOff x="130652" y="4143380"/>
                  <a:chExt cx="655134" cy="1071570"/>
                </a:xfrm>
              </p:grpSpPr>
              <p:cxnSp>
                <p:nvCxnSpPr>
                  <p:cNvPr id="179" name="Прямая соединительная линия 178"/>
                  <p:cNvCxnSpPr/>
                  <p:nvPr/>
                </p:nvCxnSpPr>
                <p:spPr>
                  <a:xfrm rot="5400000">
                    <a:off x="-401568" y="4679310"/>
                    <a:ext cx="1071859" cy="0"/>
                  </a:xfrm>
                  <a:prstGeom prst="line">
                    <a:avLst/>
                  </a:prstGeom>
                  <a:ln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0" name="Блок-схема: перфолента 179"/>
                  <p:cNvSpPr/>
                  <p:nvPr/>
                </p:nvSpPr>
                <p:spPr>
                  <a:xfrm>
                    <a:off x="147449" y="4143380"/>
                    <a:ext cx="639086" cy="499579"/>
                  </a:xfrm>
                  <a:prstGeom prst="flowChartPunchedTape">
                    <a:avLst/>
                  </a:prstGeom>
                  <a:solidFill>
                    <a:srgbClr val="FFFF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9968" name="Группа 624"/>
                <p:cNvGrpSpPr>
                  <a:grpSpLocks/>
                </p:cNvGrpSpPr>
                <p:nvPr/>
              </p:nvGrpSpPr>
              <p:grpSpPr bwMode="auto">
                <a:xfrm>
                  <a:off x="0" y="5214950"/>
                  <a:ext cx="500066" cy="343284"/>
                  <a:chOff x="1285852" y="2157022"/>
                  <a:chExt cx="500066" cy="343284"/>
                </a:xfrm>
              </p:grpSpPr>
              <p:sp>
                <p:nvSpPr>
                  <p:cNvPr id="177" name="Блок-схема: магнитный диск 176"/>
                  <p:cNvSpPr/>
                  <p:nvPr/>
                </p:nvSpPr>
                <p:spPr>
                  <a:xfrm>
                    <a:off x="1286544" y="2285933"/>
                    <a:ext cx="499490" cy="214373"/>
                  </a:xfrm>
                  <a:prstGeom prst="flowChartMagneticDisk">
                    <a:avLst/>
                  </a:prstGeom>
                  <a:solidFill>
                    <a:srgbClr val="00B05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  <p:sp>
                <p:nvSpPr>
                  <p:cNvPr id="178" name="Блок-схема: магнитный диск 177"/>
                  <p:cNvSpPr/>
                  <p:nvPr/>
                </p:nvSpPr>
                <p:spPr>
                  <a:xfrm>
                    <a:off x="1321443" y="2157311"/>
                    <a:ext cx="427512" cy="143535"/>
                  </a:xfrm>
                  <a:prstGeom prst="flowChartMagneticDisk">
                    <a:avLst/>
                  </a:prstGeom>
                  <a:solidFill>
                    <a:srgbClr val="00B05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</p:grpSp>
          </p:grpSp>
          <p:sp>
            <p:nvSpPr>
              <p:cNvPr id="174" name="Прямоугольник 173"/>
              <p:cNvSpPr/>
              <p:nvPr/>
            </p:nvSpPr>
            <p:spPr>
              <a:xfrm>
                <a:off x="8152328" y="1887596"/>
                <a:ext cx="630301" cy="4001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2000" b="1" dirty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gradFill rotWithShape="1">
                      <a:gsLst>
                        <a:gs pos="0">
                          <a:srgbClr val="000000">
                            <a:tint val="92000"/>
                            <a:shade val="100000"/>
                            <a:satMod val="150000"/>
                          </a:srgbClr>
                        </a:gs>
                        <a:gs pos="49000">
                          <a:srgbClr val="000000">
                            <a:tint val="89000"/>
                            <a:shade val="90000"/>
                            <a:satMod val="150000"/>
                          </a:srgbClr>
                        </a:gs>
                        <a:gs pos="50000">
                          <a:srgbClr val="000000">
                            <a:tint val="100000"/>
                            <a:shade val="75000"/>
                            <a:satMod val="150000"/>
                          </a:srgbClr>
                        </a:gs>
                        <a:gs pos="95000">
                          <a:srgbClr val="000000">
                            <a:shade val="47000"/>
                            <a:satMod val="150000"/>
                          </a:srgbClr>
                        </a:gs>
                        <a:gs pos="100000">
                          <a:srgbClr val="000000">
                            <a:shade val="39000"/>
                            <a:satMod val="150000"/>
                          </a:srgbClr>
                        </a:gs>
                      </a:gsLst>
                      <a:lin ang="5400000"/>
                    </a:gradFill>
                    <a:effectLst>
                      <a:outerShdw blurRad="50800" algn="tl" rotWithShape="0">
                        <a:srgbClr val="000000"/>
                      </a:outerShdw>
                    </a:effectLst>
                    <a:cs typeface="+mn-cs"/>
                  </a:rPr>
                  <a:t>3 ч</a:t>
                </a:r>
              </a:p>
            </p:txBody>
          </p:sp>
        </p:grpSp>
      </p:grpSp>
      <p:grpSp>
        <p:nvGrpSpPr>
          <p:cNvPr id="13" name="Группа 50"/>
          <p:cNvGrpSpPr>
            <a:grpSpLocks/>
          </p:cNvGrpSpPr>
          <p:nvPr/>
        </p:nvGrpSpPr>
        <p:grpSpPr bwMode="auto">
          <a:xfrm>
            <a:off x="3429000" y="2143125"/>
            <a:ext cx="2143125" cy="1236663"/>
            <a:chOff x="3428992" y="2143116"/>
            <a:chExt cx="2143140" cy="1237116"/>
          </a:xfrm>
        </p:grpSpPr>
        <p:cxnSp>
          <p:nvCxnSpPr>
            <p:cNvPr id="72" name="Прямая соединительная линия 71"/>
            <p:cNvCxnSpPr/>
            <p:nvPr/>
          </p:nvCxnSpPr>
          <p:spPr>
            <a:xfrm>
              <a:off x="3428992" y="3357999"/>
              <a:ext cx="2143140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rot="5400000" flipH="1" flipV="1">
              <a:off x="4929761" y="2761675"/>
              <a:ext cx="1237116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rot="5400000" flipH="1" flipV="1">
              <a:off x="2839806" y="2756115"/>
              <a:ext cx="1225999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84"/>
          <p:cNvGrpSpPr>
            <a:grpSpLocks/>
          </p:cNvGrpSpPr>
          <p:nvPr/>
        </p:nvGrpSpPr>
        <p:grpSpPr bwMode="auto">
          <a:xfrm>
            <a:off x="1876425" y="1500188"/>
            <a:ext cx="5375275" cy="2357437"/>
            <a:chOff x="1877010" y="1500174"/>
            <a:chExt cx="5375346" cy="2357454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1877010" y="1571612"/>
              <a:ext cx="2326278" cy="646331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dirty="0">
                  <a:ln/>
                  <a:cs typeface="+mn-cs"/>
                </a:rPr>
                <a:t>60 </a:t>
              </a:r>
              <a:r>
                <a:rPr lang="ru-RU" sz="3600" b="1" dirty="0">
                  <a:ln/>
                  <a:cs typeface="+mn-cs"/>
                </a:rPr>
                <a:t>км/ч</a:t>
              </a: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4926078" y="1500174"/>
              <a:ext cx="2326278" cy="646331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dirty="0">
                  <a:ln/>
                  <a:cs typeface="+mn-cs"/>
                </a:rPr>
                <a:t>40 </a:t>
              </a:r>
              <a:r>
                <a:rPr lang="ru-RU" sz="3600" b="1" dirty="0">
                  <a:ln/>
                  <a:cs typeface="+mn-cs"/>
                </a:rPr>
                <a:t>км/ч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3881620" y="3272853"/>
              <a:ext cx="1261884" cy="58477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200" b="1" dirty="0">
                  <a:ln/>
                  <a:cs typeface="+mn-cs"/>
                </a:rPr>
                <a:t>10 </a:t>
              </a:r>
              <a:r>
                <a:rPr lang="ru-RU" sz="3200" b="1" dirty="0">
                  <a:ln/>
                  <a:cs typeface="+mn-cs"/>
                </a:rPr>
                <a:t>км</a:t>
              </a:r>
            </a:p>
          </p:txBody>
        </p:sp>
        <p:cxnSp>
          <p:nvCxnSpPr>
            <p:cNvPr id="77" name="Прямая со стрелкой 76"/>
            <p:cNvCxnSpPr/>
            <p:nvPr/>
          </p:nvCxnSpPr>
          <p:spPr>
            <a:xfrm rot="10800000">
              <a:off x="2345329" y="2143116"/>
              <a:ext cx="1143015" cy="158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 стрелкой 78"/>
            <p:cNvCxnSpPr/>
            <p:nvPr/>
          </p:nvCxnSpPr>
          <p:spPr>
            <a:xfrm>
              <a:off x="5501321" y="2143116"/>
              <a:ext cx="1357330" cy="158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2" descr="http://animashky.ru/flist/obtransp/21/23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813" y="2214563"/>
            <a:ext cx="25209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3" descr="http://animashky.ru/flist/obtransp/9/62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13" y="2214563"/>
            <a:ext cx="14287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Rectangle 607"/>
          <p:cNvSpPr>
            <a:spLocks noChangeArrowheads="1"/>
          </p:cNvSpPr>
          <p:nvPr/>
        </p:nvSpPr>
        <p:spPr bwMode="auto">
          <a:xfrm rot="17200">
            <a:off x="3998913" y="3360738"/>
            <a:ext cx="1365250" cy="1570037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rgbClr val="FF0000"/>
                </a:solidFill>
                <a:cs typeface="+mn-cs"/>
              </a:rPr>
              <a:t>        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S-</a:t>
            </a: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?</a:t>
            </a:r>
          </a:p>
        </p:txBody>
      </p:sp>
      <p:sp>
        <p:nvSpPr>
          <p:cNvPr id="84" name="AutoShape 608"/>
          <p:cNvSpPr>
            <a:spLocks/>
          </p:cNvSpPr>
          <p:nvPr/>
        </p:nvSpPr>
        <p:spPr bwMode="auto">
          <a:xfrm rot="16200000">
            <a:off x="4176713" y="-249238"/>
            <a:ext cx="573088" cy="8069263"/>
          </a:xfrm>
          <a:prstGeom prst="leftBrace">
            <a:avLst>
              <a:gd name="adj1" fmla="val 40764"/>
              <a:gd name="adj2" fmla="val 50413"/>
            </a:avLst>
          </a:prstGeom>
          <a:ln w="76200">
            <a:solidFill>
              <a:srgbClr val="FFFF00"/>
            </a:solidFill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1" name="Багетная рамка 50"/>
          <p:cNvSpPr/>
          <p:nvPr/>
        </p:nvSpPr>
        <p:spPr>
          <a:xfrm>
            <a:off x="7572396" y="357166"/>
            <a:ext cx="1143008" cy="940653"/>
          </a:xfrm>
          <a:prstGeom prst="bevel">
            <a:avLst/>
          </a:prstGeom>
          <a:gradFill>
            <a:gsLst>
              <a:gs pos="0">
                <a:srgbClr val="7030A0"/>
              </a:gs>
              <a:gs pos="35000">
                <a:schemeClr val="accent4">
                  <a:lumMod val="40000"/>
                  <a:lumOff val="60000"/>
                </a:schemeClr>
              </a:gs>
              <a:gs pos="100000">
                <a:srgbClr val="7030A0"/>
              </a:gs>
            </a:gsLst>
          </a:gradFill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40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57158" y="428604"/>
            <a:ext cx="2500330" cy="91940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Задачи на движение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6072199" y="4500571"/>
            <a:ext cx="2214578" cy="715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310 км</a:t>
            </a:r>
          </a:p>
        </p:txBody>
      </p:sp>
      <p:grpSp>
        <p:nvGrpSpPr>
          <p:cNvPr id="15" name="Группа 55"/>
          <p:cNvGrpSpPr/>
          <p:nvPr/>
        </p:nvGrpSpPr>
        <p:grpSpPr>
          <a:xfrm>
            <a:off x="6072198" y="4000504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58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59" name="Нижний колонтитул 5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3" grpId="0"/>
      <p:bldP spid="8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285750" y="285750"/>
            <a:ext cx="8572500" cy="24288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20000"/>
                  <a:lumOff val="8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6" name="Блок-схема: альтернативный процесс 5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ФИНАЛ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85750" y="2714625"/>
            <a:ext cx="8572500" cy="1000125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Группа 56"/>
          <p:cNvGrpSpPr>
            <a:grpSpLocks/>
          </p:cNvGrpSpPr>
          <p:nvPr/>
        </p:nvGrpSpPr>
        <p:grpSpPr bwMode="auto">
          <a:xfrm>
            <a:off x="365125" y="857250"/>
            <a:ext cx="4699000" cy="1074738"/>
            <a:chOff x="364476" y="1000108"/>
            <a:chExt cx="4699202" cy="1074959"/>
          </a:xfrm>
        </p:grpSpPr>
        <p:cxnSp>
          <p:nvCxnSpPr>
            <p:cNvPr id="24" name="Прямая со стрелкой 23"/>
            <p:cNvCxnSpPr/>
            <p:nvPr/>
          </p:nvCxnSpPr>
          <p:spPr>
            <a:xfrm>
              <a:off x="499420" y="2071891"/>
              <a:ext cx="1357370" cy="158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>
              <a:off x="3633280" y="1798785"/>
              <a:ext cx="1357370" cy="158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Прямоугольник 25"/>
            <p:cNvSpPr/>
            <p:nvPr/>
          </p:nvSpPr>
          <p:spPr>
            <a:xfrm>
              <a:off x="3500430" y="1000108"/>
              <a:ext cx="1563248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6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cs typeface="+mn-cs"/>
                </a:rPr>
                <a:t>n </a:t>
              </a:r>
              <a:r>
                <a:rPr lang="ru-RU" sz="36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cs typeface="+mn-cs"/>
                </a:rPr>
                <a:t>км/ч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64476" y="1428736"/>
              <a:ext cx="1691489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6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cs typeface="+mn-cs"/>
                </a:rPr>
                <a:t>m </a:t>
              </a:r>
              <a:r>
                <a:rPr lang="ru-RU" sz="36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cs typeface="+mn-cs"/>
                </a:rPr>
                <a:t>км/ч</a:t>
              </a:r>
            </a:p>
          </p:txBody>
        </p:sp>
      </p:grpSp>
      <p:grpSp>
        <p:nvGrpSpPr>
          <p:cNvPr id="3" name="Группа 46"/>
          <p:cNvGrpSpPr>
            <a:grpSpLocks/>
          </p:cNvGrpSpPr>
          <p:nvPr/>
        </p:nvGrpSpPr>
        <p:grpSpPr bwMode="auto">
          <a:xfrm>
            <a:off x="7929563" y="1428750"/>
            <a:ext cx="1011237" cy="1381125"/>
            <a:chOff x="418118" y="3357562"/>
            <a:chExt cx="1010613" cy="1381716"/>
          </a:xfrm>
        </p:grpSpPr>
        <p:grpSp>
          <p:nvGrpSpPr>
            <p:cNvPr id="40996" name="Группа 1036"/>
            <p:cNvGrpSpPr>
              <a:grpSpLocks/>
            </p:cNvGrpSpPr>
            <p:nvPr/>
          </p:nvGrpSpPr>
          <p:grpSpPr bwMode="auto">
            <a:xfrm>
              <a:off x="632433" y="3357567"/>
              <a:ext cx="796298" cy="1060980"/>
              <a:chOff x="6357949" y="3500437"/>
              <a:chExt cx="439107" cy="775227"/>
            </a:xfrm>
          </p:grpSpPr>
          <p:sp>
            <p:nvSpPr>
              <p:cNvPr id="54" name="Блок-схема: перфолента 53"/>
              <p:cNvSpPr/>
              <p:nvPr/>
            </p:nvSpPr>
            <p:spPr>
              <a:xfrm>
                <a:off x="6368373" y="3500433"/>
                <a:ext cx="428683" cy="357414"/>
              </a:xfrm>
              <a:prstGeom prst="flowChartPunchedTap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cxnSp>
            <p:nvCxnSpPr>
              <p:cNvPr id="55" name="Прямая соединительная линия 54"/>
              <p:cNvCxnSpPr>
                <a:endCxn id="53" idx="0"/>
              </p:cNvCxnSpPr>
              <p:nvPr/>
            </p:nvCxnSpPr>
            <p:spPr>
              <a:xfrm rot="16200000" flipH="1">
                <a:off x="5970289" y="3888019"/>
                <a:ext cx="77517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997" name="Группа 933"/>
            <p:cNvGrpSpPr>
              <a:grpSpLocks/>
            </p:cNvGrpSpPr>
            <p:nvPr/>
          </p:nvGrpSpPr>
          <p:grpSpPr bwMode="auto">
            <a:xfrm>
              <a:off x="418118" y="3357562"/>
              <a:ext cx="996989" cy="1381716"/>
              <a:chOff x="418118" y="3357562"/>
              <a:chExt cx="996989" cy="1381716"/>
            </a:xfrm>
          </p:grpSpPr>
          <p:grpSp>
            <p:nvGrpSpPr>
              <p:cNvPr id="40998" name="Группа 1035"/>
              <p:cNvGrpSpPr>
                <a:grpSpLocks/>
              </p:cNvGrpSpPr>
              <p:nvPr/>
            </p:nvGrpSpPr>
            <p:grpSpPr bwMode="auto">
              <a:xfrm>
                <a:off x="418118" y="4357703"/>
                <a:ext cx="428628" cy="381575"/>
                <a:chOff x="6072198" y="4190434"/>
                <a:chExt cx="500066" cy="524450"/>
              </a:xfrm>
            </p:grpSpPr>
            <p:sp>
              <p:nvSpPr>
                <p:cNvPr id="52" name="Блок-схема: магнитный диск 51"/>
                <p:cNvSpPr/>
                <p:nvPr/>
              </p:nvSpPr>
              <p:spPr>
                <a:xfrm>
                  <a:off x="6072198" y="4428932"/>
                  <a:ext cx="499754" cy="285952"/>
                </a:xfrm>
                <a:prstGeom prst="flowChartMagneticDisk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53" name="Блок-схема: магнитный диск 52"/>
                <p:cNvSpPr/>
                <p:nvPr/>
              </p:nvSpPr>
              <p:spPr>
                <a:xfrm>
                  <a:off x="6144384" y="4191001"/>
                  <a:ext cx="355380" cy="251028"/>
                </a:xfrm>
                <a:prstGeom prst="flowChartMagneticDisk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51" name="Прямоугольник 50"/>
              <p:cNvSpPr/>
              <p:nvPr/>
            </p:nvSpPr>
            <p:spPr>
              <a:xfrm>
                <a:off x="642909" y="3357562"/>
                <a:ext cx="772198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en-US" sz="2400" b="1" spc="50" dirty="0">
                    <a:ln w="11430"/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cs typeface="+mn-cs"/>
                  </a:rPr>
                  <a:t>t</a:t>
                </a:r>
                <a:r>
                  <a:rPr lang="ru-RU" sz="2400" b="1" spc="50" baseline="-25000" dirty="0" err="1">
                    <a:ln w="11430"/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cs typeface="+mn-cs"/>
                  </a:rPr>
                  <a:t>встр</a:t>
                </a:r>
                <a:endParaRPr lang="ru-RU" sz="24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cs typeface="+mn-cs"/>
                </a:endParaRPr>
              </a:p>
            </p:txBody>
          </p:sp>
        </p:grpSp>
      </p:grpSp>
      <p:grpSp>
        <p:nvGrpSpPr>
          <p:cNvPr id="8" name="Группа 27"/>
          <p:cNvGrpSpPr>
            <a:grpSpLocks/>
          </p:cNvGrpSpPr>
          <p:nvPr/>
        </p:nvGrpSpPr>
        <p:grpSpPr bwMode="auto">
          <a:xfrm>
            <a:off x="4286250" y="1714500"/>
            <a:ext cx="654050" cy="1095375"/>
            <a:chOff x="6143636" y="3500437"/>
            <a:chExt cx="653420" cy="1095955"/>
          </a:xfrm>
        </p:grpSpPr>
        <p:grpSp>
          <p:nvGrpSpPr>
            <p:cNvPr id="40990" name="Группа 318"/>
            <p:cNvGrpSpPr>
              <a:grpSpLocks/>
            </p:cNvGrpSpPr>
            <p:nvPr/>
          </p:nvGrpSpPr>
          <p:grpSpPr bwMode="auto">
            <a:xfrm>
              <a:off x="6143636" y="4214826"/>
              <a:ext cx="428628" cy="381575"/>
              <a:chOff x="6072198" y="4190434"/>
              <a:chExt cx="500066" cy="524450"/>
            </a:xfrm>
          </p:grpSpPr>
          <p:sp>
            <p:nvSpPr>
              <p:cNvPr id="36" name="Блок-схема: магнитный диск 35"/>
              <p:cNvSpPr/>
              <p:nvPr/>
            </p:nvSpPr>
            <p:spPr>
              <a:xfrm>
                <a:off x="6072198" y="4428890"/>
                <a:ext cx="499581" cy="285982"/>
              </a:xfrm>
              <a:prstGeom prst="flowChartMagneticDisk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7" name="Блок-схема: магнитный диск 36"/>
              <p:cNvSpPr/>
              <p:nvPr/>
            </p:nvSpPr>
            <p:spPr>
              <a:xfrm>
                <a:off x="6144360" y="4190935"/>
                <a:ext cx="355258" cy="251054"/>
              </a:xfrm>
              <a:prstGeom prst="flowChartMagneticDisk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40991" name="Группа 319"/>
            <p:cNvGrpSpPr>
              <a:grpSpLocks/>
            </p:cNvGrpSpPr>
            <p:nvPr/>
          </p:nvGrpSpPr>
          <p:grpSpPr bwMode="auto">
            <a:xfrm>
              <a:off x="6357950" y="3500437"/>
              <a:ext cx="439106" cy="775227"/>
              <a:chOff x="6357950" y="3500437"/>
              <a:chExt cx="439106" cy="775227"/>
            </a:xfrm>
          </p:grpSpPr>
          <p:sp>
            <p:nvSpPr>
              <p:cNvPr id="31" name="Блок-схема: перфолента 30"/>
              <p:cNvSpPr/>
              <p:nvPr/>
            </p:nvSpPr>
            <p:spPr>
              <a:xfrm>
                <a:off x="6368844" y="3500437"/>
                <a:ext cx="428212" cy="357377"/>
              </a:xfrm>
              <a:prstGeom prst="flowChartPunchedTap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cxnSp>
            <p:nvCxnSpPr>
              <p:cNvPr id="32" name="Прямая соединительная линия 31"/>
              <p:cNvCxnSpPr>
                <a:endCxn id="37" idx="0"/>
              </p:cNvCxnSpPr>
              <p:nvPr/>
            </p:nvCxnSpPr>
            <p:spPr>
              <a:xfrm rot="16200000" flipH="1">
                <a:off x="5970187" y="3887992"/>
                <a:ext cx="77511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Группа 38"/>
          <p:cNvGrpSpPr>
            <a:grpSpLocks/>
          </p:cNvGrpSpPr>
          <p:nvPr/>
        </p:nvGrpSpPr>
        <p:grpSpPr bwMode="auto">
          <a:xfrm>
            <a:off x="2071688" y="1762125"/>
            <a:ext cx="654050" cy="1095375"/>
            <a:chOff x="6143636" y="3500437"/>
            <a:chExt cx="653420" cy="1095955"/>
          </a:xfrm>
        </p:grpSpPr>
        <p:grpSp>
          <p:nvGrpSpPr>
            <p:cNvPr id="40984" name="Группа 309"/>
            <p:cNvGrpSpPr>
              <a:grpSpLocks/>
            </p:cNvGrpSpPr>
            <p:nvPr/>
          </p:nvGrpSpPr>
          <p:grpSpPr bwMode="auto">
            <a:xfrm>
              <a:off x="6143636" y="4214826"/>
              <a:ext cx="428628" cy="381575"/>
              <a:chOff x="6072198" y="4190434"/>
              <a:chExt cx="500066" cy="524450"/>
            </a:xfrm>
          </p:grpSpPr>
          <p:sp>
            <p:nvSpPr>
              <p:cNvPr id="45" name="Блок-схема: магнитный диск 44"/>
              <p:cNvSpPr/>
              <p:nvPr/>
            </p:nvSpPr>
            <p:spPr>
              <a:xfrm>
                <a:off x="6072198" y="4428890"/>
                <a:ext cx="499581" cy="285982"/>
              </a:xfrm>
              <a:prstGeom prst="flowChartMagneticDisk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6" name="Блок-схема: магнитный диск 45"/>
              <p:cNvSpPr/>
              <p:nvPr/>
            </p:nvSpPr>
            <p:spPr>
              <a:xfrm>
                <a:off x="6144359" y="4190935"/>
                <a:ext cx="355258" cy="251054"/>
              </a:xfrm>
              <a:prstGeom prst="flowChartMagneticDisk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40985" name="Группа 315"/>
            <p:cNvGrpSpPr>
              <a:grpSpLocks/>
            </p:cNvGrpSpPr>
            <p:nvPr/>
          </p:nvGrpSpPr>
          <p:grpSpPr bwMode="auto">
            <a:xfrm>
              <a:off x="6357950" y="3500437"/>
              <a:ext cx="439106" cy="775227"/>
              <a:chOff x="6357950" y="3500437"/>
              <a:chExt cx="439106" cy="775227"/>
            </a:xfrm>
          </p:grpSpPr>
          <p:sp>
            <p:nvSpPr>
              <p:cNvPr id="42" name="Блок-схема: перфолента 41"/>
              <p:cNvSpPr/>
              <p:nvPr/>
            </p:nvSpPr>
            <p:spPr>
              <a:xfrm>
                <a:off x="6368844" y="3500437"/>
                <a:ext cx="428212" cy="357377"/>
              </a:xfrm>
              <a:prstGeom prst="flowChartPunchedTape">
                <a:avLst/>
              </a:prstGeom>
              <a:solidFill>
                <a:srgbClr val="FF00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cxnSp>
            <p:nvCxnSpPr>
              <p:cNvPr id="43" name="Прямая соединительная линия 42"/>
              <p:cNvCxnSpPr>
                <a:endCxn id="46" idx="0"/>
              </p:cNvCxnSpPr>
              <p:nvPr/>
            </p:nvCxnSpPr>
            <p:spPr>
              <a:xfrm rot="16200000" flipH="1">
                <a:off x="5970186" y="3887992"/>
                <a:ext cx="77511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Прямоугольник 55"/>
          <p:cNvSpPr/>
          <p:nvPr/>
        </p:nvSpPr>
        <p:spPr>
          <a:xfrm>
            <a:off x="2285984" y="3857628"/>
            <a:ext cx="116730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+mn-cs"/>
              </a:rPr>
              <a:t>b </a:t>
            </a:r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+mn-cs"/>
              </a:rPr>
              <a:t>км</a:t>
            </a:r>
          </a:p>
        </p:txBody>
      </p:sp>
      <p:pic>
        <p:nvPicPr>
          <p:cNvPr id="33" name="Picture 13" descr="http://animashky.ru/flist/obtransp/9/62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13" y="1857375"/>
            <a:ext cx="165417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5" descr="http://animashky.ru/flist/obtransp/9/1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14313" y="2143125"/>
            <a:ext cx="23574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Группа 63"/>
          <p:cNvGrpSpPr>
            <a:grpSpLocks/>
          </p:cNvGrpSpPr>
          <p:nvPr/>
        </p:nvGrpSpPr>
        <p:grpSpPr bwMode="auto">
          <a:xfrm>
            <a:off x="1857375" y="1643063"/>
            <a:ext cx="1785938" cy="2286000"/>
            <a:chOff x="2428860" y="2867701"/>
            <a:chExt cx="2071703" cy="1061365"/>
          </a:xfrm>
        </p:grpSpPr>
        <p:cxnSp>
          <p:nvCxnSpPr>
            <p:cNvPr id="59" name="Прямая соединительная линия 58"/>
            <p:cNvCxnSpPr/>
            <p:nvPr/>
          </p:nvCxnSpPr>
          <p:spPr>
            <a:xfrm rot="5400000">
              <a:off x="1964513" y="3464719"/>
              <a:ext cx="928694" cy="0"/>
            </a:xfrm>
            <a:prstGeom prst="line">
              <a:avLst/>
            </a:prstGeom>
            <a:ln w="57150">
              <a:solidFill>
                <a:srgbClr val="1E14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rot="5400000">
              <a:off x="3969881" y="3398384"/>
              <a:ext cx="1061365" cy="0"/>
            </a:xfrm>
            <a:prstGeom prst="line">
              <a:avLst/>
            </a:prstGeom>
            <a:ln w="57150">
              <a:solidFill>
                <a:srgbClr val="1E14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rot="10800000">
              <a:off x="2428860" y="3916536"/>
              <a:ext cx="2071703" cy="0"/>
            </a:xfrm>
            <a:prstGeom prst="line">
              <a:avLst/>
            </a:prstGeom>
            <a:ln w="57150">
              <a:solidFill>
                <a:srgbClr val="1E14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Прямоугольник 46"/>
          <p:cNvSpPr/>
          <p:nvPr/>
        </p:nvSpPr>
        <p:spPr>
          <a:xfrm>
            <a:off x="8215338" y="1068157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?</a:t>
            </a:r>
          </a:p>
        </p:txBody>
      </p:sp>
      <p:sp>
        <p:nvSpPr>
          <p:cNvPr id="48" name="Багетная рамка 47"/>
          <p:cNvSpPr/>
          <p:nvPr/>
        </p:nvSpPr>
        <p:spPr>
          <a:xfrm>
            <a:off x="7786710" y="284127"/>
            <a:ext cx="1071570" cy="858857"/>
          </a:xfrm>
          <a:prstGeom prst="bevel">
            <a:avLst/>
          </a:prstGeom>
          <a:gradFill>
            <a:gsLst>
              <a:gs pos="0">
                <a:srgbClr val="7030A0"/>
              </a:gs>
              <a:gs pos="35000">
                <a:schemeClr val="accent4">
                  <a:lumMod val="40000"/>
                  <a:lumOff val="60000"/>
                </a:schemeClr>
              </a:gs>
              <a:gs pos="100000">
                <a:srgbClr val="7030A0"/>
              </a:gs>
            </a:gsLst>
          </a:gradFill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60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291843" y="291851"/>
            <a:ext cx="2500330" cy="91940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Задачи на движение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5857884" y="4714884"/>
            <a:ext cx="2705525" cy="715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t=b:(m-n)</a:t>
            </a:r>
            <a:endParaRPr lang="ru-RU" sz="36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grpSp>
        <p:nvGrpSpPr>
          <p:cNvPr id="15" name="Группа 56"/>
          <p:cNvGrpSpPr/>
          <p:nvPr/>
        </p:nvGrpSpPr>
        <p:grpSpPr>
          <a:xfrm>
            <a:off x="5786446" y="3857628"/>
            <a:ext cx="2857520" cy="2378600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61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63" name="Прямоугольник 62"/>
          <p:cNvSpPr/>
          <p:nvPr/>
        </p:nvSpPr>
        <p:spPr>
          <a:xfrm>
            <a:off x="5572132" y="785794"/>
            <a:ext cx="162737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0"/>
                <a:solidFill>
                  <a:srgbClr val="218A00"/>
                </a:solidFill>
                <a:effectLst>
                  <a:reflection blurRad="12700" stA="50000" endPos="50000" dist="5000" dir="5400000" sy="-100000" rotWithShape="0"/>
                </a:effectLst>
                <a:cs typeface="+mn-cs"/>
              </a:rPr>
              <a:t>m&gt;n</a:t>
            </a:r>
            <a:endParaRPr lang="ru-RU" sz="5400" b="1" dirty="0">
              <a:ln w="0"/>
              <a:solidFill>
                <a:srgbClr val="218A00"/>
              </a:solidFill>
              <a:effectLst>
                <a:reflection blurRad="12700" stA="50000" endPos="50000" dist="5000" dir="5400000" sy="-100000" rotWithShape="0"/>
              </a:effectLst>
              <a:cs typeface="+mn-cs"/>
            </a:endParaRPr>
          </a:p>
        </p:txBody>
      </p:sp>
      <p:sp>
        <p:nvSpPr>
          <p:cNvPr id="64" name="Нижний колонтитул 6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36633E-6 L 0.46736 -0.00115 " pathEditMode="relative" rAng="0" ptsTypes="AA">
                                      <p:cBhvr>
                                        <p:cTn id="21" dur="4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71785E-6 L 0.74149 -0.00047 " pathEditMode="relative" rAng="0" ptsTypes="AA">
                                      <p:cBhvr>
                                        <p:cTn id="23" dur="4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5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7" name="Блок-схема: альтернативный процесс 6">
            <a:hlinkClick r:id="rId6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ФИНАЛ</a:t>
            </a:r>
          </a:p>
        </p:txBody>
      </p:sp>
      <p:sp>
        <p:nvSpPr>
          <p:cNvPr id="8" name="Багетная рамка 7"/>
          <p:cNvSpPr/>
          <p:nvPr/>
        </p:nvSpPr>
        <p:spPr>
          <a:xfrm>
            <a:off x="7500958" y="500042"/>
            <a:ext cx="1143008" cy="940653"/>
          </a:xfrm>
          <a:prstGeom prst="bevel">
            <a:avLst/>
          </a:prstGeom>
          <a:gradFill>
            <a:gsLst>
              <a:gs pos="0">
                <a:srgbClr val="7030A0"/>
              </a:gs>
              <a:gs pos="35000">
                <a:schemeClr val="accent4">
                  <a:lumMod val="40000"/>
                  <a:lumOff val="60000"/>
                </a:schemeClr>
              </a:gs>
              <a:gs pos="100000">
                <a:srgbClr val="7030A0"/>
              </a:gs>
            </a:gsLst>
          </a:gradFill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80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428604"/>
            <a:ext cx="2500330" cy="5107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Кот в мешке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15140" y="5143512"/>
            <a:ext cx="2000264" cy="5788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Все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6572264" y="4214818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3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14" name="Скругленный прямоугольник 13"/>
          <p:cNvSpPr/>
          <p:nvPr/>
        </p:nvSpPr>
        <p:spPr>
          <a:xfrm>
            <a:off x="500063" y="1000125"/>
            <a:ext cx="6143625" cy="121443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b="1" i="1" dirty="0">
                <a:latin typeface="Georgia" pitchFamily="18" charset="0"/>
              </a:rPr>
              <a:t>Известно, что т на 8 больше, чем п. Кот </a:t>
            </a:r>
            <a:r>
              <a:rPr lang="ru-RU" b="1" i="1" dirty="0" err="1">
                <a:latin typeface="Georgia" pitchFamily="18" charset="0"/>
              </a:rPr>
              <a:t>Матроскин</a:t>
            </a:r>
            <a:r>
              <a:rPr lang="ru-RU" b="1" i="1" dirty="0">
                <a:latin typeface="Georgia" pitchFamily="18" charset="0"/>
              </a:rPr>
              <a:t>, Шарик, почтальон Печкин записали это так: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0063" y="4929188"/>
            <a:ext cx="2714625" cy="7143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b="1" i="1" dirty="0">
                <a:latin typeface="Georgia" pitchFamily="18" charset="0"/>
              </a:rPr>
              <a:t>Кто из них прав?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000364" y="3000372"/>
            <a:ext cx="171072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+mn-cs"/>
              </a:rPr>
              <a:t>m-n=8</a:t>
            </a:r>
            <a:endParaRPr lang="ru-RU" sz="4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15074" y="2428868"/>
            <a:ext cx="171072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+mn-cs"/>
              </a:rPr>
              <a:t>n=m-8</a:t>
            </a:r>
            <a:endParaRPr lang="ru-RU" sz="4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2571744"/>
            <a:ext cx="183896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+mn-cs"/>
              </a:rPr>
              <a:t>m=n+8</a:t>
            </a:r>
            <a:endParaRPr lang="ru-RU" sz="4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+mn-cs"/>
            </a:endParaRPr>
          </a:p>
        </p:txBody>
      </p:sp>
      <p:pic>
        <p:nvPicPr>
          <p:cNvPr id="15376" name="Picture 4" descr="G:\клипарт\мультяшки\38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313" y="2571750"/>
            <a:ext cx="2166937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7" name="Picture 5" descr="G:\клипарт\мультяшки\40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48250" y="2000250"/>
            <a:ext cx="2095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8" name="Picture 6" descr="G:\клипарт\мультяшки\39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5" y="2786063"/>
            <a:ext cx="2452688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47"/>
          <p:cNvGrpSpPr>
            <a:grpSpLocks/>
          </p:cNvGrpSpPr>
          <p:nvPr/>
        </p:nvGrpSpPr>
        <p:grpSpPr bwMode="auto">
          <a:xfrm>
            <a:off x="188913" y="155575"/>
            <a:ext cx="8786812" cy="6500813"/>
            <a:chOff x="214313" y="214312"/>
            <a:chExt cx="8715376" cy="6429366"/>
          </a:xfrm>
        </p:grpSpPr>
        <p:grpSp>
          <p:nvGrpSpPr>
            <p:cNvPr id="15381" name="Группа 51"/>
            <p:cNvGrpSpPr>
              <a:grpSpLocks/>
            </p:cNvGrpSpPr>
            <p:nvPr/>
          </p:nvGrpSpPr>
          <p:grpSpPr bwMode="auto">
            <a:xfrm>
              <a:off x="214313" y="214312"/>
              <a:ext cx="8715376" cy="6429366"/>
              <a:chOff x="214282" y="214290"/>
              <a:chExt cx="8715436" cy="6429420"/>
            </a:xfrm>
          </p:grpSpPr>
          <p:sp>
            <p:nvSpPr>
              <p:cNvPr id="27" name="Скругленный прямоугольник 26">
                <a:hlinkClick r:id="rId11" action="ppaction://hlinksldjump"/>
              </p:cNvPr>
              <p:cNvSpPr/>
              <p:nvPr/>
            </p:nvSpPr>
            <p:spPr>
              <a:xfrm>
                <a:off x="428428" y="5999983"/>
                <a:ext cx="2643761" cy="357975"/>
              </a:xfrm>
              <a:prstGeom prst="roundRect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/>
                  <a:t>Продолжить игру</a:t>
                </a:r>
              </a:p>
            </p:txBody>
          </p:sp>
          <p:sp>
            <p:nvSpPr>
              <p:cNvPr id="28" name="Скругленный прямоугольник 27">
                <a:hlinkClick r:id="rId5" action="ppaction://hlinksldjump"/>
              </p:cNvPr>
              <p:cNvSpPr/>
              <p:nvPr/>
            </p:nvSpPr>
            <p:spPr>
              <a:xfrm>
                <a:off x="3213903" y="5999983"/>
                <a:ext cx="1858033" cy="357975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dirty="0"/>
                  <a:t>II </a:t>
                </a:r>
                <a:r>
                  <a:rPr lang="ru-RU" sz="2000" b="1" dirty="0"/>
                  <a:t>раунд </a:t>
                </a:r>
              </a:p>
            </p:txBody>
          </p:sp>
          <p:sp>
            <p:nvSpPr>
              <p:cNvPr id="29" name="Багетная рамка 28"/>
              <p:cNvSpPr/>
              <p:nvPr/>
            </p:nvSpPr>
            <p:spPr>
              <a:xfrm>
                <a:off x="7459037" y="570695"/>
                <a:ext cx="1001449" cy="929479"/>
              </a:xfrm>
              <a:prstGeom prst="bevel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0" name="Прямоугольник 29">
                <a:hlinkClick r:id="rId12" action="ppaction://hlinksldjump"/>
              </p:cNvPr>
              <p:cNvSpPr/>
              <p:nvPr/>
            </p:nvSpPr>
            <p:spPr>
              <a:xfrm>
                <a:off x="7500958" y="642918"/>
                <a:ext cx="928459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40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n-lt"/>
                    <a:cs typeface="+mn-cs"/>
                  </a:rPr>
                  <a:t>4</a:t>
                </a:r>
                <a:r>
                  <a:rPr lang="en-US" sz="40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n-lt"/>
                    <a:cs typeface="+mn-cs"/>
                  </a:rPr>
                  <a:t>0</a:t>
                </a:r>
                <a:endParaRPr lang="ru-RU" sz="4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214282" y="214290"/>
                <a:ext cx="8715436" cy="6429420"/>
              </a:xfrm>
              <a:prstGeom prst="rect">
                <a:avLst/>
              </a:prstGeom>
              <a:gradFill>
                <a:gsLst>
                  <a:gs pos="0">
                    <a:srgbClr val="000066"/>
                  </a:gs>
                  <a:gs pos="60000">
                    <a:schemeClr val="tx1"/>
                  </a:gs>
                  <a:gs pos="100000">
                    <a:srgbClr val="000066"/>
                  </a:gs>
                  <a:gs pos="100000">
                    <a:schemeClr val="tx1"/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5" name="Группа 70"/>
              <p:cNvGrpSpPr/>
              <p:nvPr/>
            </p:nvGrpSpPr>
            <p:grpSpPr>
              <a:xfrm>
                <a:off x="642910" y="357166"/>
                <a:ext cx="5572164" cy="5572164"/>
                <a:chOff x="642910" y="357166"/>
                <a:chExt cx="5572164" cy="5572164"/>
              </a:xfrm>
              <a:gradFill>
                <a:gsLst>
                  <a:gs pos="0">
                    <a:schemeClr val="tx1"/>
                  </a:gs>
                  <a:gs pos="60000">
                    <a:srgbClr val="003399"/>
                  </a:gs>
                  <a:gs pos="100000">
                    <a:srgbClr val="000066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6200000" scaled="0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1" name="Овал 9"/>
                <p:cNvSpPr/>
                <p:nvPr/>
              </p:nvSpPr>
              <p:spPr>
                <a:xfrm>
                  <a:off x="642910" y="357166"/>
                  <a:ext cx="5572164" cy="5572164"/>
                </a:xfrm>
                <a:prstGeom prst="ellipse">
                  <a:avLst/>
                </a:prstGeom>
                <a:grpFill/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12000000"/>
                  </a:lightRig>
                </a:scene3d>
                <a:sp3d prstMaterial="powder">
                  <a:bevelT h="50800" prst="angl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62" name="Овал 61"/>
                <p:cNvSpPr/>
                <p:nvPr/>
              </p:nvSpPr>
              <p:spPr>
                <a:xfrm>
                  <a:off x="857224" y="548810"/>
                  <a:ext cx="5143536" cy="5143536"/>
                </a:xfrm>
                <a:prstGeom prst="ellipse">
                  <a:avLst/>
                </a:prstGeom>
                <a:grpFill/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12000000"/>
                  </a:lightRig>
                </a:scene3d>
                <a:sp3d prstMaterial="powder">
                  <a:bevelT h="50800" prst="angl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33" name="4-конечная звезда 32"/>
              <p:cNvSpPr/>
              <p:nvPr/>
            </p:nvSpPr>
            <p:spPr>
              <a:xfrm>
                <a:off x="6500826" y="714356"/>
                <a:ext cx="142876" cy="214314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5" name="4-конечная звезда 34"/>
              <p:cNvSpPr/>
              <p:nvPr/>
            </p:nvSpPr>
            <p:spPr>
              <a:xfrm>
                <a:off x="7143768" y="1214422"/>
                <a:ext cx="285752" cy="428628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6" name="4-конечная звезда 35"/>
              <p:cNvSpPr/>
              <p:nvPr/>
            </p:nvSpPr>
            <p:spPr>
              <a:xfrm>
                <a:off x="8286776" y="2571744"/>
                <a:ext cx="428628" cy="785818"/>
              </a:xfrm>
              <a:prstGeom prst="star4">
                <a:avLst/>
              </a:prstGeom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7" name="Полилиния 36"/>
              <p:cNvSpPr/>
              <p:nvPr/>
            </p:nvSpPr>
            <p:spPr bwMode="auto">
              <a:xfrm rot="19275439">
                <a:off x="1037800" y="2798618"/>
                <a:ext cx="464509" cy="30145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9" name="Полилиния 38"/>
              <p:cNvSpPr/>
              <p:nvPr/>
            </p:nvSpPr>
            <p:spPr bwMode="auto">
              <a:xfrm rot="1394041">
                <a:off x="1825102" y="1938222"/>
                <a:ext cx="318070" cy="188408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0" name="Полилиния 39"/>
              <p:cNvSpPr/>
              <p:nvPr/>
            </p:nvSpPr>
            <p:spPr bwMode="auto">
              <a:xfrm rot="15154483">
                <a:off x="1438426" y="4021142"/>
                <a:ext cx="467880" cy="38735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1" name="Полилиния 40"/>
              <p:cNvSpPr/>
              <p:nvPr/>
            </p:nvSpPr>
            <p:spPr bwMode="auto">
              <a:xfrm rot="16898388">
                <a:off x="2042286" y="3042390"/>
                <a:ext cx="467880" cy="259810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2" name="Полилиния 41"/>
              <p:cNvSpPr/>
              <p:nvPr/>
            </p:nvSpPr>
            <p:spPr bwMode="auto">
              <a:xfrm rot="7884008">
                <a:off x="2589243" y="1229851"/>
                <a:ext cx="317153" cy="18895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3" name="Полилиния 42"/>
              <p:cNvSpPr/>
              <p:nvPr/>
            </p:nvSpPr>
            <p:spPr bwMode="auto">
              <a:xfrm rot="7469707">
                <a:off x="3367153" y="4949114"/>
                <a:ext cx="354835" cy="343264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5" name="Полилиния 44"/>
              <p:cNvSpPr/>
              <p:nvPr/>
            </p:nvSpPr>
            <p:spPr bwMode="auto">
              <a:xfrm rot="19744319">
                <a:off x="2454944" y="4996710"/>
                <a:ext cx="316496" cy="189978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6" name="Полилиния 45"/>
              <p:cNvSpPr/>
              <p:nvPr/>
            </p:nvSpPr>
            <p:spPr bwMode="auto">
              <a:xfrm rot="19744319">
                <a:off x="2758843" y="3762639"/>
                <a:ext cx="318070" cy="673559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7" name="Полилиния 46"/>
              <p:cNvSpPr/>
              <p:nvPr/>
            </p:nvSpPr>
            <p:spPr bwMode="auto">
              <a:xfrm rot="19744319">
                <a:off x="3508355" y="605237"/>
                <a:ext cx="318070" cy="671988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2357422" y="1714488"/>
                <a:ext cx="4429156" cy="1938992"/>
              </a:xfrm>
              <a:prstGeom prst="rect">
                <a:avLst/>
              </a:prstGeom>
              <a:noFill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120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+mn-cs"/>
                  </a:rPr>
                  <a:t>КОТ</a:t>
                </a: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3143240" y="3286124"/>
                <a:ext cx="5091458" cy="1323439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ru-RU" sz="8000" b="1" cap="all" dirty="0">
                    <a:ln/>
                    <a:solidFill>
                      <a:schemeClr val="accent1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  <a:cs typeface="+mn-cs"/>
                  </a:rPr>
                  <a:t>В МЕШКЕ</a:t>
                </a:r>
              </a:p>
            </p:txBody>
          </p:sp>
          <p:sp>
            <p:nvSpPr>
              <p:cNvPr id="50" name="4-конечная звезда 49"/>
              <p:cNvSpPr/>
              <p:nvPr/>
            </p:nvSpPr>
            <p:spPr>
              <a:xfrm>
                <a:off x="7072330" y="500042"/>
                <a:ext cx="142876" cy="214314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1" name="4-конечная звезда 50"/>
              <p:cNvSpPr/>
              <p:nvPr/>
            </p:nvSpPr>
            <p:spPr>
              <a:xfrm>
                <a:off x="7929586" y="714356"/>
                <a:ext cx="214314" cy="357190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2" name="4-конечная звезда 51"/>
              <p:cNvSpPr/>
              <p:nvPr/>
            </p:nvSpPr>
            <p:spPr>
              <a:xfrm>
                <a:off x="8429652" y="428604"/>
                <a:ext cx="214314" cy="357190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3" name="4-конечная звезда 52"/>
              <p:cNvSpPr/>
              <p:nvPr/>
            </p:nvSpPr>
            <p:spPr>
              <a:xfrm>
                <a:off x="8286776" y="1500174"/>
                <a:ext cx="285752" cy="500066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4" name="4-конечная звезда 53"/>
              <p:cNvSpPr/>
              <p:nvPr/>
            </p:nvSpPr>
            <p:spPr>
              <a:xfrm>
                <a:off x="7500958" y="2285992"/>
                <a:ext cx="285752" cy="500066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5" name="Пятно 1 54"/>
              <p:cNvSpPr/>
              <p:nvPr/>
            </p:nvSpPr>
            <p:spPr>
              <a:xfrm>
                <a:off x="499285" y="500042"/>
                <a:ext cx="143290" cy="70653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6" name="Пятно 1 55"/>
              <p:cNvSpPr/>
              <p:nvPr/>
            </p:nvSpPr>
            <p:spPr>
              <a:xfrm>
                <a:off x="1143299" y="500042"/>
                <a:ext cx="285003" cy="142876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7" name="Пятно 1 56"/>
              <p:cNvSpPr/>
              <p:nvPr/>
            </p:nvSpPr>
            <p:spPr>
              <a:xfrm>
                <a:off x="715006" y="713571"/>
                <a:ext cx="285003" cy="215100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8" name="Пятно 1 57"/>
              <p:cNvSpPr/>
              <p:nvPr/>
            </p:nvSpPr>
            <p:spPr>
              <a:xfrm>
                <a:off x="428428" y="1214422"/>
                <a:ext cx="286578" cy="213529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9" name="Пятно 1 58"/>
              <p:cNvSpPr/>
              <p:nvPr/>
            </p:nvSpPr>
            <p:spPr>
              <a:xfrm>
                <a:off x="1642448" y="357166"/>
                <a:ext cx="286578" cy="142875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0" name="Пятно 1 59"/>
              <p:cNvSpPr/>
              <p:nvPr/>
            </p:nvSpPr>
            <p:spPr>
              <a:xfrm>
                <a:off x="214282" y="1785926"/>
                <a:ext cx="500724" cy="213529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aphicFrame>
          <p:nvGraphicFramePr>
            <p:cNvPr id="15362" name="Object 2"/>
            <p:cNvGraphicFramePr>
              <a:graphicFrameLocks noChangeAspect="1"/>
            </p:cNvGraphicFramePr>
            <p:nvPr/>
          </p:nvGraphicFramePr>
          <p:xfrm>
            <a:off x="6072188" y="5000625"/>
            <a:ext cx="1987550" cy="1143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95" name="Формула" r:id="rId13" imgW="774360" imgH="444240" progId="Equation.3">
                    <p:embed/>
                  </p:oleObj>
                </mc:Choice>
                <mc:Fallback>
                  <p:oleObj name="Формула" r:id="rId13" imgW="774360" imgH="44424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lum bright="-30000" contrast="-54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72188" y="5000625"/>
                          <a:ext cx="1987550" cy="1143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3" name="Object 3"/>
            <p:cNvGraphicFramePr>
              <a:graphicFrameLocks noChangeAspect="1"/>
            </p:cNvGraphicFramePr>
            <p:nvPr/>
          </p:nvGraphicFramePr>
          <p:xfrm>
            <a:off x="357188" y="5143500"/>
            <a:ext cx="928687" cy="1041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96" name="Формула" r:id="rId15" imgW="419040" imgH="469800" progId="Equation.3">
                    <p:embed/>
                  </p:oleObj>
                </mc:Choice>
                <mc:Fallback>
                  <p:oleObj name="Формула" r:id="rId15" imgW="419040" imgH="4698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188" y="5143500"/>
                          <a:ext cx="928687" cy="1041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4" name="Object 4"/>
            <p:cNvGraphicFramePr>
              <a:graphicFrameLocks noChangeAspect="1"/>
            </p:cNvGraphicFramePr>
            <p:nvPr/>
          </p:nvGraphicFramePr>
          <p:xfrm>
            <a:off x="5429250" y="428625"/>
            <a:ext cx="642938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97" name="Формула" r:id="rId17" imgW="406080" imgH="203040" progId="Equation.3">
                    <p:embed/>
                  </p:oleObj>
                </mc:Choice>
                <mc:Fallback>
                  <p:oleObj name="Формула" r:id="rId17" imgW="406080" imgH="20304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9250" y="428625"/>
                          <a:ext cx="642938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Нижний колонтитул 6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>
    <p:sndAc>
      <p:stSnd>
        <p:snd r:embed="rId4" name="Кот в мешке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264320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I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тур</a:t>
            </a:r>
          </a:p>
        </p:txBody>
      </p:sp>
      <p:sp>
        <p:nvSpPr>
          <p:cNvPr id="4" name="Багетная рамка 3"/>
          <p:cNvSpPr/>
          <p:nvPr/>
        </p:nvSpPr>
        <p:spPr>
          <a:xfrm>
            <a:off x="2857500" y="2286000"/>
            <a:ext cx="1143000" cy="785813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3000364" y="2357430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10</a:t>
            </a:r>
          </a:p>
        </p:txBody>
      </p:sp>
      <p:sp>
        <p:nvSpPr>
          <p:cNvPr id="6" name="Багетная рамка 5"/>
          <p:cNvSpPr/>
          <p:nvPr/>
        </p:nvSpPr>
        <p:spPr>
          <a:xfrm>
            <a:off x="4000500" y="2286000"/>
            <a:ext cx="1143000" cy="785813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4143372" y="2357430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20</a:t>
            </a:r>
          </a:p>
        </p:txBody>
      </p:sp>
      <p:sp>
        <p:nvSpPr>
          <p:cNvPr id="8" name="Багетная рамка 7"/>
          <p:cNvSpPr/>
          <p:nvPr/>
        </p:nvSpPr>
        <p:spPr>
          <a:xfrm>
            <a:off x="5143500" y="2286000"/>
            <a:ext cx="1143000" cy="785813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5286380" y="2357430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30</a:t>
            </a:r>
          </a:p>
        </p:txBody>
      </p:sp>
      <p:sp>
        <p:nvSpPr>
          <p:cNvPr id="10" name="Багетная рамка 9"/>
          <p:cNvSpPr/>
          <p:nvPr/>
        </p:nvSpPr>
        <p:spPr>
          <a:xfrm>
            <a:off x="6286500" y="2286000"/>
            <a:ext cx="1143000" cy="785813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hlinkClick r:id="rId6" action="ppaction://hlinksldjump"/>
          </p:cNvPr>
          <p:cNvSpPr/>
          <p:nvPr/>
        </p:nvSpPr>
        <p:spPr>
          <a:xfrm>
            <a:off x="6429388" y="2357430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40</a:t>
            </a:r>
          </a:p>
        </p:txBody>
      </p:sp>
      <p:sp>
        <p:nvSpPr>
          <p:cNvPr id="12" name="Багетная рамка 11"/>
          <p:cNvSpPr/>
          <p:nvPr/>
        </p:nvSpPr>
        <p:spPr>
          <a:xfrm>
            <a:off x="7429500" y="2286000"/>
            <a:ext cx="1143000" cy="785813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hlinkClick r:id="rId7" action="ppaction://hlinksldjump"/>
          </p:cNvPr>
          <p:cNvSpPr/>
          <p:nvPr/>
        </p:nvSpPr>
        <p:spPr>
          <a:xfrm>
            <a:off x="7572396" y="2357430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50</a:t>
            </a:r>
          </a:p>
        </p:txBody>
      </p:sp>
      <p:sp>
        <p:nvSpPr>
          <p:cNvPr id="15" name="Багетная рамка 14"/>
          <p:cNvSpPr/>
          <p:nvPr/>
        </p:nvSpPr>
        <p:spPr>
          <a:xfrm>
            <a:off x="2857500" y="3095250"/>
            <a:ext cx="1143000" cy="785812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Прямоугольник 15">
            <a:hlinkClick r:id="rId8" action="ppaction://hlinksldjump"/>
          </p:cNvPr>
          <p:cNvSpPr/>
          <p:nvPr/>
        </p:nvSpPr>
        <p:spPr>
          <a:xfrm>
            <a:off x="3000364" y="3166686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10</a:t>
            </a:r>
          </a:p>
        </p:txBody>
      </p:sp>
      <p:sp>
        <p:nvSpPr>
          <p:cNvPr id="17" name="Багетная рамка 16"/>
          <p:cNvSpPr/>
          <p:nvPr/>
        </p:nvSpPr>
        <p:spPr>
          <a:xfrm>
            <a:off x="4000500" y="3095250"/>
            <a:ext cx="1143000" cy="785812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Прямоугольник 17">
            <a:hlinkClick r:id="rId9" action="ppaction://hlinksldjump"/>
          </p:cNvPr>
          <p:cNvSpPr/>
          <p:nvPr/>
        </p:nvSpPr>
        <p:spPr>
          <a:xfrm>
            <a:off x="4143372" y="3166686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20</a:t>
            </a:r>
          </a:p>
        </p:txBody>
      </p:sp>
      <p:sp>
        <p:nvSpPr>
          <p:cNvPr id="19" name="Багетная рамка 18"/>
          <p:cNvSpPr/>
          <p:nvPr/>
        </p:nvSpPr>
        <p:spPr>
          <a:xfrm>
            <a:off x="5143500" y="3095250"/>
            <a:ext cx="1143000" cy="785812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" name="Прямоугольник 19">
            <a:hlinkClick r:id="rId10" action="ppaction://hlinksldjump"/>
          </p:cNvPr>
          <p:cNvSpPr/>
          <p:nvPr/>
        </p:nvSpPr>
        <p:spPr>
          <a:xfrm>
            <a:off x="5286380" y="3166686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30</a:t>
            </a:r>
          </a:p>
        </p:txBody>
      </p:sp>
      <p:sp>
        <p:nvSpPr>
          <p:cNvPr id="21" name="Багетная рамка 20"/>
          <p:cNvSpPr/>
          <p:nvPr/>
        </p:nvSpPr>
        <p:spPr>
          <a:xfrm>
            <a:off x="6286500" y="3095250"/>
            <a:ext cx="1143000" cy="785812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Прямоугольник 21">
            <a:hlinkClick r:id="rId11" action="ppaction://hlinksldjump"/>
          </p:cNvPr>
          <p:cNvSpPr/>
          <p:nvPr/>
        </p:nvSpPr>
        <p:spPr>
          <a:xfrm>
            <a:off x="6429388" y="3166686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40</a:t>
            </a:r>
          </a:p>
        </p:txBody>
      </p:sp>
      <p:sp>
        <p:nvSpPr>
          <p:cNvPr id="23" name="Багетная рамка 22"/>
          <p:cNvSpPr/>
          <p:nvPr/>
        </p:nvSpPr>
        <p:spPr>
          <a:xfrm>
            <a:off x="7429500" y="3095250"/>
            <a:ext cx="1143000" cy="785812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4" name="Прямоугольник 23">
            <a:hlinkClick r:id="rId12" action="ppaction://hlinksldjump"/>
          </p:cNvPr>
          <p:cNvSpPr/>
          <p:nvPr/>
        </p:nvSpPr>
        <p:spPr>
          <a:xfrm>
            <a:off x="7572396" y="3166686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50</a:t>
            </a:r>
          </a:p>
        </p:txBody>
      </p:sp>
      <p:sp>
        <p:nvSpPr>
          <p:cNvPr id="26" name="Багетная рамка 25"/>
          <p:cNvSpPr/>
          <p:nvPr/>
        </p:nvSpPr>
        <p:spPr>
          <a:xfrm>
            <a:off x="2857500" y="3899535"/>
            <a:ext cx="1143000" cy="785813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7" name="Прямоугольник 26">
            <a:hlinkClick r:id="rId13" action="ppaction://hlinksldjump"/>
          </p:cNvPr>
          <p:cNvSpPr/>
          <p:nvPr/>
        </p:nvSpPr>
        <p:spPr>
          <a:xfrm>
            <a:off x="3000364" y="3970978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10</a:t>
            </a:r>
          </a:p>
        </p:txBody>
      </p:sp>
      <p:sp>
        <p:nvSpPr>
          <p:cNvPr id="28" name="Багетная рамка 27"/>
          <p:cNvSpPr/>
          <p:nvPr/>
        </p:nvSpPr>
        <p:spPr>
          <a:xfrm>
            <a:off x="4000500" y="3899535"/>
            <a:ext cx="1143000" cy="785813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9" name="Прямоугольник 28">
            <a:hlinkClick r:id="rId14" action="ppaction://hlinksldjump"/>
          </p:cNvPr>
          <p:cNvSpPr/>
          <p:nvPr/>
        </p:nvSpPr>
        <p:spPr>
          <a:xfrm>
            <a:off x="4143372" y="3970978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20</a:t>
            </a:r>
          </a:p>
        </p:txBody>
      </p:sp>
      <p:sp>
        <p:nvSpPr>
          <p:cNvPr id="30" name="Багетная рамка 29"/>
          <p:cNvSpPr/>
          <p:nvPr/>
        </p:nvSpPr>
        <p:spPr>
          <a:xfrm>
            <a:off x="5143500" y="3899535"/>
            <a:ext cx="1143000" cy="785813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1" name="Прямоугольник 30">
            <a:hlinkClick r:id="rId15" action="ppaction://hlinksldjump"/>
          </p:cNvPr>
          <p:cNvSpPr/>
          <p:nvPr/>
        </p:nvSpPr>
        <p:spPr>
          <a:xfrm>
            <a:off x="5286380" y="3970978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30</a:t>
            </a:r>
          </a:p>
        </p:txBody>
      </p:sp>
      <p:sp>
        <p:nvSpPr>
          <p:cNvPr id="32" name="Багетная рамка 31"/>
          <p:cNvSpPr/>
          <p:nvPr/>
        </p:nvSpPr>
        <p:spPr>
          <a:xfrm>
            <a:off x="6286500" y="3899535"/>
            <a:ext cx="1143000" cy="785813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3" name="Прямоугольник 32">
            <a:hlinkClick r:id="rId16" action="ppaction://hlinksldjump"/>
          </p:cNvPr>
          <p:cNvSpPr/>
          <p:nvPr/>
        </p:nvSpPr>
        <p:spPr>
          <a:xfrm>
            <a:off x="6429388" y="3970978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40</a:t>
            </a:r>
          </a:p>
        </p:txBody>
      </p:sp>
      <p:sp>
        <p:nvSpPr>
          <p:cNvPr id="34" name="Багетная рамка 33"/>
          <p:cNvSpPr/>
          <p:nvPr/>
        </p:nvSpPr>
        <p:spPr>
          <a:xfrm>
            <a:off x="7429500" y="3899535"/>
            <a:ext cx="1143000" cy="785813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5" name="Прямоугольник 34">
            <a:hlinkClick r:id="rId17" action="ppaction://hlinksldjump"/>
          </p:cNvPr>
          <p:cNvSpPr/>
          <p:nvPr/>
        </p:nvSpPr>
        <p:spPr>
          <a:xfrm>
            <a:off x="7572396" y="3970978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50</a:t>
            </a:r>
          </a:p>
        </p:txBody>
      </p:sp>
      <p:sp>
        <p:nvSpPr>
          <p:cNvPr id="37" name="Багетная рамка 36"/>
          <p:cNvSpPr/>
          <p:nvPr/>
        </p:nvSpPr>
        <p:spPr>
          <a:xfrm>
            <a:off x="2857500" y="4691063"/>
            <a:ext cx="1143000" cy="785812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8" name="Прямоугольник 37">
            <a:hlinkClick r:id="rId18" action="ppaction://hlinksldjump"/>
          </p:cNvPr>
          <p:cNvSpPr/>
          <p:nvPr/>
        </p:nvSpPr>
        <p:spPr>
          <a:xfrm>
            <a:off x="3000364" y="4762512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10</a:t>
            </a:r>
          </a:p>
        </p:txBody>
      </p:sp>
      <p:sp>
        <p:nvSpPr>
          <p:cNvPr id="39" name="Багетная рамка 38"/>
          <p:cNvSpPr/>
          <p:nvPr/>
        </p:nvSpPr>
        <p:spPr>
          <a:xfrm>
            <a:off x="4000500" y="4691063"/>
            <a:ext cx="1143000" cy="785812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0" name="Прямоугольник 39">
            <a:hlinkClick r:id="rId19" action="ppaction://hlinksldjump"/>
          </p:cNvPr>
          <p:cNvSpPr/>
          <p:nvPr/>
        </p:nvSpPr>
        <p:spPr>
          <a:xfrm>
            <a:off x="4143372" y="4762512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20</a:t>
            </a:r>
          </a:p>
        </p:txBody>
      </p:sp>
      <p:sp>
        <p:nvSpPr>
          <p:cNvPr id="41" name="Багетная рамка 40"/>
          <p:cNvSpPr/>
          <p:nvPr/>
        </p:nvSpPr>
        <p:spPr>
          <a:xfrm>
            <a:off x="5143500" y="4691063"/>
            <a:ext cx="1143000" cy="785812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2" name="Прямоугольник 41">
            <a:hlinkClick r:id="rId20" action="ppaction://hlinksldjump"/>
          </p:cNvPr>
          <p:cNvSpPr/>
          <p:nvPr/>
        </p:nvSpPr>
        <p:spPr>
          <a:xfrm>
            <a:off x="5286380" y="4762512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30</a:t>
            </a:r>
          </a:p>
        </p:txBody>
      </p:sp>
      <p:sp>
        <p:nvSpPr>
          <p:cNvPr id="43" name="Багетная рамка 42"/>
          <p:cNvSpPr/>
          <p:nvPr/>
        </p:nvSpPr>
        <p:spPr>
          <a:xfrm>
            <a:off x="6286500" y="4691063"/>
            <a:ext cx="1143000" cy="785812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4" name="Прямоугольник 43">
            <a:hlinkClick r:id="rId21" action="ppaction://hlinksldjump"/>
          </p:cNvPr>
          <p:cNvSpPr/>
          <p:nvPr/>
        </p:nvSpPr>
        <p:spPr>
          <a:xfrm>
            <a:off x="6429388" y="4762512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40</a:t>
            </a:r>
          </a:p>
        </p:txBody>
      </p:sp>
      <p:sp>
        <p:nvSpPr>
          <p:cNvPr id="45" name="Багетная рамка 44"/>
          <p:cNvSpPr/>
          <p:nvPr/>
        </p:nvSpPr>
        <p:spPr>
          <a:xfrm>
            <a:off x="7429500" y="4691063"/>
            <a:ext cx="1143000" cy="785812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6" name="Прямоугольник 45">
            <a:hlinkClick r:id="rId22" action="ppaction://hlinksldjump"/>
          </p:cNvPr>
          <p:cNvSpPr/>
          <p:nvPr/>
        </p:nvSpPr>
        <p:spPr>
          <a:xfrm>
            <a:off x="7572396" y="4762512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50</a:t>
            </a:r>
          </a:p>
        </p:txBody>
      </p:sp>
      <p:sp>
        <p:nvSpPr>
          <p:cNvPr id="47" name="Багетная рамка 46"/>
          <p:cNvSpPr/>
          <p:nvPr/>
        </p:nvSpPr>
        <p:spPr>
          <a:xfrm>
            <a:off x="642910" y="2285992"/>
            <a:ext cx="2214578" cy="785818"/>
          </a:xfrm>
          <a:prstGeom prst="bevel">
            <a:avLst>
              <a:gd name="adj" fmla="val 1741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ЕДИНИЦЫ ИЗМЕРЕНИЯ</a:t>
            </a:r>
          </a:p>
        </p:txBody>
      </p:sp>
      <p:sp>
        <p:nvSpPr>
          <p:cNvPr id="48" name="Багетная рамка 47"/>
          <p:cNvSpPr/>
          <p:nvPr/>
        </p:nvSpPr>
        <p:spPr>
          <a:xfrm>
            <a:off x="642910" y="3095248"/>
            <a:ext cx="2214578" cy="785818"/>
          </a:xfrm>
          <a:prstGeom prst="bevel">
            <a:avLst>
              <a:gd name="adj" fmla="val 20695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ДРОБИ</a:t>
            </a:r>
          </a:p>
        </p:txBody>
      </p:sp>
      <p:sp>
        <p:nvSpPr>
          <p:cNvPr id="50" name="Багетная рамка 49"/>
          <p:cNvSpPr/>
          <p:nvPr/>
        </p:nvSpPr>
        <p:spPr>
          <a:xfrm>
            <a:off x="642910" y="3899540"/>
            <a:ext cx="2214578" cy="785818"/>
          </a:xfrm>
          <a:prstGeom prst="bevel">
            <a:avLst>
              <a:gd name="adj" fmla="val 15777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ЦЕПОЧКИ ВЫЧИСЛЕНИЙ</a:t>
            </a:r>
          </a:p>
        </p:txBody>
      </p:sp>
      <p:sp>
        <p:nvSpPr>
          <p:cNvPr id="51" name="Багетная рамка 50"/>
          <p:cNvSpPr/>
          <p:nvPr/>
        </p:nvSpPr>
        <p:spPr>
          <a:xfrm>
            <a:off x="642910" y="4691074"/>
            <a:ext cx="2214578" cy="785818"/>
          </a:xfrm>
          <a:prstGeom prst="bevel">
            <a:avLst>
              <a:gd name="adj" fmla="val 20694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Задачки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8719" name="Группа 61"/>
          <p:cNvGrpSpPr>
            <a:grpSpLocks/>
          </p:cNvGrpSpPr>
          <p:nvPr/>
        </p:nvGrpSpPr>
        <p:grpSpPr bwMode="auto">
          <a:xfrm>
            <a:off x="500063" y="428625"/>
            <a:ext cx="3311525" cy="1803400"/>
            <a:chOff x="580375" y="463550"/>
            <a:chExt cx="3312914" cy="1802746"/>
          </a:xfrm>
        </p:grpSpPr>
        <p:grpSp>
          <p:nvGrpSpPr>
            <p:cNvPr id="28723" name="Группа 17"/>
            <p:cNvGrpSpPr>
              <a:grpSpLocks/>
            </p:cNvGrpSpPr>
            <p:nvPr/>
          </p:nvGrpSpPr>
          <p:grpSpPr bwMode="auto">
            <a:xfrm>
              <a:off x="580375" y="463550"/>
              <a:ext cx="3312914" cy="1802746"/>
              <a:chOff x="463965" y="500042"/>
              <a:chExt cx="3733800" cy="2309813"/>
            </a:xfrm>
          </p:grpSpPr>
          <p:pic>
            <p:nvPicPr>
              <p:cNvPr id="28725" name="Picture 3"/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463965" y="571480"/>
                <a:ext cx="3733800" cy="2238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6" name="Полилиния 55"/>
              <p:cNvSpPr/>
              <p:nvPr/>
            </p:nvSpPr>
            <p:spPr>
              <a:xfrm rot="20199931">
                <a:off x="863119" y="1329623"/>
                <a:ext cx="273860" cy="270428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 rot="16956314">
                <a:off x="1240624" y="1786343"/>
                <a:ext cx="406657" cy="213001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 rot="12479182">
                <a:off x="2812357" y="1154760"/>
                <a:ext cx="406314" cy="213496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 rot="4293788">
                <a:off x="3232474" y="625736"/>
                <a:ext cx="292793" cy="248801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642910" y="500042"/>
                <a:ext cx="2351926" cy="923330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5400" b="1" dirty="0">
                    <a:ln w="50800"/>
                    <a:solidFill>
                      <a:schemeClr val="bg1">
                        <a:shade val="50000"/>
                      </a:schemeClr>
                    </a:solidFill>
                    <a:latin typeface="+mn-lt"/>
                    <a:cs typeface="+mn-cs"/>
                  </a:rPr>
                  <a:t>СВОЯ</a:t>
                </a: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1643042" y="1357298"/>
                <a:ext cx="1999265" cy="923330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5400" b="1" dirty="0">
                    <a:ln w="11430"/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+mn-lt"/>
                    <a:cs typeface="+mn-cs"/>
                  </a:rPr>
                  <a:t>игра</a:t>
                </a:r>
              </a:p>
            </p:txBody>
          </p:sp>
        </p:grpSp>
        <p:sp>
          <p:nvSpPr>
            <p:cNvPr id="54" name="Прямоугольник 53"/>
            <p:cNvSpPr/>
            <p:nvPr/>
          </p:nvSpPr>
          <p:spPr>
            <a:xfrm>
              <a:off x="1179552" y="703878"/>
              <a:ext cx="569387" cy="92333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+mn-lt"/>
                  <a:cs typeface="+mn-cs"/>
                </a:rPr>
                <a:t>_</a:t>
              </a:r>
              <a:endPara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63" name="Прямоугольник 62"/>
          <p:cNvSpPr/>
          <p:nvPr/>
        </p:nvSpPr>
        <p:spPr>
          <a:xfrm>
            <a:off x="5458480" y="687855"/>
            <a:ext cx="252383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I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РАУНД</a:t>
            </a:r>
          </a:p>
        </p:txBody>
      </p:sp>
      <p:sp>
        <p:nvSpPr>
          <p:cNvPr id="64" name="Прямоугольник 63">
            <a:hlinkClick r:id="rId24" action="ppaction://hlinksldjump"/>
          </p:cNvPr>
          <p:cNvSpPr/>
          <p:nvPr/>
        </p:nvSpPr>
        <p:spPr>
          <a:xfrm>
            <a:off x="3811588" y="5476908"/>
            <a:ext cx="275947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II 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РАУНД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62" name="Нижний колонтитул 61"/>
          <p:cNvSpPr>
            <a:spLocks noGrp="1"/>
          </p:cNvSpPr>
          <p:nvPr>
            <p:ph type="ftr" sz="quarter" idx="11"/>
          </p:nvPr>
        </p:nvSpPr>
        <p:spPr>
          <a:xfrm>
            <a:off x="7072330" y="6072206"/>
            <a:ext cx="1643074" cy="365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4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7" name="Блок-схема: альтернативный процесс 6">
            <a:hlinkClick r:id="rId5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ФИНАЛ</a:t>
            </a:r>
          </a:p>
        </p:txBody>
      </p:sp>
      <p:grpSp>
        <p:nvGrpSpPr>
          <p:cNvPr id="16390" name="Группа 29"/>
          <p:cNvGrpSpPr>
            <a:grpSpLocks/>
          </p:cNvGrpSpPr>
          <p:nvPr/>
        </p:nvGrpSpPr>
        <p:grpSpPr bwMode="auto">
          <a:xfrm>
            <a:off x="428625" y="428625"/>
            <a:ext cx="7215188" cy="1571625"/>
            <a:chOff x="785786" y="4000504"/>
            <a:chExt cx="7215238" cy="1571636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785786" y="4000504"/>
              <a:ext cx="7215238" cy="1571636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/>
                <a:t>C </a:t>
              </a:r>
              <a:r>
                <a:rPr lang="ru-RU" b="1" dirty="0"/>
                <a:t>одной станции в противоположных направлениях вышли два поезда. Скорость одного из них 56 км/ч, а скорость другого составляет        скорости первого. Через сколько времени расстояние между ними станет 420 км.</a:t>
              </a:r>
            </a:p>
          </p:txBody>
        </p:sp>
        <p:graphicFrame>
          <p:nvGraphicFramePr>
            <p:cNvPr id="16387" name="Object 2"/>
            <p:cNvGraphicFramePr>
              <a:graphicFrameLocks noChangeAspect="1"/>
            </p:cNvGraphicFramePr>
            <p:nvPr/>
          </p:nvGraphicFramePr>
          <p:xfrm>
            <a:off x="2143108" y="4714884"/>
            <a:ext cx="214314" cy="552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8" name="Формула" r:id="rId6" imgW="152280" imgH="393480" progId="Equation.3">
                    <p:embed/>
                  </p:oleObj>
                </mc:Choice>
                <mc:Fallback>
                  <p:oleObj name="Формула" r:id="rId6" imgW="152280" imgH="39348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3108" y="4714884"/>
                          <a:ext cx="214314" cy="5522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9" name="Picture 23" descr="http://animashky.ru/flist/obtransp/11/7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00250" y="3108325"/>
            <a:ext cx="21717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4" descr="http://animashky.ru/flist/obtransp/11/69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3786188" y="2863850"/>
            <a:ext cx="19812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428625" y="3857625"/>
            <a:ext cx="828675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643438" y="2786063"/>
            <a:ext cx="1500187" cy="158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>
            <a:off x="1928813" y="2786063"/>
            <a:ext cx="2071687" cy="158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660165" y="2262838"/>
            <a:ext cx="143821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56 км/ч</a:t>
            </a:r>
          </a:p>
        </p:txBody>
      </p:sp>
      <p:grpSp>
        <p:nvGrpSpPr>
          <p:cNvPr id="16397" name="Группа 18"/>
          <p:cNvGrpSpPr>
            <a:grpSpLocks/>
          </p:cNvGrpSpPr>
          <p:nvPr/>
        </p:nvGrpSpPr>
        <p:grpSpPr bwMode="auto">
          <a:xfrm>
            <a:off x="1419225" y="2286000"/>
            <a:ext cx="2867025" cy="552450"/>
            <a:chOff x="1482832" y="2094348"/>
            <a:chExt cx="2866960" cy="55245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836732" y="2143116"/>
              <a:ext cx="2513060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cs typeface="+mn-cs"/>
                </a:rPr>
                <a:t>скорости первого </a:t>
              </a:r>
              <a:endPara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endParaRPr>
            </a:p>
          </p:txBody>
        </p:sp>
        <p:graphicFrame>
          <p:nvGraphicFramePr>
            <p:cNvPr id="16386" name="Object 3"/>
            <p:cNvGraphicFramePr>
              <a:graphicFrameLocks noChangeAspect="1"/>
            </p:cNvGraphicFramePr>
            <p:nvPr/>
          </p:nvGraphicFramePr>
          <p:xfrm>
            <a:off x="1482832" y="2094348"/>
            <a:ext cx="214312" cy="55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9" name="Формула" r:id="rId10" imgW="152280" imgH="393480" progId="Equation.3">
                    <p:embed/>
                  </p:oleObj>
                </mc:Choice>
                <mc:Fallback>
                  <p:oleObj name="Формула" r:id="rId10" imgW="152280" imgH="39348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2832" y="2094348"/>
                          <a:ext cx="214312" cy="5524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398" name="Группа 19"/>
          <p:cNvGrpSpPr>
            <a:grpSpLocks/>
          </p:cNvGrpSpPr>
          <p:nvPr/>
        </p:nvGrpSpPr>
        <p:grpSpPr bwMode="auto">
          <a:xfrm>
            <a:off x="4143375" y="2714625"/>
            <a:ext cx="654050" cy="1095375"/>
            <a:chOff x="6143636" y="3500437"/>
            <a:chExt cx="653420" cy="1095955"/>
          </a:xfrm>
        </p:grpSpPr>
        <p:grpSp>
          <p:nvGrpSpPr>
            <p:cNvPr id="16407" name="Группа 309"/>
            <p:cNvGrpSpPr>
              <a:grpSpLocks/>
            </p:cNvGrpSpPr>
            <p:nvPr/>
          </p:nvGrpSpPr>
          <p:grpSpPr bwMode="auto">
            <a:xfrm>
              <a:off x="6143636" y="4214826"/>
              <a:ext cx="428628" cy="381575"/>
              <a:chOff x="6072198" y="4190434"/>
              <a:chExt cx="500066" cy="524450"/>
            </a:xfrm>
          </p:grpSpPr>
          <p:sp>
            <p:nvSpPr>
              <p:cNvPr id="25" name="Блок-схема: магнитный диск 24"/>
              <p:cNvSpPr/>
              <p:nvPr/>
            </p:nvSpPr>
            <p:spPr>
              <a:xfrm>
                <a:off x="6072198" y="4428890"/>
                <a:ext cx="499581" cy="285982"/>
              </a:xfrm>
              <a:prstGeom prst="flowChartMagneticDisk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6" name="Блок-схема: магнитный диск 25"/>
              <p:cNvSpPr/>
              <p:nvPr/>
            </p:nvSpPr>
            <p:spPr>
              <a:xfrm>
                <a:off x="6144360" y="4190935"/>
                <a:ext cx="355258" cy="251054"/>
              </a:xfrm>
              <a:prstGeom prst="flowChartMagneticDisk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16408" name="Группа 315"/>
            <p:cNvGrpSpPr>
              <a:grpSpLocks/>
            </p:cNvGrpSpPr>
            <p:nvPr/>
          </p:nvGrpSpPr>
          <p:grpSpPr bwMode="auto">
            <a:xfrm>
              <a:off x="6357950" y="3500437"/>
              <a:ext cx="439106" cy="775227"/>
              <a:chOff x="6357950" y="3500437"/>
              <a:chExt cx="439106" cy="775227"/>
            </a:xfrm>
          </p:grpSpPr>
          <p:sp>
            <p:nvSpPr>
              <p:cNvPr id="23" name="Блок-схема: перфолента 22"/>
              <p:cNvSpPr/>
              <p:nvPr/>
            </p:nvSpPr>
            <p:spPr>
              <a:xfrm>
                <a:off x="6368844" y="3500437"/>
                <a:ext cx="428212" cy="357377"/>
              </a:xfrm>
              <a:prstGeom prst="flowChartPunchedTap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cxnSp>
            <p:nvCxnSpPr>
              <p:cNvPr id="24" name="Прямая соединительная линия 23"/>
              <p:cNvCxnSpPr>
                <a:endCxn id="26" idx="0"/>
              </p:cNvCxnSpPr>
              <p:nvPr/>
            </p:nvCxnSpPr>
            <p:spPr>
              <a:xfrm rot="16200000" flipH="1">
                <a:off x="5970187" y="3887992"/>
                <a:ext cx="77511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Прямоугольник 26"/>
          <p:cNvSpPr/>
          <p:nvPr/>
        </p:nvSpPr>
        <p:spPr>
          <a:xfrm>
            <a:off x="5072066" y="2000240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I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899375" y="2000240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II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31" name="Rectangle 607"/>
          <p:cNvSpPr>
            <a:spLocks noChangeArrowheads="1"/>
          </p:cNvSpPr>
          <p:nvPr/>
        </p:nvSpPr>
        <p:spPr bwMode="auto">
          <a:xfrm rot="17200">
            <a:off x="1643063" y="4370388"/>
            <a:ext cx="5286375" cy="831850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rgbClr val="FF0000"/>
                </a:solidFill>
                <a:cs typeface="+mn-cs"/>
              </a:rPr>
              <a:t>        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=420 км,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t-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?</a:t>
            </a:r>
          </a:p>
        </p:txBody>
      </p:sp>
      <p:sp>
        <p:nvSpPr>
          <p:cNvPr id="32" name="AutoShape 608"/>
          <p:cNvSpPr>
            <a:spLocks/>
          </p:cNvSpPr>
          <p:nvPr/>
        </p:nvSpPr>
        <p:spPr bwMode="auto">
          <a:xfrm rot="16200000">
            <a:off x="4176713" y="246062"/>
            <a:ext cx="573088" cy="8069263"/>
          </a:xfrm>
          <a:prstGeom prst="leftBrace">
            <a:avLst>
              <a:gd name="adj1" fmla="val 40764"/>
              <a:gd name="adj2" fmla="val 50413"/>
            </a:avLst>
          </a:prstGeom>
          <a:ln w="76200">
            <a:solidFill>
              <a:srgbClr val="FFFF00"/>
            </a:solidFill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" name="Багетная рамка 29"/>
          <p:cNvSpPr/>
          <p:nvPr/>
        </p:nvSpPr>
        <p:spPr>
          <a:xfrm>
            <a:off x="7358082" y="428604"/>
            <a:ext cx="1325042" cy="777061"/>
          </a:xfrm>
          <a:prstGeom prst="bevel">
            <a:avLst/>
          </a:prstGeom>
          <a:gradFill>
            <a:gsLst>
              <a:gs pos="0">
                <a:srgbClr val="7030A0"/>
              </a:gs>
              <a:gs pos="35000">
                <a:schemeClr val="accent4">
                  <a:lumMod val="40000"/>
                  <a:lumOff val="60000"/>
                </a:schemeClr>
              </a:gs>
              <a:gs pos="100000">
                <a:srgbClr val="7030A0"/>
              </a:gs>
            </a:gsLst>
          </a:gradFill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100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786578" y="4929198"/>
            <a:ext cx="1776831" cy="715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4 ч</a:t>
            </a:r>
          </a:p>
        </p:txBody>
      </p:sp>
      <p:grpSp>
        <p:nvGrpSpPr>
          <p:cNvPr id="8" name="Группа 35"/>
          <p:cNvGrpSpPr/>
          <p:nvPr/>
        </p:nvGrpSpPr>
        <p:grpSpPr>
          <a:xfrm>
            <a:off x="6572264" y="4479424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39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33" name="Нижний колонтитул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3.08973E-6 L 0.41076 -0.00301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0" y="-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97965E-6 L -0.30208 0.003 " pathEditMode="relative" rAng="0" ptsTypes="AA">
                                      <p:cBhvr>
                                        <p:cTn id="8" dur="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Месяц 19"/>
          <p:cNvSpPr/>
          <p:nvPr/>
        </p:nvSpPr>
        <p:spPr>
          <a:xfrm flipH="1">
            <a:off x="3973513" y="3259138"/>
            <a:ext cx="214312" cy="285750"/>
          </a:xfrm>
          <a:prstGeom prst="mo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Месяц 18"/>
          <p:cNvSpPr/>
          <p:nvPr/>
        </p:nvSpPr>
        <p:spPr>
          <a:xfrm>
            <a:off x="2800350" y="3259138"/>
            <a:ext cx="214313" cy="285750"/>
          </a:xfrm>
          <a:prstGeom prst="mo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7" name="Блок-схема: альтернативный процесс 6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ФИНАЛ</a:t>
            </a:r>
          </a:p>
        </p:txBody>
      </p:sp>
      <p:sp>
        <p:nvSpPr>
          <p:cNvPr id="41990" name="Text Box 10"/>
          <p:cNvSpPr txBox="1">
            <a:spLocks noChangeArrowheads="1"/>
          </p:cNvSpPr>
          <p:nvPr/>
        </p:nvSpPr>
        <p:spPr bwMode="auto">
          <a:xfrm>
            <a:off x="827088" y="1628775"/>
            <a:ext cx="7058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Сколько острых углов ни рисунке?</a:t>
            </a:r>
          </a:p>
        </p:txBody>
      </p:sp>
      <p:grpSp>
        <p:nvGrpSpPr>
          <p:cNvPr id="41991" name="Группа 11"/>
          <p:cNvGrpSpPr>
            <a:grpSpLocks/>
          </p:cNvGrpSpPr>
          <p:nvPr/>
        </p:nvGrpSpPr>
        <p:grpSpPr bwMode="auto">
          <a:xfrm>
            <a:off x="1000125" y="2571750"/>
            <a:ext cx="4321175" cy="1584325"/>
            <a:chOff x="2627313" y="2565400"/>
            <a:chExt cx="4321175" cy="1584325"/>
          </a:xfrm>
        </p:grpSpPr>
        <p:sp>
          <p:nvSpPr>
            <p:cNvPr id="76811" name="Line 11"/>
            <p:cNvSpPr>
              <a:spLocks noChangeShapeType="1"/>
            </p:cNvSpPr>
            <p:nvPr/>
          </p:nvSpPr>
          <p:spPr bwMode="auto">
            <a:xfrm flipV="1">
              <a:off x="2916238" y="2852738"/>
              <a:ext cx="3743325" cy="1296987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812" name="Line 12"/>
            <p:cNvSpPr>
              <a:spLocks noChangeShapeType="1"/>
            </p:cNvSpPr>
            <p:nvPr/>
          </p:nvSpPr>
          <p:spPr bwMode="auto">
            <a:xfrm>
              <a:off x="2627313" y="2565400"/>
              <a:ext cx="4321175" cy="1439863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" name="Скругленный прямоугольник 9"/>
          <p:cNvSpPr/>
          <p:nvPr/>
        </p:nvSpPr>
        <p:spPr>
          <a:xfrm>
            <a:off x="428596" y="428604"/>
            <a:ext cx="2643206" cy="919401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solidFill>
                  <a:srgbClr val="FF0000"/>
                </a:solidFill>
                <a:latin typeface="Georgia" pitchFamily="18" charset="0"/>
              </a:rPr>
              <a:t>ИЗМЕРЕНИЕ УГЛОВ</a:t>
            </a:r>
          </a:p>
        </p:txBody>
      </p:sp>
      <p:sp>
        <p:nvSpPr>
          <p:cNvPr id="11" name="Багетная рамка 10"/>
          <p:cNvSpPr/>
          <p:nvPr/>
        </p:nvSpPr>
        <p:spPr>
          <a:xfrm>
            <a:off x="7286644" y="500042"/>
            <a:ext cx="1391261" cy="940653"/>
          </a:xfrm>
          <a:prstGeom prst="bevel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0070C0"/>
                </a:solidFill>
                <a:latin typeface="Georgia" pitchFamily="18" charset="0"/>
              </a:rPr>
              <a:t>20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86512" y="2857496"/>
            <a:ext cx="1776831" cy="715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36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3" name="Группа 13"/>
          <p:cNvGrpSpPr/>
          <p:nvPr/>
        </p:nvGrpSpPr>
        <p:grpSpPr>
          <a:xfrm>
            <a:off x="6286512" y="3786190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6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7" name="Блок-схема: альтернативный процесс 6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ФИНАЛ</a:t>
            </a: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436563" y="1185863"/>
            <a:ext cx="8501062" cy="987425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600" b="1" i="1" dirty="0">
                <a:latin typeface="Georgia" pitchFamily="18" charset="0"/>
              </a:rPr>
              <a:t>Определите на каком рисунке правильно измеряют угол. Найдите его значение.</a:t>
            </a:r>
          </a:p>
        </p:txBody>
      </p:sp>
      <p:grpSp>
        <p:nvGrpSpPr>
          <p:cNvPr id="43013" name="Группа 29"/>
          <p:cNvGrpSpPr>
            <a:grpSpLocks/>
          </p:cNvGrpSpPr>
          <p:nvPr/>
        </p:nvGrpSpPr>
        <p:grpSpPr bwMode="auto">
          <a:xfrm>
            <a:off x="642938" y="2695575"/>
            <a:ext cx="2500312" cy="1073150"/>
            <a:chOff x="1142976" y="3143248"/>
            <a:chExt cx="2500330" cy="1073158"/>
          </a:xfrm>
        </p:grpSpPr>
        <p:sp>
          <p:nvSpPr>
            <p:cNvPr id="14" name="Полилиния 13"/>
            <p:cNvSpPr/>
            <p:nvPr/>
          </p:nvSpPr>
          <p:spPr>
            <a:xfrm>
              <a:off x="1252514" y="3201986"/>
              <a:ext cx="2189179" cy="1000132"/>
            </a:xfrm>
            <a:custGeom>
              <a:avLst/>
              <a:gdLst>
                <a:gd name="connsiteX0" fmla="*/ 0 w 2143140"/>
                <a:gd name="connsiteY0" fmla="*/ 1000132 h 1000132"/>
                <a:gd name="connsiteX1" fmla="*/ 1911295 w 2143140"/>
                <a:gd name="connsiteY1" fmla="*/ 0 h 1000132"/>
                <a:gd name="connsiteX2" fmla="*/ 2143140 w 2143140"/>
                <a:gd name="connsiteY2" fmla="*/ 1000132 h 1000132"/>
                <a:gd name="connsiteX3" fmla="*/ 0 w 2143140"/>
                <a:gd name="connsiteY3" fmla="*/ 1000132 h 1000132"/>
                <a:gd name="connsiteX0" fmla="*/ 0 w 2143140"/>
                <a:gd name="connsiteY0" fmla="*/ 1000132 h 1000132"/>
                <a:gd name="connsiteX1" fmla="*/ 1911295 w 2143140"/>
                <a:gd name="connsiteY1" fmla="*/ 0 h 1000132"/>
                <a:gd name="connsiteX2" fmla="*/ 1915152 w 2143140"/>
                <a:gd name="connsiteY2" fmla="*/ 30790 h 1000132"/>
                <a:gd name="connsiteX3" fmla="*/ 2143140 w 2143140"/>
                <a:gd name="connsiteY3" fmla="*/ 1000132 h 1000132"/>
                <a:gd name="connsiteX4" fmla="*/ 0 w 2143140"/>
                <a:gd name="connsiteY4" fmla="*/ 1000132 h 1000132"/>
                <a:gd name="connsiteX0" fmla="*/ 0 w 2189371"/>
                <a:gd name="connsiteY0" fmla="*/ 1000132 h 1000132"/>
                <a:gd name="connsiteX1" fmla="*/ 1911295 w 2189371"/>
                <a:gd name="connsiteY1" fmla="*/ 0 h 1000132"/>
                <a:gd name="connsiteX2" fmla="*/ 1915152 w 2189371"/>
                <a:gd name="connsiteY2" fmla="*/ 30790 h 1000132"/>
                <a:gd name="connsiteX3" fmla="*/ 2143140 w 2189371"/>
                <a:gd name="connsiteY3" fmla="*/ 1000132 h 1000132"/>
                <a:gd name="connsiteX4" fmla="*/ 0 w 2189371"/>
                <a:gd name="connsiteY4" fmla="*/ 1000132 h 1000132"/>
                <a:gd name="connsiteX0" fmla="*/ 0 w 2189371"/>
                <a:gd name="connsiteY0" fmla="*/ 1000132 h 1000132"/>
                <a:gd name="connsiteX1" fmla="*/ 1911295 w 2189371"/>
                <a:gd name="connsiteY1" fmla="*/ 0 h 1000132"/>
                <a:gd name="connsiteX2" fmla="*/ 1915152 w 2189371"/>
                <a:gd name="connsiteY2" fmla="*/ 30790 h 1000132"/>
                <a:gd name="connsiteX3" fmla="*/ 2143140 w 2189371"/>
                <a:gd name="connsiteY3" fmla="*/ 1000132 h 1000132"/>
                <a:gd name="connsiteX4" fmla="*/ 0 w 2189371"/>
                <a:gd name="connsiteY4" fmla="*/ 1000132 h 1000132"/>
                <a:gd name="connsiteX0" fmla="*/ 0 w 2289917"/>
                <a:gd name="connsiteY0" fmla="*/ 1000132 h 1000132"/>
                <a:gd name="connsiteX1" fmla="*/ 1911295 w 2289917"/>
                <a:gd name="connsiteY1" fmla="*/ 0 h 1000132"/>
                <a:gd name="connsiteX2" fmla="*/ 1915152 w 2289917"/>
                <a:gd name="connsiteY2" fmla="*/ 30790 h 1000132"/>
                <a:gd name="connsiteX3" fmla="*/ 2143140 w 2289917"/>
                <a:gd name="connsiteY3" fmla="*/ 1000132 h 1000132"/>
                <a:gd name="connsiteX4" fmla="*/ 0 w 2289917"/>
                <a:gd name="connsiteY4" fmla="*/ 1000132 h 1000132"/>
                <a:gd name="connsiteX0" fmla="*/ 0 w 2289917"/>
                <a:gd name="connsiteY0" fmla="*/ 1000132 h 1000132"/>
                <a:gd name="connsiteX1" fmla="*/ 1911295 w 2289917"/>
                <a:gd name="connsiteY1" fmla="*/ 0 h 1000132"/>
                <a:gd name="connsiteX2" fmla="*/ 1915152 w 2289917"/>
                <a:gd name="connsiteY2" fmla="*/ 30790 h 1000132"/>
                <a:gd name="connsiteX3" fmla="*/ 2143140 w 2289917"/>
                <a:gd name="connsiteY3" fmla="*/ 1000132 h 1000132"/>
                <a:gd name="connsiteX4" fmla="*/ 0 w 2289917"/>
                <a:gd name="connsiteY4" fmla="*/ 1000132 h 1000132"/>
                <a:gd name="connsiteX0" fmla="*/ 0 w 2189371"/>
                <a:gd name="connsiteY0" fmla="*/ 1000132 h 1000132"/>
                <a:gd name="connsiteX1" fmla="*/ 1911295 w 2189371"/>
                <a:gd name="connsiteY1" fmla="*/ 0 h 1000132"/>
                <a:gd name="connsiteX2" fmla="*/ 1915152 w 2189371"/>
                <a:gd name="connsiteY2" fmla="*/ 30790 h 1000132"/>
                <a:gd name="connsiteX3" fmla="*/ 2143140 w 2189371"/>
                <a:gd name="connsiteY3" fmla="*/ 1000132 h 1000132"/>
                <a:gd name="connsiteX4" fmla="*/ 0 w 2189371"/>
                <a:gd name="connsiteY4" fmla="*/ 1000132 h 100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9371" h="1000132">
                  <a:moveTo>
                    <a:pt x="0" y="1000132"/>
                  </a:moveTo>
                  <a:lnTo>
                    <a:pt x="1911295" y="0"/>
                  </a:lnTo>
                  <a:lnTo>
                    <a:pt x="1915152" y="30790"/>
                  </a:lnTo>
                  <a:cubicBezTo>
                    <a:pt x="2189371" y="349476"/>
                    <a:pt x="1680190" y="424465"/>
                    <a:pt x="2143140" y="1000132"/>
                  </a:cubicBezTo>
                  <a:lnTo>
                    <a:pt x="0" y="1000132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43042" name="Группа 11"/>
            <p:cNvGrpSpPr>
              <a:grpSpLocks/>
            </p:cNvGrpSpPr>
            <p:nvPr/>
          </p:nvGrpSpPr>
          <p:grpSpPr bwMode="auto">
            <a:xfrm>
              <a:off x="1142976" y="3143248"/>
              <a:ext cx="2500330" cy="1073158"/>
              <a:chOff x="857224" y="2571744"/>
              <a:chExt cx="2500330" cy="1073158"/>
            </a:xfrm>
          </p:grpSpPr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857224" y="3643315"/>
                <a:ext cx="2500330" cy="1587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 flipV="1">
                <a:off x="857224" y="2571744"/>
                <a:ext cx="2071702" cy="1071571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014" name="Группа 15"/>
          <p:cNvGrpSpPr>
            <a:grpSpLocks/>
          </p:cNvGrpSpPr>
          <p:nvPr/>
        </p:nvGrpSpPr>
        <p:grpSpPr bwMode="auto">
          <a:xfrm>
            <a:off x="214313" y="2052638"/>
            <a:ext cx="3652837" cy="2090737"/>
            <a:chOff x="571472" y="2714620"/>
            <a:chExt cx="4010025" cy="2447925"/>
          </a:xfrm>
        </p:grpSpPr>
        <p:pic>
          <p:nvPicPr>
            <p:cNvPr id="43039" name="Picture 11" descr="CA000120_P500"/>
            <p:cNvPicPr>
              <a:picLocks noChangeAspect="1" noChangeArrowheads="1"/>
            </p:cNvPicPr>
            <p:nvPr/>
          </p:nvPicPr>
          <p:blipFill>
            <a:blip r:embed="rId5" cstate="print"/>
            <a:srcRect b="39339"/>
            <a:stretch>
              <a:fillRect/>
            </a:stretch>
          </p:blipFill>
          <p:spPr bwMode="auto">
            <a:xfrm>
              <a:off x="571472" y="2714620"/>
              <a:ext cx="4010025" cy="2447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Овал 14"/>
            <p:cNvSpPr/>
            <p:nvPr/>
          </p:nvSpPr>
          <p:spPr>
            <a:xfrm>
              <a:off x="2539015" y="4701584"/>
              <a:ext cx="69709" cy="7249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2285984" y="2838463"/>
            <a:ext cx="41229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1</a:t>
            </a:r>
          </a:p>
        </p:txBody>
      </p:sp>
      <p:grpSp>
        <p:nvGrpSpPr>
          <p:cNvPr id="43016" name="Группа 24"/>
          <p:cNvGrpSpPr>
            <a:grpSpLocks/>
          </p:cNvGrpSpPr>
          <p:nvPr/>
        </p:nvGrpSpPr>
        <p:grpSpPr bwMode="auto">
          <a:xfrm>
            <a:off x="5072063" y="1412875"/>
            <a:ext cx="3000375" cy="2711450"/>
            <a:chOff x="5429256" y="1431475"/>
            <a:chExt cx="3000396" cy="2711905"/>
          </a:xfrm>
        </p:grpSpPr>
        <p:grpSp>
          <p:nvGrpSpPr>
            <p:cNvPr id="43035" name="Группа 22"/>
            <p:cNvGrpSpPr>
              <a:grpSpLocks/>
            </p:cNvGrpSpPr>
            <p:nvPr/>
          </p:nvGrpSpPr>
          <p:grpSpPr bwMode="auto">
            <a:xfrm>
              <a:off x="5429256" y="2357430"/>
              <a:ext cx="3000396" cy="1785950"/>
              <a:chOff x="5429256" y="2357430"/>
              <a:chExt cx="3000396" cy="1785950"/>
            </a:xfrm>
          </p:grpSpPr>
          <p:cxnSp>
            <p:nvCxnSpPr>
              <p:cNvPr id="20" name="Прямая соединительная линия 19"/>
              <p:cNvCxnSpPr/>
              <p:nvPr/>
            </p:nvCxnSpPr>
            <p:spPr>
              <a:xfrm rot="16200000" flipH="1">
                <a:off x="5321961" y="2535887"/>
                <a:ext cx="1714788" cy="150019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rot="5400000" flipH="1" flipV="1">
                <a:off x="6786434" y="2500163"/>
                <a:ext cx="1786237" cy="150019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4" name="Полилиния 23"/>
            <p:cNvSpPr/>
            <p:nvPr/>
          </p:nvSpPr>
          <p:spPr>
            <a:xfrm rot="18582273">
              <a:off x="5808481" y="1688841"/>
              <a:ext cx="2356245" cy="1841513"/>
            </a:xfrm>
            <a:custGeom>
              <a:avLst/>
              <a:gdLst>
                <a:gd name="connsiteX0" fmla="*/ 0 w 2215443"/>
                <a:gd name="connsiteY0" fmla="*/ 1632772 h 1632772"/>
                <a:gd name="connsiteX1" fmla="*/ 258764 w 2215443"/>
                <a:gd name="connsiteY1" fmla="*/ 0 h 1632772"/>
                <a:gd name="connsiteX2" fmla="*/ 2215443 w 2215443"/>
                <a:gd name="connsiteY2" fmla="*/ 1632772 h 1632772"/>
                <a:gd name="connsiteX3" fmla="*/ 0 w 2215443"/>
                <a:gd name="connsiteY3" fmla="*/ 1632772 h 1632772"/>
                <a:gd name="connsiteX0" fmla="*/ 0 w 2215443"/>
                <a:gd name="connsiteY0" fmla="*/ 1632772 h 1632772"/>
                <a:gd name="connsiteX1" fmla="*/ 258764 w 2215443"/>
                <a:gd name="connsiteY1" fmla="*/ 0 h 1632772"/>
                <a:gd name="connsiteX2" fmla="*/ 1000938 w 2215443"/>
                <a:gd name="connsiteY2" fmla="*/ 128186 h 1632772"/>
                <a:gd name="connsiteX3" fmla="*/ 2215443 w 2215443"/>
                <a:gd name="connsiteY3" fmla="*/ 1632772 h 1632772"/>
                <a:gd name="connsiteX4" fmla="*/ 0 w 2215443"/>
                <a:gd name="connsiteY4" fmla="*/ 1632772 h 1632772"/>
                <a:gd name="connsiteX0" fmla="*/ 0 w 2215443"/>
                <a:gd name="connsiteY0" fmla="*/ 1632772 h 1632772"/>
                <a:gd name="connsiteX1" fmla="*/ 258764 w 2215443"/>
                <a:gd name="connsiteY1" fmla="*/ 0 h 1632772"/>
                <a:gd name="connsiteX2" fmla="*/ 1000938 w 2215443"/>
                <a:gd name="connsiteY2" fmla="*/ 128186 h 1632772"/>
                <a:gd name="connsiteX3" fmla="*/ 2215443 w 2215443"/>
                <a:gd name="connsiteY3" fmla="*/ 1632772 h 1632772"/>
                <a:gd name="connsiteX4" fmla="*/ 0 w 2215443"/>
                <a:gd name="connsiteY4" fmla="*/ 1632772 h 1632772"/>
                <a:gd name="connsiteX0" fmla="*/ 0 w 2215443"/>
                <a:gd name="connsiteY0" fmla="*/ 1841557 h 1841557"/>
                <a:gd name="connsiteX1" fmla="*/ 258764 w 2215443"/>
                <a:gd name="connsiteY1" fmla="*/ 208785 h 1841557"/>
                <a:gd name="connsiteX2" fmla="*/ 1000938 w 2215443"/>
                <a:gd name="connsiteY2" fmla="*/ 336971 h 1841557"/>
                <a:gd name="connsiteX3" fmla="*/ 2215443 w 2215443"/>
                <a:gd name="connsiteY3" fmla="*/ 1841557 h 1841557"/>
                <a:gd name="connsiteX4" fmla="*/ 0 w 2215443"/>
                <a:gd name="connsiteY4" fmla="*/ 1841557 h 1841557"/>
                <a:gd name="connsiteX0" fmla="*/ 0 w 2356927"/>
                <a:gd name="connsiteY0" fmla="*/ 1841557 h 1841557"/>
                <a:gd name="connsiteX1" fmla="*/ 258764 w 2356927"/>
                <a:gd name="connsiteY1" fmla="*/ 208785 h 1841557"/>
                <a:gd name="connsiteX2" fmla="*/ 1000938 w 2356927"/>
                <a:gd name="connsiteY2" fmla="*/ 336971 h 1841557"/>
                <a:gd name="connsiteX3" fmla="*/ 2215443 w 2356927"/>
                <a:gd name="connsiteY3" fmla="*/ 1841557 h 1841557"/>
                <a:gd name="connsiteX4" fmla="*/ 0 w 2356927"/>
                <a:gd name="connsiteY4" fmla="*/ 1841557 h 184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927" h="1841557">
                  <a:moveTo>
                    <a:pt x="0" y="1841557"/>
                  </a:moveTo>
                  <a:lnTo>
                    <a:pt x="258764" y="208785"/>
                  </a:lnTo>
                  <a:cubicBezTo>
                    <a:pt x="506155" y="251514"/>
                    <a:pt x="520724" y="0"/>
                    <a:pt x="1000938" y="336971"/>
                  </a:cubicBezTo>
                  <a:cubicBezTo>
                    <a:pt x="2356927" y="1428662"/>
                    <a:pt x="1810608" y="1340028"/>
                    <a:pt x="2215443" y="1841557"/>
                  </a:cubicBezTo>
                  <a:lnTo>
                    <a:pt x="0" y="1841557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43017" name="Группа 25"/>
          <p:cNvGrpSpPr>
            <a:grpSpLocks/>
          </p:cNvGrpSpPr>
          <p:nvPr/>
        </p:nvGrpSpPr>
        <p:grpSpPr bwMode="auto">
          <a:xfrm>
            <a:off x="4643438" y="2409825"/>
            <a:ext cx="3867150" cy="2090738"/>
            <a:chOff x="571472" y="2714620"/>
            <a:chExt cx="4010025" cy="2447925"/>
          </a:xfrm>
        </p:grpSpPr>
        <p:pic>
          <p:nvPicPr>
            <p:cNvPr id="43033" name="Picture 11" descr="CA000120_P500"/>
            <p:cNvPicPr>
              <a:picLocks noChangeAspect="1" noChangeArrowheads="1"/>
            </p:cNvPicPr>
            <p:nvPr/>
          </p:nvPicPr>
          <p:blipFill>
            <a:blip r:embed="rId5" cstate="print"/>
            <a:srcRect b="39339"/>
            <a:stretch>
              <a:fillRect/>
            </a:stretch>
          </p:blipFill>
          <p:spPr bwMode="auto">
            <a:xfrm>
              <a:off x="571472" y="2714620"/>
              <a:ext cx="4010025" cy="2447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Овал 27"/>
            <p:cNvSpPr/>
            <p:nvPr/>
          </p:nvSpPr>
          <p:spPr>
            <a:xfrm>
              <a:off x="2538622" y="4701584"/>
              <a:ext cx="72431" cy="7248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6357950" y="3052777"/>
            <a:ext cx="41229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2</a:t>
            </a:r>
          </a:p>
        </p:txBody>
      </p:sp>
      <p:grpSp>
        <p:nvGrpSpPr>
          <p:cNvPr id="43019" name="Группа 30"/>
          <p:cNvGrpSpPr>
            <a:grpSpLocks/>
          </p:cNvGrpSpPr>
          <p:nvPr/>
        </p:nvGrpSpPr>
        <p:grpSpPr bwMode="auto">
          <a:xfrm rot="555983" flipH="1">
            <a:off x="1498600" y="4397375"/>
            <a:ext cx="2500313" cy="1073150"/>
            <a:chOff x="1142976" y="3143248"/>
            <a:chExt cx="2500330" cy="1073158"/>
          </a:xfrm>
        </p:grpSpPr>
        <p:sp>
          <p:nvSpPr>
            <p:cNvPr id="32" name="Полилиния 31"/>
            <p:cNvSpPr/>
            <p:nvPr/>
          </p:nvSpPr>
          <p:spPr>
            <a:xfrm>
              <a:off x="1253214" y="3201317"/>
              <a:ext cx="2189178" cy="1000132"/>
            </a:xfrm>
            <a:custGeom>
              <a:avLst/>
              <a:gdLst>
                <a:gd name="connsiteX0" fmla="*/ 0 w 2143140"/>
                <a:gd name="connsiteY0" fmla="*/ 1000132 h 1000132"/>
                <a:gd name="connsiteX1" fmla="*/ 1911295 w 2143140"/>
                <a:gd name="connsiteY1" fmla="*/ 0 h 1000132"/>
                <a:gd name="connsiteX2" fmla="*/ 2143140 w 2143140"/>
                <a:gd name="connsiteY2" fmla="*/ 1000132 h 1000132"/>
                <a:gd name="connsiteX3" fmla="*/ 0 w 2143140"/>
                <a:gd name="connsiteY3" fmla="*/ 1000132 h 1000132"/>
                <a:gd name="connsiteX0" fmla="*/ 0 w 2143140"/>
                <a:gd name="connsiteY0" fmla="*/ 1000132 h 1000132"/>
                <a:gd name="connsiteX1" fmla="*/ 1911295 w 2143140"/>
                <a:gd name="connsiteY1" fmla="*/ 0 h 1000132"/>
                <a:gd name="connsiteX2" fmla="*/ 1915152 w 2143140"/>
                <a:gd name="connsiteY2" fmla="*/ 30790 h 1000132"/>
                <a:gd name="connsiteX3" fmla="*/ 2143140 w 2143140"/>
                <a:gd name="connsiteY3" fmla="*/ 1000132 h 1000132"/>
                <a:gd name="connsiteX4" fmla="*/ 0 w 2143140"/>
                <a:gd name="connsiteY4" fmla="*/ 1000132 h 1000132"/>
                <a:gd name="connsiteX0" fmla="*/ 0 w 2189371"/>
                <a:gd name="connsiteY0" fmla="*/ 1000132 h 1000132"/>
                <a:gd name="connsiteX1" fmla="*/ 1911295 w 2189371"/>
                <a:gd name="connsiteY1" fmla="*/ 0 h 1000132"/>
                <a:gd name="connsiteX2" fmla="*/ 1915152 w 2189371"/>
                <a:gd name="connsiteY2" fmla="*/ 30790 h 1000132"/>
                <a:gd name="connsiteX3" fmla="*/ 2143140 w 2189371"/>
                <a:gd name="connsiteY3" fmla="*/ 1000132 h 1000132"/>
                <a:gd name="connsiteX4" fmla="*/ 0 w 2189371"/>
                <a:gd name="connsiteY4" fmla="*/ 1000132 h 1000132"/>
                <a:gd name="connsiteX0" fmla="*/ 0 w 2189371"/>
                <a:gd name="connsiteY0" fmla="*/ 1000132 h 1000132"/>
                <a:gd name="connsiteX1" fmla="*/ 1911295 w 2189371"/>
                <a:gd name="connsiteY1" fmla="*/ 0 h 1000132"/>
                <a:gd name="connsiteX2" fmla="*/ 1915152 w 2189371"/>
                <a:gd name="connsiteY2" fmla="*/ 30790 h 1000132"/>
                <a:gd name="connsiteX3" fmla="*/ 2143140 w 2189371"/>
                <a:gd name="connsiteY3" fmla="*/ 1000132 h 1000132"/>
                <a:gd name="connsiteX4" fmla="*/ 0 w 2189371"/>
                <a:gd name="connsiteY4" fmla="*/ 1000132 h 1000132"/>
                <a:gd name="connsiteX0" fmla="*/ 0 w 2289917"/>
                <a:gd name="connsiteY0" fmla="*/ 1000132 h 1000132"/>
                <a:gd name="connsiteX1" fmla="*/ 1911295 w 2289917"/>
                <a:gd name="connsiteY1" fmla="*/ 0 h 1000132"/>
                <a:gd name="connsiteX2" fmla="*/ 1915152 w 2289917"/>
                <a:gd name="connsiteY2" fmla="*/ 30790 h 1000132"/>
                <a:gd name="connsiteX3" fmla="*/ 2143140 w 2289917"/>
                <a:gd name="connsiteY3" fmla="*/ 1000132 h 1000132"/>
                <a:gd name="connsiteX4" fmla="*/ 0 w 2289917"/>
                <a:gd name="connsiteY4" fmla="*/ 1000132 h 1000132"/>
                <a:gd name="connsiteX0" fmla="*/ 0 w 2289917"/>
                <a:gd name="connsiteY0" fmla="*/ 1000132 h 1000132"/>
                <a:gd name="connsiteX1" fmla="*/ 1911295 w 2289917"/>
                <a:gd name="connsiteY1" fmla="*/ 0 h 1000132"/>
                <a:gd name="connsiteX2" fmla="*/ 1915152 w 2289917"/>
                <a:gd name="connsiteY2" fmla="*/ 30790 h 1000132"/>
                <a:gd name="connsiteX3" fmla="*/ 2143140 w 2289917"/>
                <a:gd name="connsiteY3" fmla="*/ 1000132 h 1000132"/>
                <a:gd name="connsiteX4" fmla="*/ 0 w 2289917"/>
                <a:gd name="connsiteY4" fmla="*/ 1000132 h 1000132"/>
                <a:gd name="connsiteX0" fmla="*/ 0 w 2189371"/>
                <a:gd name="connsiteY0" fmla="*/ 1000132 h 1000132"/>
                <a:gd name="connsiteX1" fmla="*/ 1911295 w 2189371"/>
                <a:gd name="connsiteY1" fmla="*/ 0 h 1000132"/>
                <a:gd name="connsiteX2" fmla="*/ 1915152 w 2189371"/>
                <a:gd name="connsiteY2" fmla="*/ 30790 h 1000132"/>
                <a:gd name="connsiteX3" fmla="*/ 2143140 w 2189371"/>
                <a:gd name="connsiteY3" fmla="*/ 1000132 h 1000132"/>
                <a:gd name="connsiteX4" fmla="*/ 0 w 2189371"/>
                <a:gd name="connsiteY4" fmla="*/ 1000132 h 100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9371" h="1000132">
                  <a:moveTo>
                    <a:pt x="0" y="1000132"/>
                  </a:moveTo>
                  <a:lnTo>
                    <a:pt x="1911295" y="0"/>
                  </a:lnTo>
                  <a:lnTo>
                    <a:pt x="1915152" y="30790"/>
                  </a:lnTo>
                  <a:cubicBezTo>
                    <a:pt x="2189371" y="349476"/>
                    <a:pt x="1680190" y="424465"/>
                    <a:pt x="2143140" y="1000132"/>
                  </a:cubicBezTo>
                  <a:lnTo>
                    <a:pt x="0" y="1000132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43030" name="Группа 32"/>
            <p:cNvGrpSpPr>
              <a:grpSpLocks/>
            </p:cNvGrpSpPr>
            <p:nvPr/>
          </p:nvGrpSpPr>
          <p:grpSpPr bwMode="auto">
            <a:xfrm>
              <a:off x="1142976" y="3143248"/>
              <a:ext cx="2500330" cy="1073158"/>
              <a:chOff x="857224" y="2571744"/>
              <a:chExt cx="2500330" cy="1073158"/>
            </a:xfrm>
          </p:grpSpPr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859968" y="3642804"/>
                <a:ext cx="2500330" cy="1588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 flipV="1">
                <a:off x="858170" y="2569092"/>
                <a:ext cx="2071702" cy="1071571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020" name="Группа 36"/>
          <p:cNvGrpSpPr>
            <a:grpSpLocks/>
          </p:cNvGrpSpPr>
          <p:nvPr/>
        </p:nvGrpSpPr>
        <p:grpSpPr bwMode="auto">
          <a:xfrm rot="526140">
            <a:off x="2136775" y="3929063"/>
            <a:ext cx="3652838" cy="2090737"/>
            <a:chOff x="571472" y="2714620"/>
            <a:chExt cx="4010025" cy="2447925"/>
          </a:xfrm>
        </p:grpSpPr>
        <p:pic>
          <p:nvPicPr>
            <p:cNvPr id="43027" name="Picture 11" descr="CA000120_P500"/>
            <p:cNvPicPr>
              <a:picLocks noChangeAspect="1" noChangeArrowheads="1"/>
            </p:cNvPicPr>
            <p:nvPr/>
          </p:nvPicPr>
          <p:blipFill>
            <a:blip r:embed="rId5" cstate="print"/>
            <a:srcRect b="39339"/>
            <a:stretch>
              <a:fillRect/>
            </a:stretch>
          </p:blipFill>
          <p:spPr bwMode="auto">
            <a:xfrm>
              <a:off x="571472" y="2714620"/>
              <a:ext cx="4010025" cy="2447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Овал 39"/>
            <p:cNvSpPr/>
            <p:nvPr/>
          </p:nvSpPr>
          <p:spPr>
            <a:xfrm>
              <a:off x="2536031" y="4698794"/>
              <a:ext cx="69709" cy="7248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1928794" y="4344423"/>
            <a:ext cx="41229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3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85720" y="357166"/>
            <a:ext cx="2643206" cy="851297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n w="11430"/>
                <a:solidFill>
                  <a:srgbClr val="FF0000"/>
                </a:solidFill>
                <a:latin typeface="Georgia" pitchFamily="18" charset="0"/>
              </a:rPr>
              <a:t>ИЗМЕРЕНИЕ УГЛОВ</a:t>
            </a:r>
          </a:p>
        </p:txBody>
      </p:sp>
      <p:sp>
        <p:nvSpPr>
          <p:cNvPr id="46" name="Багетная рамка 45"/>
          <p:cNvSpPr/>
          <p:nvPr/>
        </p:nvSpPr>
        <p:spPr>
          <a:xfrm>
            <a:off x="7467019" y="285728"/>
            <a:ext cx="1391261" cy="940653"/>
          </a:xfrm>
          <a:prstGeom prst="bevel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40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929454" y="5143512"/>
            <a:ext cx="1776831" cy="715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3) 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30</a:t>
            </a:r>
            <a:r>
              <a:rPr lang="ru-RU" sz="3600" b="1" i="1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0</a:t>
            </a:r>
            <a:endParaRPr lang="ru-RU" sz="3600" b="1" i="1" baseline="30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16" name="Группа 37"/>
          <p:cNvGrpSpPr/>
          <p:nvPr/>
        </p:nvGrpSpPr>
        <p:grpSpPr>
          <a:xfrm>
            <a:off x="6500826" y="4429132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43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47" name="Нижний колонтитул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Скругленный прямоугольник 33"/>
          <p:cNvSpPr/>
          <p:nvPr/>
        </p:nvSpPr>
        <p:spPr>
          <a:xfrm>
            <a:off x="428596" y="428604"/>
            <a:ext cx="2643206" cy="919401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solidFill>
                  <a:srgbClr val="FF0000"/>
                </a:solidFill>
                <a:latin typeface="Georgia" pitchFamily="18" charset="0"/>
              </a:rPr>
              <a:t>ИЗМЕРЕНИЕ УГЛОВ</a:t>
            </a:r>
          </a:p>
        </p:txBody>
      </p:sp>
      <p:sp>
        <p:nvSpPr>
          <p:cNvPr id="38" name="Багетная рамка 37"/>
          <p:cNvSpPr/>
          <p:nvPr/>
        </p:nvSpPr>
        <p:spPr>
          <a:xfrm>
            <a:off x="7286644" y="500042"/>
            <a:ext cx="1391261" cy="940653"/>
          </a:xfrm>
          <a:prstGeom prst="bevel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60</a:t>
            </a:r>
          </a:p>
        </p:txBody>
      </p:sp>
      <p:sp>
        <p:nvSpPr>
          <p:cNvPr id="44" name="Скругленный прямоугольник 43">
            <a:hlinkClick r:id="rId4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7" name="Блок-схема: альтернативный процесс 6">
            <a:hlinkClick r:id="rId5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ФИНАЛ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29375" y="4643438"/>
            <a:ext cx="1785938" cy="100012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45</a:t>
            </a:r>
            <a:r>
              <a:rPr lang="ru-RU" sz="2800" b="1" baseline="30000" dirty="0"/>
              <a:t>0  </a:t>
            </a:r>
            <a:r>
              <a:rPr lang="ru-RU" sz="2800" b="1" dirty="0"/>
              <a:t> 108</a:t>
            </a:r>
            <a:r>
              <a:rPr lang="ru-RU" sz="2800" b="1" baseline="30000" dirty="0"/>
              <a:t>0</a:t>
            </a:r>
          </a:p>
        </p:txBody>
      </p:sp>
      <p:grpSp>
        <p:nvGrpSpPr>
          <p:cNvPr id="17418" name="Группа 10"/>
          <p:cNvGrpSpPr>
            <a:grpSpLocks/>
          </p:cNvGrpSpPr>
          <p:nvPr/>
        </p:nvGrpSpPr>
        <p:grpSpPr bwMode="auto">
          <a:xfrm>
            <a:off x="642938" y="1571625"/>
            <a:ext cx="6072187" cy="2867025"/>
            <a:chOff x="1142976" y="1357298"/>
            <a:chExt cx="6072230" cy="286704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142976" y="1357298"/>
              <a:ext cx="6072230" cy="285751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3200" b="1" i="1" u="sng" dirty="0">
                  <a:latin typeface="Georgia" pitchFamily="18" charset="0"/>
                </a:rPr>
                <a:t>Найдите:</a:t>
              </a:r>
            </a:p>
            <a:p>
              <a:pPr>
                <a:defRPr/>
              </a:pPr>
              <a:endParaRPr lang="ru-RU" b="1" i="1" dirty="0">
                <a:latin typeface="Georgia" pitchFamily="18" charset="0"/>
              </a:endParaRPr>
            </a:p>
            <a:p>
              <a:pPr algn="ctr">
                <a:defRPr/>
              </a:pPr>
              <a:r>
                <a:rPr lang="ru-RU" sz="3200" b="1" i="1" dirty="0">
                  <a:latin typeface="Georgia" pitchFamily="18" charset="0"/>
                </a:rPr>
                <a:t>прямого угла</a:t>
              </a:r>
            </a:p>
            <a:p>
              <a:pPr algn="ctr">
                <a:defRPr/>
              </a:pPr>
              <a:endParaRPr lang="ru-RU" sz="3200" b="1" i="1" dirty="0">
                <a:latin typeface="Georgia" pitchFamily="18" charset="0"/>
              </a:endParaRPr>
            </a:p>
            <a:p>
              <a:pPr algn="ctr">
                <a:defRPr/>
              </a:pPr>
              <a:r>
                <a:rPr lang="ru-RU" sz="3200" b="1" i="1" dirty="0">
                  <a:latin typeface="Georgia" pitchFamily="18" charset="0"/>
                </a:rPr>
                <a:t>            развернутого угла</a:t>
              </a:r>
            </a:p>
          </p:txBody>
        </p:sp>
        <p:graphicFrame>
          <p:nvGraphicFramePr>
            <p:cNvPr id="17410" name="Object 10"/>
            <p:cNvGraphicFramePr>
              <a:graphicFrameLocks noChangeAspect="1"/>
            </p:cNvGraphicFramePr>
            <p:nvPr/>
          </p:nvGraphicFramePr>
          <p:xfrm>
            <a:off x="2257411" y="2214554"/>
            <a:ext cx="385763" cy="1009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32" name="Формула" r:id="rId6" imgW="152280" imgH="393480" progId="Equation.3">
                    <p:embed/>
                  </p:oleObj>
                </mc:Choice>
                <mc:Fallback>
                  <p:oleObj name="Формула" r:id="rId6" imgW="152280" imgH="39348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7411" y="2214554"/>
                          <a:ext cx="385763" cy="1009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11" name="Object 10"/>
            <p:cNvGraphicFramePr>
              <a:graphicFrameLocks noChangeAspect="1"/>
            </p:cNvGraphicFramePr>
            <p:nvPr/>
          </p:nvGraphicFramePr>
          <p:xfrm>
            <a:off x="2159000" y="3214688"/>
            <a:ext cx="352425" cy="1009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33" name="Формула" r:id="rId8" imgW="139680" imgH="393480" progId="Equation.3">
                    <p:embed/>
                  </p:oleObj>
                </mc:Choice>
                <mc:Fallback>
                  <p:oleObj name="Формула" r:id="rId8" imgW="139680" imgH="393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9000" y="3214688"/>
                          <a:ext cx="352425" cy="1009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Группа 12"/>
          <p:cNvGrpSpPr/>
          <p:nvPr/>
        </p:nvGrpSpPr>
        <p:grpSpPr>
          <a:xfrm>
            <a:off x="6429388" y="4193672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5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8" name="Блок-схема: альтернативный процесс 7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ФИНАЛ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428604"/>
            <a:ext cx="2643206" cy="919401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solidFill>
                  <a:srgbClr val="FF0000"/>
                </a:solidFill>
                <a:latin typeface="Georgia" pitchFamily="18" charset="0"/>
              </a:rPr>
              <a:t>ИЗМЕРЕНИЕ УГЛОВ</a:t>
            </a:r>
          </a:p>
        </p:txBody>
      </p:sp>
      <p:sp>
        <p:nvSpPr>
          <p:cNvPr id="9" name="Багетная рамка 8"/>
          <p:cNvSpPr/>
          <p:nvPr/>
        </p:nvSpPr>
        <p:spPr>
          <a:xfrm>
            <a:off x="7286644" y="500042"/>
            <a:ext cx="1391261" cy="940653"/>
          </a:xfrm>
          <a:prstGeom prst="bevel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80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000125" y="1643063"/>
            <a:ext cx="6429375" cy="1328737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ru-RU" sz="2400" b="1" i="1" dirty="0">
                <a:latin typeface="Georgia" pitchFamily="18" charset="0"/>
                <a:sym typeface="Symbol"/>
              </a:rPr>
              <a:t></a:t>
            </a:r>
            <a:r>
              <a:rPr lang="en-US" sz="2400" b="1" i="1" dirty="0">
                <a:latin typeface="Georgia" pitchFamily="18" charset="0"/>
                <a:sym typeface="Symbol"/>
              </a:rPr>
              <a:t>COD=</a:t>
            </a:r>
            <a:r>
              <a:rPr lang="en-US" sz="2400" b="1" i="1" dirty="0">
                <a:latin typeface="Arial" pitchFamily="34" charset="0"/>
                <a:cs typeface="Arial" pitchFamily="34" charset="0"/>
                <a:sym typeface="Symbol"/>
              </a:rPr>
              <a:t>82</a:t>
            </a:r>
            <a:r>
              <a:rPr lang="en-US" sz="2400" b="1" i="1" baseline="30000" dirty="0">
                <a:latin typeface="Arial" pitchFamily="34" charset="0"/>
                <a:cs typeface="Arial" pitchFamily="34" charset="0"/>
                <a:sym typeface="Symbol"/>
              </a:rPr>
              <a:t>0</a:t>
            </a:r>
            <a:r>
              <a:rPr lang="en-US" sz="2400" b="1" i="1" dirty="0">
                <a:latin typeface="Georgia" pitchFamily="18" charset="0"/>
                <a:sym typeface="Symbol"/>
              </a:rPr>
              <a:t>. </a:t>
            </a:r>
            <a:r>
              <a:rPr lang="ru-RU" sz="2400" b="1" i="1" dirty="0">
                <a:latin typeface="Georgia" pitchFamily="18" charset="0"/>
              </a:rPr>
              <a:t>Найдите величину </a:t>
            </a:r>
            <a:br>
              <a:rPr lang="ru-RU" sz="2400" b="1" i="1" dirty="0">
                <a:latin typeface="Georgia" pitchFamily="18" charset="0"/>
              </a:rPr>
            </a:br>
            <a:r>
              <a:rPr lang="ru-RU" sz="2400" b="1" i="1" dirty="0">
                <a:latin typeface="Georgia" pitchFamily="18" charset="0"/>
              </a:rPr>
              <a:t>смежного с ним угла.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715140" y="4143380"/>
            <a:ext cx="1776831" cy="715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98</a:t>
            </a:r>
            <a:r>
              <a:rPr lang="ru-RU" sz="3600" b="1" i="1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0</a:t>
            </a:r>
            <a:endParaRPr lang="ru-RU" sz="3600" b="1" i="1" baseline="30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" name="Группа 11"/>
          <p:cNvGrpSpPr/>
          <p:nvPr/>
        </p:nvGrpSpPr>
        <p:grpSpPr>
          <a:xfrm>
            <a:off x="6429388" y="3500438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4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7" name="Блок-схема: альтернативный процесс 6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ФИНАЛ</a:t>
            </a:r>
          </a:p>
        </p:txBody>
      </p:sp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500063" y="1428750"/>
            <a:ext cx="7643812" cy="1254125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ru-RU" sz="2400" b="1" i="1" dirty="0">
                <a:latin typeface="Georgia" pitchFamily="18" charset="0"/>
              </a:rPr>
              <a:t>Назовите вписанный и центральный углы. На какую дугу они опираются?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428604"/>
            <a:ext cx="2643206" cy="919401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solidFill>
                  <a:srgbClr val="FF0000"/>
                </a:solidFill>
                <a:latin typeface="Georgia" pitchFamily="18" charset="0"/>
              </a:rPr>
              <a:t>ИЗМЕРЕНИЕ УГЛОВ</a:t>
            </a:r>
          </a:p>
        </p:txBody>
      </p:sp>
      <p:sp>
        <p:nvSpPr>
          <p:cNvPr id="9" name="Багетная рамка 8"/>
          <p:cNvSpPr/>
          <p:nvPr/>
        </p:nvSpPr>
        <p:spPr>
          <a:xfrm>
            <a:off x="7286644" y="500042"/>
            <a:ext cx="1391261" cy="940653"/>
          </a:xfrm>
          <a:prstGeom prst="bevel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100</a:t>
            </a:r>
          </a:p>
        </p:txBody>
      </p:sp>
      <p:sp>
        <p:nvSpPr>
          <p:cNvPr id="10" name="Овал 9"/>
          <p:cNvSpPr/>
          <p:nvPr/>
        </p:nvSpPr>
        <p:spPr>
          <a:xfrm>
            <a:off x="1714500" y="3000375"/>
            <a:ext cx="2643188" cy="26431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2" name="Прямая соединительная линия 11"/>
          <p:cNvCxnSpPr>
            <a:stCxn id="10" idx="0"/>
            <a:endCxn id="10" idx="3"/>
          </p:cNvCxnSpPr>
          <p:nvPr/>
        </p:nvCxnSpPr>
        <p:spPr>
          <a:xfrm rot="16200000" flipH="1" flipV="1">
            <a:off x="1440656" y="3661569"/>
            <a:ext cx="2255838" cy="93345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10" idx="0"/>
            <a:endCxn id="10" idx="5"/>
          </p:cNvCxnSpPr>
          <p:nvPr/>
        </p:nvCxnSpPr>
        <p:spPr>
          <a:xfrm rot="16200000" flipH="1">
            <a:off x="2374900" y="3660775"/>
            <a:ext cx="2255838" cy="93503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10" idx="3"/>
          </p:cNvCxnSpPr>
          <p:nvPr/>
        </p:nvCxnSpPr>
        <p:spPr>
          <a:xfrm rot="5400000" flipH="1" flipV="1">
            <a:off x="2137569" y="4321969"/>
            <a:ext cx="898525" cy="96996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10" idx="5"/>
          </p:cNvCxnSpPr>
          <p:nvPr/>
        </p:nvCxnSpPr>
        <p:spPr>
          <a:xfrm rot="16200000" flipH="1">
            <a:off x="3071813" y="4357688"/>
            <a:ext cx="898525" cy="89852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3025775" y="4344988"/>
            <a:ext cx="71438" cy="7143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770194" y="5143512"/>
            <a:ext cx="444352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000364" y="2643182"/>
            <a:ext cx="444352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В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929058" y="5072074"/>
            <a:ext cx="444352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С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857488" y="3786190"/>
            <a:ext cx="596637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О</a:t>
            </a:r>
            <a:r>
              <a:rPr lang="ru-RU" sz="2800" b="1" baseline="-25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1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214942" y="3929066"/>
            <a:ext cx="3500462" cy="153233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Вписанный </a:t>
            </a:r>
            <a:r>
              <a:rPr lang="ru-RU" sz="28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sym typeface="Symbol"/>
              </a:rPr>
              <a:t></a:t>
            </a:r>
            <a:r>
              <a:rPr lang="ru-RU" sz="28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АВС</a:t>
            </a:r>
          </a:p>
          <a:p>
            <a:pPr>
              <a:defRPr/>
            </a:pPr>
            <a:r>
              <a:rPr lang="ru-RU" sz="24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Центральный </a:t>
            </a:r>
            <a:r>
              <a:rPr lang="ru-RU" sz="28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sym typeface="Symbol"/>
              </a:rPr>
              <a:t>АО</a:t>
            </a:r>
            <a:r>
              <a:rPr lang="ru-RU" sz="2800" b="1" i="1" baseline="-25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sym typeface="Symbol"/>
              </a:rPr>
              <a:t>1</a:t>
            </a:r>
            <a:r>
              <a:rPr lang="ru-RU" sz="28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sym typeface="Symbol"/>
              </a:rPr>
              <a:t>С</a:t>
            </a:r>
            <a:endParaRPr lang="ru-RU" sz="28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defRPr/>
            </a:pPr>
            <a:r>
              <a:rPr lang="ru-RU" sz="28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Дуга </a:t>
            </a:r>
            <a:r>
              <a:rPr lang="ru-RU" sz="28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sym typeface="Symbol"/>
              </a:rPr>
              <a:t></a:t>
            </a:r>
            <a:r>
              <a:rPr lang="ru-RU" sz="28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АС</a:t>
            </a:r>
            <a:endParaRPr lang="ru-RU" sz="36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" name="Группа 18"/>
          <p:cNvGrpSpPr/>
          <p:nvPr/>
        </p:nvGrpSpPr>
        <p:grpSpPr>
          <a:xfrm>
            <a:off x="6500826" y="3929066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1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22" name="Дуга 21"/>
          <p:cNvSpPr/>
          <p:nvPr/>
        </p:nvSpPr>
        <p:spPr>
          <a:xfrm rot="8787385">
            <a:off x="1763713" y="3141663"/>
            <a:ext cx="2540000" cy="2514600"/>
          </a:xfrm>
          <a:prstGeom prst="arc">
            <a:avLst>
              <a:gd name="adj1" fmla="val 15295153"/>
              <a:gd name="adj2" fmla="val 21121736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Скругленный прямоугольник 33"/>
          <p:cNvSpPr/>
          <p:nvPr/>
        </p:nvSpPr>
        <p:spPr>
          <a:xfrm>
            <a:off x="428596" y="428604"/>
            <a:ext cx="2500330" cy="510778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ПРОЦЕНТЫ</a:t>
            </a:r>
          </a:p>
        </p:txBody>
      </p:sp>
      <p:sp>
        <p:nvSpPr>
          <p:cNvPr id="38" name="Багетная рамка 37"/>
          <p:cNvSpPr/>
          <p:nvPr/>
        </p:nvSpPr>
        <p:spPr>
          <a:xfrm>
            <a:off x="7500958" y="500042"/>
            <a:ext cx="1176947" cy="760095"/>
          </a:xfrm>
          <a:prstGeom prst="bevel">
            <a:avLst>
              <a:gd name="adj" fmla="val 1187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20</a:t>
            </a:r>
          </a:p>
        </p:txBody>
      </p:sp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8" name="Блок-схема: альтернативный процесс 7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ФИНАЛ</a:t>
            </a:r>
          </a:p>
        </p:txBody>
      </p:sp>
      <p:sp>
        <p:nvSpPr>
          <p:cNvPr id="89098" name="Text Box 10"/>
          <p:cNvSpPr txBox="1">
            <a:spLocks noChangeArrowheads="1"/>
          </p:cNvSpPr>
          <p:nvPr/>
        </p:nvSpPr>
        <p:spPr bwMode="auto">
          <a:xfrm>
            <a:off x="785813" y="2000250"/>
            <a:ext cx="6769100" cy="64770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i="1" dirty="0">
                <a:latin typeface="Georgia" pitchFamily="18" charset="0"/>
              </a:rPr>
              <a:t>Найдите 1% от числа </a:t>
            </a:r>
            <a:r>
              <a:rPr lang="ru-RU" sz="3200" b="1" i="1" dirty="0">
                <a:solidFill>
                  <a:srgbClr val="B818B0"/>
                </a:solidFill>
                <a:latin typeface="Georgia" pitchFamily="18" charset="0"/>
              </a:rPr>
              <a:t>500г</a:t>
            </a:r>
            <a:endParaRPr lang="ru-RU" sz="3200" b="1" i="1" dirty="0">
              <a:latin typeface="Georg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29454" y="5143512"/>
            <a:ext cx="1776831" cy="715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 г</a:t>
            </a:r>
          </a:p>
        </p:txBody>
      </p:sp>
      <p:grpSp>
        <p:nvGrpSpPr>
          <p:cNvPr id="2" name="Группа 8"/>
          <p:cNvGrpSpPr/>
          <p:nvPr/>
        </p:nvGrpSpPr>
        <p:grpSpPr>
          <a:xfrm>
            <a:off x="6500826" y="3929066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1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5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7" name="Блок-схема: альтернативный процесс 6">
            <a:hlinkClick r:id="rId6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ФИНАЛ</a:t>
            </a:r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428625" y="642938"/>
            <a:ext cx="6769100" cy="782637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sz="2000" b="1" i="1" dirty="0">
                <a:latin typeface="Georgia" pitchFamily="18" charset="0"/>
              </a:rPr>
              <a:t>Запишите частные в виде дробей. Там, где это возможно, выделите целую часть.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58" y="60702"/>
            <a:ext cx="2500330" cy="510778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Кот в мешке</a:t>
            </a:r>
          </a:p>
        </p:txBody>
      </p:sp>
      <p:sp>
        <p:nvSpPr>
          <p:cNvPr id="9" name="Багетная рамка 8"/>
          <p:cNvSpPr/>
          <p:nvPr/>
        </p:nvSpPr>
        <p:spPr>
          <a:xfrm>
            <a:off x="7500958" y="500042"/>
            <a:ext cx="1176947" cy="840105"/>
          </a:xfrm>
          <a:prstGeom prst="bevel">
            <a:avLst>
              <a:gd name="adj" fmla="val 1187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40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6572264" y="4286256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3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grpSp>
        <p:nvGrpSpPr>
          <p:cNvPr id="18452" name="Группа 18"/>
          <p:cNvGrpSpPr>
            <a:grpSpLocks/>
          </p:cNvGrpSpPr>
          <p:nvPr/>
        </p:nvGrpSpPr>
        <p:grpSpPr bwMode="auto">
          <a:xfrm>
            <a:off x="831850" y="1435100"/>
            <a:ext cx="2311400" cy="708025"/>
            <a:chOff x="832568" y="2292486"/>
            <a:chExt cx="2310672" cy="707886"/>
          </a:xfrm>
        </p:grpSpPr>
        <p:sp>
          <p:nvSpPr>
            <p:cNvPr id="16" name="Овал 15"/>
            <p:cNvSpPr/>
            <p:nvPr/>
          </p:nvSpPr>
          <p:spPr>
            <a:xfrm>
              <a:off x="857960" y="2357561"/>
              <a:ext cx="571320" cy="57138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832568" y="2292486"/>
              <a:ext cx="622286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4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cs typeface="+mn-cs"/>
                </a:rPr>
                <a:t>Ф</a:t>
              </a: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1643525" y="2357561"/>
              <a:ext cx="1499715" cy="57138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600" b="1" dirty="0"/>
                <a:t>23:4</a:t>
              </a:r>
            </a:p>
          </p:txBody>
        </p:sp>
      </p:grpSp>
      <p:grpSp>
        <p:nvGrpSpPr>
          <p:cNvPr id="18453" name="Группа 19"/>
          <p:cNvGrpSpPr>
            <a:grpSpLocks/>
          </p:cNvGrpSpPr>
          <p:nvPr/>
        </p:nvGrpSpPr>
        <p:grpSpPr bwMode="auto">
          <a:xfrm>
            <a:off x="882650" y="2149475"/>
            <a:ext cx="2286000" cy="708025"/>
            <a:chOff x="857224" y="2292486"/>
            <a:chExt cx="2286016" cy="707886"/>
          </a:xfrm>
        </p:grpSpPr>
        <p:sp>
          <p:nvSpPr>
            <p:cNvPr id="21" name="Овал 20"/>
            <p:cNvSpPr/>
            <p:nvPr/>
          </p:nvSpPr>
          <p:spPr>
            <a:xfrm>
              <a:off x="857224" y="2357561"/>
              <a:ext cx="571504" cy="57138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910946" y="2292486"/>
              <a:ext cx="526106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4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cs typeface="+mn-cs"/>
                </a:rPr>
                <a:t>Р</a:t>
              </a: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1643043" y="2357561"/>
              <a:ext cx="1500197" cy="57138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600" b="1" dirty="0"/>
                <a:t>23:5</a:t>
              </a:r>
            </a:p>
          </p:txBody>
        </p:sp>
      </p:grpSp>
      <p:grpSp>
        <p:nvGrpSpPr>
          <p:cNvPr id="18454" name="Группа 23"/>
          <p:cNvGrpSpPr>
            <a:grpSpLocks/>
          </p:cNvGrpSpPr>
          <p:nvPr/>
        </p:nvGrpSpPr>
        <p:grpSpPr bwMode="auto">
          <a:xfrm>
            <a:off x="928688" y="2851150"/>
            <a:ext cx="2311400" cy="708025"/>
            <a:chOff x="832568" y="2292486"/>
            <a:chExt cx="2310672" cy="707886"/>
          </a:xfrm>
        </p:grpSpPr>
        <p:sp>
          <p:nvSpPr>
            <p:cNvPr id="25" name="Овал 24"/>
            <p:cNvSpPr/>
            <p:nvPr/>
          </p:nvSpPr>
          <p:spPr>
            <a:xfrm>
              <a:off x="857960" y="2357561"/>
              <a:ext cx="571320" cy="57138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832568" y="2292486"/>
              <a:ext cx="550152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4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cs typeface="+mn-cs"/>
                </a:rPr>
                <a:t>э</a:t>
              </a: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1643525" y="2357561"/>
              <a:ext cx="1499715" cy="57138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600" b="1" dirty="0"/>
                <a:t>5:6</a:t>
              </a:r>
            </a:p>
          </p:txBody>
        </p:sp>
      </p:grpSp>
      <p:grpSp>
        <p:nvGrpSpPr>
          <p:cNvPr id="18455" name="Группа 27"/>
          <p:cNvGrpSpPr>
            <a:grpSpLocks/>
          </p:cNvGrpSpPr>
          <p:nvPr/>
        </p:nvGrpSpPr>
        <p:grpSpPr bwMode="auto">
          <a:xfrm>
            <a:off x="928688" y="3571875"/>
            <a:ext cx="2311400" cy="708025"/>
            <a:chOff x="832568" y="2292486"/>
            <a:chExt cx="2310672" cy="707886"/>
          </a:xfrm>
        </p:grpSpPr>
        <p:sp>
          <p:nvSpPr>
            <p:cNvPr id="29" name="Овал 28"/>
            <p:cNvSpPr/>
            <p:nvPr/>
          </p:nvSpPr>
          <p:spPr>
            <a:xfrm>
              <a:off x="832568" y="2357561"/>
              <a:ext cx="571320" cy="57138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880694" y="2292486"/>
              <a:ext cx="497252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4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cs typeface="+mn-cs"/>
                </a:rPr>
                <a:t>т</a:t>
              </a:r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1643525" y="2357561"/>
              <a:ext cx="1499715" cy="57138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600" b="1" dirty="0"/>
                <a:t>11:9</a:t>
              </a:r>
            </a:p>
          </p:txBody>
        </p:sp>
      </p:grpSp>
      <p:grpSp>
        <p:nvGrpSpPr>
          <p:cNvPr id="18456" name="Группа 31"/>
          <p:cNvGrpSpPr>
            <a:grpSpLocks/>
          </p:cNvGrpSpPr>
          <p:nvPr/>
        </p:nvGrpSpPr>
        <p:grpSpPr bwMode="auto">
          <a:xfrm>
            <a:off x="3668713" y="1428750"/>
            <a:ext cx="2286000" cy="708025"/>
            <a:chOff x="857224" y="2292486"/>
            <a:chExt cx="2286016" cy="707886"/>
          </a:xfrm>
        </p:grpSpPr>
        <p:sp>
          <p:nvSpPr>
            <p:cNvPr id="33" name="Овал 32"/>
            <p:cNvSpPr/>
            <p:nvPr/>
          </p:nvSpPr>
          <p:spPr>
            <a:xfrm>
              <a:off x="857224" y="2357561"/>
              <a:ext cx="571504" cy="57138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871757" y="2292486"/>
              <a:ext cx="583814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4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cs typeface="+mn-cs"/>
                </a:rPr>
                <a:t>о</a:t>
              </a:r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1643041" y="2357561"/>
              <a:ext cx="1500199" cy="57138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600" b="1" dirty="0"/>
                <a:t>29:7</a:t>
              </a:r>
            </a:p>
          </p:txBody>
        </p:sp>
      </p:grpSp>
      <p:grpSp>
        <p:nvGrpSpPr>
          <p:cNvPr id="18457" name="Группа 35"/>
          <p:cNvGrpSpPr>
            <a:grpSpLocks/>
          </p:cNvGrpSpPr>
          <p:nvPr/>
        </p:nvGrpSpPr>
        <p:grpSpPr bwMode="auto">
          <a:xfrm>
            <a:off x="3692525" y="2136775"/>
            <a:ext cx="2286000" cy="708025"/>
            <a:chOff x="857224" y="2292486"/>
            <a:chExt cx="2286016" cy="707886"/>
          </a:xfrm>
        </p:grpSpPr>
        <p:sp>
          <p:nvSpPr>
            <p:cNvPr id="37" name="Овал 36"/>
            <p:cNvSpPr/>
            <p:nvPr/>
          </p:nvSpPr>
          <p:spPr>
            <a:xfrm>
              <a:off x="857224" y="2357561"/>
              <a:ext cx="571504" cy="57138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879350" y="2292486"/>
              <a:ext cx="554960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40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cs typeface="+mn-cs"/>
                </a:rPr>
                <a:t>н</a:t>
              </a:r>
              <a:endPara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endParaRP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1643043" y="2357561"/>
              <a:ext cx="1500197" cy="57138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600" b="1" dirty="0"/>
                <a:t>31:8</a:t>
              </a:r>
            </a:p>
          </p:txBody>
        </p:sp>
      </p:grpSp>
      <p:grpSp>
        <p:nvGrpSpPr>
          <p:cNvPr id="18458" name="Группа 39"/>
          <p:cNvGrpSpPr>
            <a:grpSpLocks/>
          </p:cNvGrpSpPr>
          <p:nvPr/>
        </p:nvGrpSpPr>
        <p:grpSpPr bwMode="auto">
          <a:xfrm>
            <a:off x="3740150" y="2922588"/>
            <a:ext cx="2309813" cy="708025"/>
            <a:chOff x="832568" y="2292486"/>
            <a:chExt cx="2310672" cy="707886"/>
          </a:xfrm>
        </p:grpSpPr>
        <p:sp>
          <p:nvSpPr>
            <p:cNvPr id="41" name="Овал 40"/>
            <p:cNvSpPr/>
            <p:nvPr/>
          </p:nvSpPr>
          <p:spPr>
            <a:xfrm>
              <a:off x="857977" y="2357560"/>
              <a:ext cx="570125" cy="57138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832568" y="2292486"/>
              <a:ext cx="554960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4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cs typeface="+mn-cs"/>
                </a:rPr>
                <a:t>а</a:t>
              </a:r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1642494" y="2357560"/>
              <a:ext cx="1500746" cy="57138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600" b="1" dirty="0"/>
                <a:t>19:4</a:t>
              </a:r>
            </a:p>
          </p:txBody>
        </p:sp>
      </p:grpSp>
      <p:grpSp>
        <p:nvGrpSpPr>
          <p:cNvPr id="18459" name="Группа 44"/>
          <p:cNvGrpSpPr>
            <a:grpSpLocks/>
          </p:cNvGrpSpPr>
          <p:nvPr/>
        </p:nvGrpSpPr>
        <p:grpSpPr bwMode="auto">
          <a:xfrm>
            <a:off x="3740150" y="3708400"/>
            <a:ext cx="2309813" cy="708025"/>
            <a:chOff x="832568" y="2292486"/>
            <a:chExt cx="2310672" cy="707886"/>
          </a:xfrm>
        </p:grpSpPr>
        <p:sp>
          <p:nvSpPr>
            <p:cNvPr id="46" name="Овал 45"/>
            <p:cNvSpPr/>
            <p:nvPr/>
          </p:nvSpPr>
          <p:spPr>
            <a:xfrm>
              <a:off x="832568" y="2357561"/>
              <a:ext cx="571713" cy="57138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880694" y="2292486"/>
              <a:ext cx="474810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4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cs typeface="+mn-cs"/>
                </a:rPr>
                <a:t>г</a:t>
              </a:r>
            </a:p>
          </p:txBody>
        </p:sp>
        <p:sp>
          <p:nvSpPr>
            <p:cNvPr id="48" name="Скругленный прямоугольник 47"/>
            <p:cNvSpPr/>
            <p:nvPr/>
          </p:nvSpPr>
          <p:spPr>
            <a:xfrm>
              <a:off x="1642494" y="2357561"/>
              <a:ext cx="1500746" cy="57138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600" b="1" dirty="0"/>
                <a:t>21:5</a:t>
              </a:r>
            </a:p>
          </p:txBody>
        </p:sp>
      </p:grpSp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714375" y="4429125"/>
          <a:ext cx="5905544" cy="1357322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38193"/>
                <a:gridCol w="738193"/>
                <a:gridCol w="738193"/>
                <a:gridCol w="738193"/>
                <a:gridCol w="738193"/>
                <a:gridCol w="738193"/>
                <a:gridCol w="738193"/>
                <a:gridCol w="738193"/>
              </a:tblGrid>
              <a:tr h="678661">
                <a:tc>
                  <a:txBody>
                    <a:bodyPr/>
                    <a:lstStyle/>
                    <a:p>
                      <a:pPr algn="ctr"/>
                      <a:endParaRPr lang="ru-RU" sz="22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661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0" name="Прямоугольник 49"/>
          <p:cNvSpPr/>
          <p:nvPr/>
        </p:nvSpPr>
        <p:spPr>
          <a:xfrm>
            <a:off x="785789" y="5000636"/>
            <a:ext cx="6767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Э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500169" y="5000636"/>
            <a:ext cx="6078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Т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2244123" y="5000636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Н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000367" y="5000636"/>
            <a:ext cx="72327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О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4429127" y="5000636"/>
            <a:ext cx="6463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Р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3714747" y="5000636"/>
            <a:ext cx="57740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Г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5214945" y="5000636"/>
            <a:ext cx="68320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А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929325" y="5000636"/>
            <a:ext cx="77617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Ф</a:t>
            </a:r>
          </a:p>
        </p:txBody>
      </p:sp>
      <p:graphicFrame>
        <p:nvGraphicFramePr>
          <p:cNvPr id="18434" name="Object 1"/>
          <p:cNvGraphicFramePr>
            <a:graphicFrameLocks noChangeAspect="1"/>
          </p:cNvGraphicFramePr>
          <p:nvPr/>
        </p:nvGraphicFramePr>
        <p:xfrm>
          <a:off x="874713" y="4429125"/>
          <a:ext cx="268287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5" name="Формула" r:id="rId8" imgW="152280" imgH="393480" progId="Equation.3">
                  <p:embed/>
                </p:oleObj>
              </mc:Choice>
              <mc:Fallback>
                <p:oleObj name="Формула" r:id="rId8" imgW="152280" imgH="3934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4429125"/>
                        <a:ext cx="268287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1"/>
          <p:cNvGraphicFramePr>
            <a:graphicFrameLocks noChangeAspect="1"/>
          </p:cNvGraphicFramePr>
          <p:nvPr/>
        </p:nvGraphicFramePr>
        <p:xfrm>
          <a:off x="1587500" y="4429125"/>
          <a:ext cx="3810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6" name="Формула" r:id="rId10" imgW="215640" imgH="393480" progId="Equation.3">
                  <p:embed/>
                </p:oleObj>
              </mc:Choice>
              <mc:Fallback>
                <p:oleObj name="Формула" r:id="rId10" imgW="21564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0" y="4429125"/>
                        <a:ext cx="381000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3"/>
          <p:cNvGraphicFramePr>
            <a:graphicFrameLocks noChangeAspect="1"/>
          </p:cNvGraphicFramePr>
          <p:nvPr/>
        </p:nvGraphicFramePr>
        <p:xfrm>
          <a:off x="2346325" y="4429125"/>
          <a:ext cx="40322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7" name="Формула" r:id="rId12" imgW="228600" imgH="393480" progId="Equation.3">
                  <p:embed/>
                </p:oleObj>
              </mc:Choice>
              <mc:Fallback>
                <p:oleObj name="Формула" r:id="rId12" imgW="22860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6325" y="4429125"/>
                        <a:ext cx="403225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4"/>
          <p:cNvGraphicFramePr>
            <a:graphicFrameLocks noChangeAspect="1"/>
          </p:cNvGraphicFramePr>
          <p:nvPr/>
        </p:nvGraphicFramePr>
        <p:xfrm>
          <a:off x="3132138" y="4429125"/>
          <a:ext cx="42545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8" name="Формула" r:id="rId14" imgW="241200" imgH="393480" progId="Equation.3">
                  <p:embed/>
                </p:oleObj>
              </mc:Choice>
              <mc:Fallback>
                <p:oleObj name="Формула" r:id="rId14" imgW="24120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4429125"/>
                        <a:ext cx="425450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5"/>
          <p:cNvGraphicFramePr>
            <a:graphicFrameLocks noChangeAspect="1"/>
          </p:cNvGraphicFramePr>
          <p:nvPr/>
        </p:nvGraphicFramePr>
        <p:xfrm>
          <a:off x="3786188" y="4429125"/>
          <a:ext cx="42545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9" name="Формула" r:id="rId16" imgW="241200" imgH="393480" progId="Equation.3">
                  <p:embed/>
                </p:oleObj>
              </mc:Choice>
              <mc:Fallback>
                <p:oleObj name="Формула" r:id="rId16" imgW="24120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8" y="4429125"/>
                        <a:ext cx="425450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6"/>
          <p:cNvGraphicFramePr>
            <a:graphicFrameLocks noChangeAspect="1"/>
          </p:cNvGraphicFramePr>
          <p:nvPr/>
        </p:nvGraphicFramePr>
        <p:xfrm>
          <a:off x="4572000" y="4429125"/>
          <a:ext cx="42545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0" name="Формула" r:id="rId18" imgW="241200" imgH="393480" progId="Equation.3">
                  <p:embed/>
                </p:oleObj>
              </mc:Choice>
              <mc:Fallback>
                <p:oleObj name="Формула" r:id="rId18" imgW="24120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429125"/>
                        <a:ext cx="425450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7"/>
          <p:cNvGraphicFramePr>
            <a:graphicFrameLocks noChangeAspect="1"/>
          </p:cNvGraphicFramePr>
          <p:nvPr/>
        </p:nvGraphicFramePr>
        <p:xfrm>
          <a:off x="5286375" y="4429125"/>
          <a:ext cx="42545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1" name="Формула" r:id="rId20" imgW="241200" imgH="393480" progId="Equation.3">
                  <p:embed/>
                </p:oleObj>
              </mc:Choice>
              <mc:Fallback>
                <p:oleObj name="Формула" r:id="rId20" imgW="24120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75" y="4429125"/>
                        <a:ext cx="425450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1" name="Object 8"/>
          <p:cNvGraphicFramePr>
            <a:graphicFrameLocks noChangeAspect="1"/>
          </p:cNvGraphicFramePr>
          <p:nvPr/>
        </p:nvGraphicFramePr>
        <p:xfrm>
          <a:off x="6000750" y="4429125"/>
          <a:ext cx="42545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2" name="Формула" r:id="rId22" imgW="241200" imgH="393480" progId="Equation.3">
                  <p:embed/>
                </p:oleObj>
              </mc:Choice>
              <mc:Fallback>
                <p:oleObj name="Формула" r:id="rId22" imgW="24120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0" y="4429125"/>
                        <a:ext cx="425450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Группа 47"/>
          <p:cNvGrpSpPr>
            <a:grpSpLocks/>
          </p:cNvGrpSpPr>
          <p:nvPr/>
        </p:nvGrpSpPr>
        <p:grpSpPr bwMode="auto">
          <a:xfrm>
            <a:off x="214313" y="142875"/>
            <a:ext cx="8786812" cy="6500813"/>
            <a:chOff x="214313" y="143614"/>
            <a:chExt cx="8715376" cy="6429366"/>
          </a:xfrm>
        </p:grpSpPr>
        <p:grpSp>
          <p:nvGrpSpPr>
            <p:cNvPr id="18499" name="Группа 51"/>
            <p:cNvGrpSpPr>
              <a:grpSpLocks/>
            </p:cNvGrpSpPr>
            <p:nvPr/>
          </p:nvGrpSpPr>
          <p:grpSpPr bwMode="auto">
            <a:xfrm>
              <a:off x="214313" y="143614"/>
              <a:ext cx="8715376" cy="6429366"/>
              <a:chOff x="214282" y="143591"/>
              <a:chExt cx="8715436" cy="6429420"/>
            </a:xfrm>
          </p:grpSpPr>
          <p:sp>
            <p:nvSpPr>
              <p:cNvPr id="72" name="Скругленный прямоугольник 71">
                <a:hlinkClick r:id="rId24" action="ppaction://hlinksldjump"/>
              </p:cNvPr>
              <p:cNvSpPr/>
              <p:nvPr/>
            </p:nvSpPr>
            <p:spPr>
              <a:xfrm>
                <a:off x="428428" y="5999936"/>
                <a:ext cx="2643761" cy="357975"/>
              </a:xfrm>
              <a:prstGeom prst="roundRect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/>
                  <a:t>Продолжить игру</a:t>
                </a:r>
              </a:p>
            </p:txBody>
          </p:sp>
          <p:sp>
            <p:nvSpPr>
              <p:cNvPr id="73" name="Скругленный прямоугольник 72">
                <a:hlinkClick r:id="rId5" action="ppaction://hlinksldjump"/>
              </p:cNvPr>
              <p:cNvSpPr/>
              <p:nvPr/>
            </p:nvSpPr>
            <p:spPr>
              <a:xfrm>
                <a:off x="3213903" y="5999936"/>
                <a:ext cx="1858033" cy="357975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dirty="0"/>
                  <a:t>II </a:t>
                </a:r>
                <a:r>
                  <a:rPr lang="ru-RU" sz="2000" b="1" dirty="0"/>
                  <a:t>раунд </a:t>
                </a:r>
              </a:p>
            </p:txBody>
          </p:sp>
          <p:sp>
            <p:nvSpPr>
              <p:cNvPr id="74" name="Багетная рамка 73"/>
              <p:cNvSpPr/>
              <p:nvPr/>
            </p:nvSpPr>
            <p:spPr>
              <a:xfrm>
                <a:off x="7459037" y="570649"/>
                <a:ext cx="1001449" cy="929479"/>
              </a:xfrm>
              <a:prstGeom prst="bevel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75" name="Прямоугольник 74">
                <a:hlinkClick r:id="rId25" action="ppaction://hlinksldjump"/>
              </p:cNvPr>
              <p:cNvSpPr/>
              <p:nvPr/>
            </p:nvSpPr>
            <p:spPr>
              <a:xfrm>
                <a:off x="7500958" y="642918"/>
                <a:ext cx="928459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40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n-lt"/>
                    <a:cs typeface="+mn-cs"/>
                  </a:rPr>
                  <a:t>4</a:t>
                </a:r>
                <a:r>
                  <a:rPr lang="en-US" sz="40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n-lt"/>
                    <a:cs typeface="+mn-cs"/>
                  </a:rPr>
                  <a:t>0</a:t>
                </a:r>
                <a:endParaRPr lang="ru-RU" sz="4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214282" y="143591"/>
                <a:ext cx="8715436" cy="6429420"/>
              </a:xfrm>
              <a:prstGeom prst="rect">
                <a:avLst/>
              </a:prstGeom>
              <a:gradFill>
                <a:gsLst>
                  <a:gs pos="0">
                    <a:srgbClr val="000066"/>
                  </a:gs>
                  <a:gs pos="60000">
                    <a:schemeClr val="tx1"/>
                  </a:gs>
                  <a:gs pos="100000">
                    <a:srgbClr val="000066"/>
                  </a:gs>
                  <a:gs pos="100000">
                    <a:schemeClr val="tx1"/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24" name="Группа 70"/>
              <p:cNvGrpSpPr/>
              <p:nvPr/>
            </p:nvGrpSpPr>
            <p:grpSpPr>
              <a:xfrm>
                <a:off x="642910" y="357166"/>
                <a:ext cx="5572164" cy="5572164"/>
                <a:chOff x="642910" y="357166"/>
                <a:chExt cx="5572164" cy="5572164"/>
              </a:xfrm>
              <a:gradFill>
                <a:gsLst>
                  <a:gs pos="0">
                    <a:schemeClr val="tx1"/>
                  </a:gs>
                  <a:gs pos="60000">
                    <a:srgbClr val="003399"/>
                  </a:gs>
                  <a:gs pos="100000">
                    <a:srgbClr val="000066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6200000" scaled="0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3" name="Овал 9"/>
                <p:cNvSpPr/>
                <p:nvPr/>
              </p:nvSpPr>
              <p:spPr>
                <a:xfrm>
                  <a:off x="642910" y="357166"/>
                  <a:ext cx="5572164" cy="5572164"/>
                </a:xfrm>
                <a:prstGeom prst="ellipse">
                  <a:avLst/>
                </a:prstGeom>
                <a:grpFill/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12000000"/>
                  </a:lightRig>
                </a:scene3d>
                <a:sp3d prstMaterial="powder">
                  <a:bevelT h="50800" prst="angl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04" name="Овал 103"/>
                <p:cNvSpPr/>
                <p:nvPr/>
              </p:nvSpPr>
              <p:spPr>
                <a:xfrm>
                  <a:off x="857224" y="548810"/>
                  <a:ext cx="5143536" cy="5143536"/>
                </a:xfrm>
                <a:prstGeom prst="ellipse">
                  <a:avLst/>
                </a:prstGeom>
                <a:grpFill/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12000000"/>
                  </a:lightRig>
                </a:scene3d>
                <a:sp3d prstMaterial="powder">
                  <a:bevelT h="50800" prst="angl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78" name="4-конечная звезда 77"/>
              <p:cNvSpPr/>
              <p:nvPr/>
            </p:nvSpPr>
            <p:spPr>
              <a:xfrm>
                <a:off x="6500826" y="714356"/>
                <a:ext cx="142876" cy="214314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79" name="4-конечная звезда 78"/>
              <p:cNvSpPr/>
              <p:nvPr/>
            </p:nvSpPr>
            <p:spPr>
              <a:xfrm>
                <a:off x="7143768" y="1214422"/>
                <a:ext cx="285752" cy="428628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80" name="4-конечная звезда 79"/>
              <p:cNvSpPr/>
              <p:nvPr/>
            </p:nvSpPr>
            <p:spPr>
              <a:xfrm>
                <a:off x="8286776" y="2571744"/>
                <a:ext cx="428628" cy="785818"/>
              </a:xfrm>
              <a:prstGeom prst="star4">
                <a:avLst/>
              </a:prstGeom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81" name="Полилиния 80"/>
              <p:cNvSpPr/>
              <p:nvPr/>
            </p:nvSpPr>
            <p:spPr bwMode="auto">
              <a:xfrm rot="19275439">
                <a:off x="1037800" y="2798573"/>
                <a:ext cx="464509" cy="30145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2" name="Полилиния 81"/>
              <p:cNvSpPr/>
              <p:nvPr/>
            </p:nvSpPr>
            <p:spPr bwMode="auto">
              <a:xfrm rot="1394041">
                <a:off x="1825102" y="1938177"/>
                <a:ext cx="318070" cy="188408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3" name="Полилиния 82"/>
              <p:cNvSpPr/>
              <p:nvPr/>
            </p:nvSpPr>
            <p:spPr bwMode="auto">
              <a:xfrm rot="15154483">
                <a:off x="1438426" y="4021095"/>
                <a:ext cx="467880" cy="38735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4" name="Полилиния 83"/>
              <p:cNvSpPr/>
              <p:nvPr/>
            </p:nvSpPr>
            <p:spPr bwMode="auto">
              <a:xfrm rot="16898388">
                <a:off x="2042286" y="3042343"/>
                <a:ext cx="467880" cy="259810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5" name="Полилиния 84"/>
              <p:cNvSpPr/>
              <p:nvPr/>
            </p:nvSpPr>
            <p:spPr bwMode="auto">
              <a:xfrm rot="7884008">
                <a:off x="2589243" y="1229805"/>
                <a:ext cx="317153" cy="18895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6" name="Полилиния 85"/>
              <p:cNvSpPr/>
              <p:nvPr/>
            </p:nvSpPr>
            <p:spPr bwMode="auto">
              <a:xfrm rot="7469707">
                <a:off x="3367153" y="4949068"/>
                <a:ext cx="354835" cy="343264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7" name="Полилиния 86"/>
              <p:cNvSpPr/>
              <p:nvPr/>
            </p:nvSpPr>
            <p:spPr bwMode="auto">
              <a:xfrm rot="19744319">
                <a:off x="2454944" y="4996665"/>
                <a:ext cx="316496" cy="189977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8" name="Полилиния 87"/>
              <p:cNvSpPr/>
              <p:nvPr/>
            </p:nvSpPr>
            <p:spPr bwMode="auto">
              <a:xfrm rot="19744319">
                <a:off x="2758843" y="3762593"/>
                <a:ext cx="318070" cy="673558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9" name="Полилиния 88"/>
              <p:cNvSpPr/>
              <p:nvPr/>
            </p:nvSpPr>
            <p:spPr bwMode="auto">
              <a:xfrm rot="19744319">
                <a:off x="3508355" y="605190"/>
                <a:ext cx="318070" cy="671988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2357422" y="1714488"/>
                <a:ext cx="4429156" cy="1938992"/>
              </a:xfrm>
              <a:prstGeom prst="rect">
                <a:avLst/>
              </a:prstGeom>
              <a:noFill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120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+mn-cs"/>
                  </a:rPr>
                  <a:t>КОТ</a:t>
                </a:r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3143240" y="3286124"/>
                <a:ext cx="5091458" cy="1323439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ru-RU" sz="8000" b="1" cap="all" dirty="0">
                    <a:ln/>
                    <a:solidFill>
                      <a:schemeClr val="accent1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  <a:cs typeface="+mn-cs"/>
                  </a:rPr>
                  <a:t>В МЕШКЕ</a:t>
                </a:r>
              </a:p>
            </p:txBody>
          </p:sp>
          <p:sp>
            <p:nvSpPr>
              <p:cNvPr id="92" name="4-конечная звезда 91"/>
              <p:cNvSpPr/>
              <p:nvPr/>
            </p:nvSpPr>
            <p:spPr>
              <a:xfrm>
                <a:off x="7072330" y="500042"/>
                <a:ext cx="142876" cy="214314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3" name="4-конечная звезда 92"/>
              <p:cNvSpPr/>
              <p:nvPr/>
            </p:nvSpPr>
            <p:spPr>
              <a:xfrm>
                <a:off x="7929586" y="714356"/>
                <a:ext cx="214314" cy="357190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4" name="4-конечная звезда 93"/>
              <p:cNvSpPr/>
              <p:nvPr/>
            </p:nvSpPr>
            <p:spPr>
              <a:xfrm>
                <a:off x="8429652" y="428604"/>
                <a:ext cx="214314" cy="357190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5" name="4-конечная звезда 94"/>
              <p:cNvSpPr/>
              <p:nvPr/>
            </p:nvSpPr>
            <p:spPr>
              <a:xfrm>
                <a:off x="8286776" y="1500174"/>
                <a:ext cx="285752" cy="500066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6" name="4-конечная звезда 95"/>
              <p:cNvSpPr/>
              <p:nvPr/>
            </p:nvSpPr>
            <p:spPr>
              <a:xfrm>
                <a:off x="7500958" y="2285992"/>
                <a:ext cx="285752" cy="500066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7" name="Пятно 1 96"/>
              <p:cNvSpPr/>
              <p:nvPr/>
            </p:nvSpPr>
            <p:spPr>
              <a:xfrm>
                <a:off x="499285" y="499996"/>
                <a:ext cx="143290" cy="70652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8" name="Пятно 1 97"/>
              <p:cNvSpPr/>
              <p:nvPr/>
            </p:nvSpPr>
            <p:spPr>
              <a:xfrm>
                <a:off x="1143299" y="499996"/>
                <a:ext cx="285003" cy="142875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9" name="Пятно 1 98"/>
              <p:cNvSpPr/>
              <p:nvPr/>
            </p:nvSpPr>
            <p:spPr>
              <a:xfrm>
                <a:off x="715006" y="713525"/>
                <a:ext cx="285003" cy="215099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00" name="Пятно 1 99"/>
              <p:cNvSpPr/>
              <p:nvPr/>
            </p:nvSpPr>
            <p:spPr>
              <a:xfrm>
                <a:off x="428428" y="1214376"/>
                <a:ext cx="286578" cy="213529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01" name="Пятно 1 100"/>
              <p:cNvSpPr/>
              <p:nvPr/>
            </p:nvSpPr>
            <p:spPr>
              <a:xfrm>
                <a:off x="1642448" y="357120"/>
                <a:ext cx="286578" cy="142876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02" name="Пятно 1 101"/>
              <p:cNvSpPr/>
              <p:nvPr/>
            </p:nvSpPr>
            <p:spPr>
              <a:xfrm>
                <a:off x="214282" y="1785880"/>
                <a:ext cx="500724" cy="213529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aphicFrame>
          <p:nvGraphicFramePr>
            <p:cNvPr id="18442" name="Object 2"/>
            <p:cNvGraphicFramePr>
              <a:graphicFrameLocks noChangeAspect="1"/>
            </p:cNvGraphicFramePr>
            <p:nvPr/>
          </p:nvGraphicFramePr>
          <p:xfrm>
            <a:off x="6072188" y="5000625"/>
            <a:ext cx="1987550" cy="1143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63" name="Формула" r:id="rId26" imgW="774360" imgH="444240" progId="Equation.3">
                    <p:embed/>
                  </p:oleObj>
                </mc:Choice>
                <mc:Fallback>
                  <p:oleObj name="Формула" r:id="rId26" imgW="774360" imgH="44424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lum bright="-30000" contrast="-54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72188" y="5000625"/>
                          <a:ext cx="1987550" cy="1143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3" name="Object 3"/>
            <p:cNvGraphicFramePr>
              <a:graphicFrameLocks noChangeAspect="1"/>
            </p:cNvGraphicFramePr>
            <p:nvPr/>
          </p:nvGraphicFramePr>
          <p:xfrm>
            <a:off x="357188" y="5143500"/>
            <a:ext cx="928687" cy="1041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64" name="Формула" r:id="rId28" imgW="419040" imgH="469800" progId="Equation.3">
                    <p:embed/>
                  </p:oleObj>
                </mc:Choice>
                <mc:Fallback>
                  <p:oleObj name="Формула" r:id="rId28" imgW="419040" imgH="46980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188" y="5143500"/>
                          <a:ext cx="928687" cy="1041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4" name="Object 4"/>
            <p:cNvGraphicFramePr>
              <a:graphicFrameLocks noChangeAspect="1"/>
            </p:cNvGraphicFramePr>
            <p:nvPr/>
          </p:nvGraphicFramePr>
          <p:xfrm>
            <a:off x="5429250" y="428625"/>
            <a:ext cx="642938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65" name="Формула" r:id="rId30" imgW="406080" imgH="203040" progId="Equation.3">
                    <p:embed/>
                  </p:oleObj>
                </mc:Choice>
                <mc:Fallback>
                  <p:oleObj name="Формула" r:id="rId30" imgW="406080" imgH="203040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9250" y="428625"/>
                          <a:ext cx="642938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5" name="Нижний колонтитул 10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>
    <p:sndAc>
      <p:stSnd>
        <p:snd r:embed="rId4" name="Кот в мешке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7" name="Блок-схема: альтернативный процесс 6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ФИНАЛ</a:t>
            </a:r>
          </a:p>
        </p:txBody>
      </p:sp>
      <p:sp>
        <p:nvSpPr>
          <p:cNvPr id="93194" name="Text Box 10"/>
          <p:cNvSpPr txBox="1">
            <a:spLocks noChangeArrowheads="1"/>
          </p:cNvSpPr>
          <p:nvPr/>
        </p:nvSpPr>
        <p:spPr bwMode="auto">
          <a:xfrm>
            <a:off x="1143000" y="1714500"/>
            <a:ext cx="6027738" cy="64770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i="1" dirty="0">
                <a:latin typeface="Georgia" pitchFamily="18" charset="0"/>
              </a:rPr>
              <a:t>Найдите 8% от числа </a:t>
            </a:r>
            <a:r>
              <a:rPr lang="en-US" sz="3200" b="1" i="1" dirty="0">
                <a:solidFill>
                  <a:srgbClr val="B818B0"/>
                </a:solidFill>
                <a:latin typeface="Georgia" pitchFamily="18" charset="0"/>
              </a:rPr>
              <a:t>b</a:t>
            </a:r>
            <a:endParaRPr lang="ru-RU" sz="3200" b="1" i="1" dirty="0">
              <a:latin typeface="Georg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428604"/>
            <a:ext cx="2500330" cy="510778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ПРОЦЕНТЫ</a:t>
            </a:r>
          </a:p>
        </p:txBody>
      </p:sp>
      <p:sp>
        <p:nvSpPr>
          <p:cNvPr id="9" name="Багетная рамка 8"/>
          <p:cNvSpPr/>
          <p:nvPr/>
        </p:nvSpPr>
        <p:spPr>
          <a:xfrm>
            <a:off x="7500958" y="500042"/>
            <a:ext cx="1176947" cy="760095"/>
          </a:xfrm>
          <a:prstGeom prst="bevel">
            <a:avLst>
              <a:gd name="adj" fmla="val 1187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60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28860" y="2714620"/>
            <a:ext cx="2428892" cy="715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b</a:t>
            </a:r>
            <a:r>
              <a:rPr lang="en-US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sym typeface="Symbol"/>
              </a:rPr>
              <a:t>:1008</a:t>
            </a:r>
            <a:endParaRPr lang="ru-RU" sz="36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6429388" y="3929066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3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7" name="Блок-схема: альтернативный процесс 6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ФИНАЛ</a:t>
            </a:r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642938" y="1428750"/>
            <a:ext cx="7715250" cy="2009775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sz="2800" b="1" i="1" dirty="0">
                <a:latin typeface="Georgia" pitchFamily="18" charset="0"/>
              </a:rPr>
              <a:t>В магазине повесили объявление «Цены увеличены на 1%». Сколько надо заплатить за товар, который стоил раньше 400 рублей?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428604"/>
            <a:ext cx="2500330" cy="510778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ПРОЦЕНТЫ</a:t>
            </a:r>
          </a:p>
        </p:txBody>
      </p:sp>
      <p:sp>
        <p:nvSpPr>
          <p:cNvPr id="9" name="Багетная рамка 8"/>
          <p:cNvSpPr/>
          <p:nvPr/>
        </p:nvSpPr>
        <p:spPr>
          <a:xfrm>
            <a:off x="7500958" y="500042"/>
            <a:ext cx="1176947" cy="760095"/>
          </a:xfrm>
          <a:prstGeom prst="bevel">
            <a:avLst>
              <a:gd name="adj" fmla="val 1187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80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86050" y="4000504"/>
            <a:ext cx="2214578" cy="715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404 </a:t>
            </a:r>
            <a:r>
              <a:rPr lang="ru-RU" sz="3600" b="1" i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руб</a:t>
            </a:r>
            <a:endParaRPr lang="ru-RU" sz="36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6429388" y="3929066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3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Скругленный прямоугольник 35"/>
          <p:cNvSpPr/>
          <p:nvPr/>
        </p:nvSpPr>
        <p:spPr>
          <a:xfrm>
            <a:off x="428596" y="357166"/>
            <a:ext cx="8286808" cy="5572164"/>
          </a:xfrm>
          <a:prstGeom prst="roundRect">
            <a:avLst>
              <a:gd name="adj" fmla="val 2619"/>
            </a:avLst>
          </a:prstGeom>
          <a:gradFill flip="none" rotWithShape="1">
            <a:gsLst>
              <a:gs pos="0">
                <a:srgbClr val="FFFF00"/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rgbClr val="FFFF00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1214422"/>
            <a:ext cx="7215206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+mn-cs"/>
              </a:rPr>
              <a:t>Найдите массу котенка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71500" y="4214813"/>
            <a:ext cx="7929563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Цилиндр 31"/>
          <p:cNvSpPr/>
          <p:nvPr/>
        </p:nvSpPr>
        <p:spPr>
          <a:xfrm>
            <a:off x="1643063" y="3929063"/>
            <a:ext cx="1000125" cy="285750"/>
          </a:xfrm>
          <a:prstGeom prst="can">
            <a:avLst>
              <a:gd name="adj" fmla="val 97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Цилиндр 32"/>
          <p:cNvSpPr/>
          <p:nvPr/>
        </p:nvSpPr>
        <p:spPr>
          <a:xfrm>
            <a:off x="6286500" y="3929063"/>
            <a:ext cx="1071563" cy="285750"/>
          </a:xfrm>
          <a:prstGeom prst="can">
            <a:avLst>
              <a:gd name="adj" fmla="val 97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5" name="Соединительная линия уступом 34"/>
          <p:cNvCxnSpPr/>
          <p:nvPr/>
        </p:nvCxnSpPr>
        <p:spPr>
          <a:xfrm rot="10800000" flipV="1">
            <a:off x="571500" y="3429000"/>
            <a:ext cx="3857625" cy="500063"/>
          </a:xfrm>
          <a:prstGeom prst="bentConnector3">
            <a:avLst>
              <a:gd name="adj1" fmla="val 18952"/>
            </a:avLst>
          </a:prstGeom>
          <a:ln w="1270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Соединительная линия уступом 44"/>
          <p:cNvCxnSpPr/>
          <p:nvPr/>
        </p:nvCxnSpPr>
        <p:spPr>
          <a:xfrm>
            <a:off x="4786313" y="3429000"/>
            <a:ext cx="3652837" cy="500063"/>
          </a:xfrm>
          <a:prstGeom prst="bentConnector3">
            <a:avLst>
              <a:gd name="adj1" fmla="val 18269"/>
            </a:avLst>
          </a:prstGeom>
          <a:ln w="1270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07" name="Группа 54"/>
          <p:cNvGrpSpPr>
            <a:grpSpLocks/>
          </p:cNvGrpSpPr>
          <p:nvPr/>
        </p:nvGrpSpPr>
        <p:grpSpPr bwMode="auto">
          <a:xfrm>
            <a:off x="2714625" y="2857500"/>
            <a:ext cx="963613" cy="1000125"/>
            <a:chOff x="4572000" y="5500702"/>
            <a:chExt cx="748792" cy="857256"/>
          </a:xfrm>
        </p:grpSpPr>
        <p:grpSp>
          <p:nvGrpSpPr>
            <p:cNvPr id="29726" name="Группа 52"/>
            <p:cNvGrpSpPr>
              <a:grpSpLocks/>
            </p:cNvGrpSpPr>
            <p:nvPr/>
          </p:nvGrpSpPr>
          <p:grpSpPr bwMode="auto">
            <a:xfrm>
              <a:off x="4643438" y="5500702"/>
              <a:ext cx="571504" cy="857256"/>
              <a:chOff x="4643438" y="5500702"/>
              <a:chExt cx="571504" cy="857256"/>
            </a:xfrm>
          </p:grpSpPr>
          <p:sp>
            <p:nvSpPr>
              <p:cNvPr id="51" name="Цилиндр 50"/>
              <p:cNvSpPr/>
              <p:nvPr/>
            </p:nvSpPr>
            <p:spPr>
              <a:xfrm>
                <a:off x="4643548" y="5572821"/>
                <a:ext cx="571154" cy="785137"/>
              </a:xfrm>
              <a:prstGeom prst="can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2" name="Цилиндр 51"/>
              <p:cNvSpPr/>
              <p:nvPr/>
            </p:nvSpPr>
            <p:spPr>
              <a:xfrm>
                <a:off x="4753339" y="5500702"/>
                <a:ext cx="357742" cy="142876"/>
              </a:xfrm>
              <a:prstGeom prst="can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54" name="Прямоугольник 53"/>
            <p:cNvSpPr/>
            <p:nvPr/>
          </p:nvSpPr>
          <p:spPr>
            <a:xfrm>
              <a:off x="4572000" y="5786454"/>
              <a:ext cx="748792" cy="3429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+mn-lt"/>
                  <a:cs typeface="+mn-cs"/>
                </a:rPr>
                <a:t>2кг</a:t>
              </a:r>
            </a:p>
          </p:txBody>
        </p:sp>
      </p:grpSp>
      <p:grpSp>
        <p:nvGrpSpPr>
          <p:cNvPr id="29708" name="Группа 55"/>
          <p:cNvGrpSpPr>
            <a:grpSpLocks/>
          </p:cNvGrpSpPr>
          <p:nvPr/>
        </p:nvGrpSpPr>
        <p:grpSpPr bwMode="auto">
          <a:xfrm>
            <a:off x="5857875" y="2714625"/>
            <a:ext cx="1071563" cy="1143000"/>
            <a:chOff x="4572000" y="5500702"/>
            <a:chExt cx="748792" cy="857256"/>
          </a:xfrm>
        </p:grpSpPr>
        <p:grpSp>
          <p:nvGrpSpPr>
            <p:cNvPr id="29722" name="Группа 56"/>
            <p:cNvGrpSpPr>
              <a:grpSpLocks/>
            </p:cNvGrpSpPr>
            <p:nvPr/>
          </p:nvGrpSpPr>
          <p:grpSpPr bwMode="auto">
            <a:xfrm>
              <a:off x="4643438" y="5500702"/>
              <a:ext cx="571504" cy="857256"/>
              <a:chOff x="4643438" y="5500702"/>
              <a:chExt cx="571504" cy="857256"/>
            </a:xfrm>
          </p:grpSpPr>
          <p:sp>
            <p:nvSpPr>
              <p:cNvPr id="59" name="Цилиндр 58"/>
              <p:cNvSpPr/>
              <p:nvPr/>
            </p:nvSpPr>
            <p:spPr>
              <a:xfrm>
                <a:off x="4642996" y="5572140"/>
                <a:ext cx="572410" cy="785818"/>
              </a:xfrm>
              <a:prstGeom prst="can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0" name="Цилиндр 59"/>
              <p:cNvSpPr/>
              <p:nvPr/>
            </p:nvSpPr>
            <p:spPr>
              <a:xfrm>
                <a:off x="4752819" y="5500702"/>
                <a:ext cx="358310" cy="142876"/>
              </a:xfrm>
              <a:prstGeom prst="can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58" name="Прямоугольник 57"/>
            <p:cNvSpPr/>
            <p:nvPr/>
          </p:nvSpPr>
          <p:spPr>
            <a:xfrm>
              <a:off x="4572000" y="5786454"/>
              <a:ext cx="748792" cy="3924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+mn-lt"/>
                  <a:cs typeface="+mn-cs"/>
                </a:rPr>
                <a:t>3кг</a:t>
              </a:r>
            </a:p>
          </p:txBody>
        </p:sp>
      </p:grpSp>
      <p:grpSp>
        <p:nvGrpSpPr>
          <p:cNvPr id="29709" name="Группа 60"/>
          <p:cNvGrpSpPr>
            <a:grpSpLocks/>
          </p:cNvGrpSpPr>
          <p:nvPr/>
        </p:nvGrpSpPr>
        <p:grpSpPr bwMode="auto">
          <a:xfrm>
            <a:off x="6929438" y="2571750"/>
            <a:ext cx="1285875" cy="1285875"/>
            <a:chOff x="4572000" y="5500702"/>
            <a:chExt cx="748792" cy="857256"/>
          </a:xfrm>
        </p:grpSpPr>
        <p:grpSp>
          <p:nvGrpSpPr>
            <p:cNvPr id="29718" name="Группа 61"/>
            <p:cNvGrpSpPr>
              <a:grpSpLocks/>
            </p:cNvGrpSpPr>
            <p:nvPr/>
          </p:nvGrpSpPr>
          <p:grpSpPr bwMode="auto">
            <a:xfrm>
              <a:off x="4643438" y="5500702"/>
              <a:ext cx="571504" cy="857256"/>
              <a:chOff x="4643438" y="5500702"/>
              <a:chExt cx="571504" cy="857256"/>
            </a:xfrm>
          </p:grpSpPr>
          <p:sp>
            <p:nvSpPr>
              <p:cNvPr id="64" name="Цилиндр 63"/>
              <p:cNvSpPr/>
              <p:nvPr/>
            </p:nvSpPr>
            <p:spPr>
              <a:xfrm>
                <a:off x="4643181" y="5572669"/>
                <a:ext cx="571301" cy="785289"/>
              </a:xfrm>
              <a:prstGeom prst="can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5" name="Цилиндр 64"/>
              <p:cNvSpPr/>
              <p:nvPr/>
            </p:nvSpPr>
            <p:spPr>
              <a:xfrm>
                <a:off x="4753189" y="5500702"/>
                <a:ext cx="356832" cy="142876"/>
              </a:xfrm>
              <a:prstGeom prst="can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63" name="Прямоугольник 62"/>
            <p:cNvSpPr/>
            <p:nvPr/>
          </p:nvSpPr>
          <p:spPr>
            <a:xfrm>
              <a:off x="4572000" y="5786454"/>
              <a:ext cx="748792" cy="47192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+mn-lt"/>
                  <a:cs typeface="+mn-cs"/>
                </a:rPr>
                <a:t>5кг</a:t>
              </a:r>
            </a:p>
          </p:txBody>
        </p:sp>
      </p:grpSp>
      <p:pic>
        <p:nvPicPr>
          <p:cNvPr id="29710" name="Picture 8" descr="1211584038_kotyata_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2428875"/>
            <a:ext cx="1557338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 bwMode="auto">
          <a:xfrm>
            <a:off x="7715272" y="428604"/>
            <a:ext cx="962627" cy="777061"/>
          </a:xfrm>
          <a:prstGeom prst="bevel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10</a:t>
            </a:r>
          </a:p>
        </p:txBody>
      </p:sp>
      <p:sp>
        <p:nvSpPr>
          <p:cNvPr id="44" name="Скругленный прямоугольник 43">
            <a:hlinkClick r:id="rId4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46" name="Блок-схема: альтернативный процесс 45">
            <a:hlinkClick r:id="rId5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II</a:t>
            </a:r>
            <a:r>
              <a:rPr lang="ru-RU" b="1" dirty="0">
                <a:solidFill>
                  <a:schemeClr val="tx1"/>
                </a:solidFill>
              </a:rPr>
              <a:t> РАУНД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28596" y="357166"/>
            <a:ext cx="2857519" cy="863144"/>
          </a:xfrm>
          <a:prstGeom prst="roundRect">
            <a:avLst>
              <a:gd name="adj" fmla="val 1396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Единицы </a:t>
            </a:r>
            <a:b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</a:b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измерения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215206" y="5072074"/>
            <a:ext cx="1276765" cy="715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 кг</a:t>
            </a:r>
          </a:p>
        </p:txBody>
      </p:sp>
      <p:grpSp>
        <p:nvGrpSpPr>
          <p:cNvPr id="9" name="Группа 33"/>
          <p:cNvGrpSpPr/>
          <p:nvPr/>
        </p:nvGrpSpPr>
        <p:grpSpPr>
          <a:xfrm>
            <a:off x="6357950" y="3857628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34817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40" name="Нижний колонтитул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7" name="Блок-схема: альтернативный процесс 6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ФИНАЛ</a:t>
            </a:r>
          </a:p>
        </p:txBody>
      </p:sp>
      <p:sp>
        <p:nvSpPr>
          <p:cNvPr id="97290" name="Text Box 10"/>
          <p:cNvSpPr txBox="1">
            <a:spLocks noChangeArrowheads="1"/>
          </p:cNvSpPr>
          <p:nvPr/>
        </p:nvSpPr>
        <p:spPr bwMode="auto">
          <a:xfrm>
            <a:off x="928688" y="1071563"/>
            <a:ext cx="6572250" cy="2346325"/>
          </a:xfrm>
          <a:prstGeom prst="roundRect">
            <a:avLst>
              <a:gd name="adj" fmla="val 23954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ru-RU" sz="2800" b="1" i="1" dirty="0">
                <a:latin typeface="Georgia" pitchFamily="18" charset="0"/>
              </a:rPr>
              <a:t>Из молока получается </a:t>
            </a:r>
            <a:br>
              <a:rPr lang="ru-RU" sz="2800" b="1" i="1" dirty="0">
                <a:latin typeface="Georgia" pitchFamily="18" charset="0"/>
              </a:rPr>
            </a:br>
            <a:r>
              <a:rPr lang="ru-RU" sz="2800" b="1" i="1" dirty="0">
                <a:latin typeface="Georgia" pitchFamily="18" charset="0"/>
              </a:rPr>
              <a:t>8% творога. Сколько творога получится из 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300</a:t>
            </a:r>
            <a:r>
              <a:rPr lang="ru-RU" sz="2800" b="1" i="1" dirty="0">
                <a:latin typeface="Georgia" pitchFamily="18" charset="0"/>
              </a:rPr>
              <a:t> кг молока?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428604"/>
            <a:ext cx="2500330" cy="510778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ПРОЦЕНТЫ</a:t>
            </a:r>
          </a:p>
        </p:txBody>
      </p:sp>
      <p:sp>
        <p:nvSpPr>
          <p:cNvPr id="9" name="Багетная рамка 8"/>
          <p:cNvSpPr/>
          <p:nvPr/>
        </p:nvSpPr>
        <p:spPr>
          <a:xfrm>
            <a:off x="7500958" y="500042"/>
            <a:ext cx="1176947" cy="760095"/>
          </a:xfrm>
          <a:prstGeom prst="bevel">
            <a:avLst>
              <a:gd name="adj" fmla="val 1187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100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28728" y="3786190"/>
            <a:ext cx="2571768" cy="13280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24 </a:t>
            </a:r>
            <a:r>
              <a:rPr lang="ru-RU" sz="36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кг творога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6429388" y="3857628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3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Багетная рамка 37"/>
          <p:cNvSpPr/>
          <p:nvPr/>
        </p:nvSpPr>
        <p:spPr>
          <a:xfrm>
            <a:off x="7538457" y="427003"/>
            <a:ext cx="1248385" cy="940653"/>
          </a:xfrm>
          <a:prstGeom prst="bevel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</a:t>
            </a:r>
          </a:p>
        </p:txBody>
      </p:sp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7" name="Блок-схема: альтернативный процесс 6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ФИНАЛ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1400" y="357166"/>
            <a:ext cx="2714644" cy="7150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Формулы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4" y="1357298"/>
            <a:ext cx="6783097" cy="1736646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Найдите площадь и</a:t>
            </a:r>
            <a:b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</a:b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периметр прямоугольника</a:t>
            </a:r>
            <a:b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</a:b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со сторонами </a:t>
            </a: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30 </a:t>
            </a: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мм и </a:t>
            </a: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см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8728" y="3500438"/>
            <a:ext cx="2928958" cy="13280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=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24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см</a:t>
            </a:r>
            <a:r>
              <a:rPr lang="ru-RU" sz="3600" b="1" i="1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</a:p>
          <a:p>
            <a:pPr algn="ctr">
              <a:defRPr/>
            </a:pPr>
            <a:r>
              <a:rPr lang="ru-RU" sz="36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 = 22 см</a:t>
            </a:r>
          </a:p>
        </p:txBody>
      </p:sp>
      <p:grpSp>
        <p:nvGrpSpPr>
          <p:cNvPr id="2" name="Группа 9"/>
          <p:cNvGrpSpPr/>
          <p:nvPr/>
        </p:nvGrpSpPr>
        <p:grpSpPr>
          <a:xfrm>
            <a:off x="6429388" y="4071942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7" name="Блок-схема: альтернативный процесс 6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ФИНАЛ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428604"/>
            <a:ext cx="2714644" cy="7150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Формулы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00100" y="1357298"/>
            <a:ext cx="6286544" cy="1736646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Найдите площадь и</a:t>
            </a:r>
            <a:b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</a:b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периметр квадрата</a:t>
            </a:r>
            <a:b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</a:b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со стороной </a:t>
            </a: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30 </a:t>
            </a: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дм</a:t>
            </a:r>
          </a:p>
        </p:txBody>
      </p:sp>
      <p:sp>
        <p:nvSpPr>
          <p:cNvPr id="9" name="Багетная рамка 8"/>
          <p:cNvSpPr/>
          <p:nvPr/>
        </p:nvSpPr>
        <p:spPr>
          <a:xfrm>
            <a:off x="7538457" y="427003"/>
            <a:ext cx="1248385" cy="940653"/>
          </a:xfrm>
          <a:prstGeom prst="bevel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40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14480" y="3357562"/>
            <a:ext cx="2571768" cy="13280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=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900 </a:t>
            </a:r>
            <a:r>
              <a:rPr lang="ru-RU" sz="36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дм</a:t>
            </a:r>
            <a:r>
              <a:rPr lang="ru-RU" sz="3600" b="1" i="1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</a:p>
          <a:p>
            <a:pPr algn="ctr">
              <a:defRPr/>
            </a:pPr>
            <a:r>
              <a:rPr lang="ru-RU" sz="36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 = 120 дм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6357950" y="3857628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3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7" name="Блок-схема: альтернативный процесс 6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ФИНАЛ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428604"/>
            <a:ext cx="2714644" cy="7150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Формулы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7" y="1478040"/>
            <a:ext cx="8001055" cy="1736646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defRPr/>
            </a:pPr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Пусть сыну </a:t>
            </a:r>
            <a:r>
              <a:rPr lang="ru-RU" sz="2400" b="1" i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с</a:t>
            </a:r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лет, а отцу </a:t>
            </a:r>
            <a:r>
              <a:rPr lang="ru-RU" sz="2400" b="1" i="1" spc="50" dirty="0" err="1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р</a:t>
            </a:r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лет, и отец старше сына на 21 год. Составьте формулу, устанавливающую взаимосвязь между возрастом отца и возрастом сына.</a:t>
            </a:r>
          </a:p>
        </p:txBody>
      </p:sp>
      <p:sp>
        <p:nvSpPr>
          <p:cNvPr id="9" name="Багетная рамка 8"/>
          <p:cNvSpPr/>
          <p:nvPr/>
        </p:nvSpPr>
        <p:spPr>
          <a:xfrm>
            <a:off x="7500958" y="500042"/>
            <a:ext cx="1248385" cy="940653"/>
          </a:xfrm>
          <a:prstGeom prst="bevel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60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85852" y="3786190"/>
            <a:ext cx="3000396" cy="715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р</a:t>
            </a:r>
            <a:r>
              <a:rPr lang="ru-RU" sz="36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 = с + 21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6429388" y="3786190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3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7" name="Блок-схема: альтернативный процесс 6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ФИНАЛ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428604"/>
            <a:ext cx="2714644" cy="7150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Формулы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472" y="1458035"/>
            <a:ext cx="7858148" cy="1328023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Рассмотри по таблице взаимосвязь между величинами </a:t>
            </a:r>
            <a:r>
              <a:rPr lang="ru-RU" sz="2400" b="1" i="1" spc="50" dirty="0" err="1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х</a:t>
            </a:r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и </a:t>
            </a:r>
            <a:r>
              <a:rPr lang="ru-RU" sz="2400" b="1" i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у</a:t>
            </a:r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. Составьте формулу, выражающую </a:t>
            </a:r>
            <a:r>
              <a:rPr lang="ru-RU" sz="2400" b="1" i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у</a:t>
            </a:r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через </a:t>
            </a:r>
            <a:r>
              <a:rPr lang="ru-RU" sz="2400" b="1" i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х</a:t>
            </a:r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214414" y="3044510"/>
          <a:ext cx="6096000" cy="741680"/>
        </p:xfrm>
        <a:graphic>
          <a:graphicData uri="http://schemas.openxmlformats.org/drawingml/2006/table">
            <a:tbl>
              <a:tblPr firstCol="1">
                <a:tableStyleId>{775DCB02-9BB8-47FD-8907-85C794F793BA}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err="1" smtClean="0">
                          <a:latin typeface="Georgia" pitchFamily="18" charset="0"/>
                        </a:rPr>
                        <a:t>х</a:t>
                      </a:r>
                      <a:endParaRPr lang="ru-RU" b="1" i="1" dirty="0">
                        <a:latin typeface="Georgia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DC85"/>
                        </a:gs>
                        <a:gs pos="50000">
                          <a:srgbClr val="C198E0"/>
                        </a:gs>
                        <a:gs pos="100000">
                          <a:srgbClr val="FFDC85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Georgia" pitchFamily="18" charset="0"/>
                        </a:rPr>
                        <a:t>1</a:t>
                      </a:r>
                      <a:endParaRPr lang="ru-RU" b="1" i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Georgia" pitchFamily="18" charset="0"/>
                        </a:rPr>
                        <a:t>2</a:t>
                      </a:r>
                      <a:endParaRPr lang="ru-RU" b="1" i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Georgia" pitchFamily="18" charset="0"/>
                        </a:rPr>
                        <a:t>3</a:t>
                      </a:r>
                      <a:endParaRPr lang="ru-RU" b="1" i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Georgia" pitchFamily="18" charset="0"/>
                        </a:rPr>
                        <a:t>4</a:t>
                      </a:r>
                      <a:endParaRPr lang="ru-RU" b="1" i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Georgia" pitchFamily="18" charset="0"/>
                        </a:rPr>
                        <a:t>5</a:t>
                      </a:r>
                      <a:endParaRPr lang="ru-RU" b="1" i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Georgia" pitchFamily="18" charset="0"/>
                        </a:rPr>
                        <a:t>6</a:t>
                      </a:r>
                      <a:endParaRPr lang="ru-RU" b="1" i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Georgia" pitchFamily="18" charset="0"/>
                        </a:rPr>
                        <a:t>7</a:t>
                      </a:r>
                      <a:endParaRPr lang="ru-RU" b="1" i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Georgia" pitchFamily="18" charset="0"/>
                        </a:rPr>
                        <a:t>у</a:t>
                      </a:r>
                      <a:endParaRPr lang="ru-RU" b="1" i="1" dirty="0">
                        <a:latin typeface="Georgia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DC85"/>
                        </a:gs>
                        <a:gs pos="50000">
                          <a:srgbClr val="C198E0"/>
                        </a:gs>
                        <a:gs pos="100000">
                          <a:srgbClr val="FFDC85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Georgia" pitchFamily="18" charset="0"/>
                        </a:rPr>
                        <a:t>9</a:t>
                      </a:r>
                      <a:endParaRPr lang="ru-RU" b="1" i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Georgia" pitchFamily="18" charset="0"/>
                        </a:rPr>
                        <a:t>10</a:t>
                      </a:r>
                      <a:endParaRPr lang="ru-RU" b="1" i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Georgia" pitchFamily="18" charset="0"/>
                        </a:rPr>
                        <a:t>11</a:t>
                      </a:r>
                      <a:endParaRPr lang="ru-RU" b="1" i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Georgia" pitchFamily="18" charset="0"/>
                        </a:rPr>
                        <a:t>12</a:t>
                      </a:r>
                      <a:endParaRPr lang="ru-RU" b="1" i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Georgia" pitchFamily="18" charset="0"/>
                        </a:rPr>
                        <a:t>13</a:t>
                      </a:r>
                      <a:endParaRPr lang="ru-RU" b="1" i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Georgia" pitchFamily="18" charset="0"/>
                        </a:rPr>
                        <a:t>14</a:t>
                      </a:r>
                      <a:endParaRPr lang="ru-RU" b="1" i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Georgia" pitchFamily="18" charset="0"/>
                        </a:rPr>
                        <a:t>15</a:t>
                      </a:r>
                      <a:endParaRPr lang="ru-RU" b="1" i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Багетная рамка 9"/>
          <p:cNvSpPr/>
          <p:nvPr/>
        </p:nvSpPr>
        <p:spPr>
          <a:xfrm>
            <a:off x="7538457" y="427003"/>
            <a:ext cx="1248385" cy="940653"/>
          </a:xfrm>
          <a:prstGeom prst="bevel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80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00166" y="4286256"/>
            <a:ext cx="2214578" cy="715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= </a:t>
            </a:r>
            <a:r>
              <a:rPr lang="ru-RU" sz="3600" b="1" i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36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+ 8</a:t>
            </a:r>
          </a:p>
        </p:txBody>
      </p:sp>
      <p:grpSp>
        <p:nvGrpSpPr>
          <p:cNvPr id="2" name="Группа 11"/>
          <p:cNvGrpSpPr/>
          <p:nvPr/>
        </p:nvGrpSpPr>
        <p:grpSpPr>
          <a:xfrm>
            <a:off x="6429388" y="3929066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4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7" name="Блок-схема: альтернативный процесс 6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ФИНАЛ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428604"/>
            <a:ext cx="2714644" cy="7150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Формулы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1643050"/>
            <a:ext cx="8215370" cy="1736646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Найдите объём</a:t>
            </a:r>
            <a:r>
              <a:rPr lang="en-US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прямоугольного параллелепипеда, если</a:t>
            </a:r>
            <a:b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</a:b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а=</a:t>
            </a: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r>
              <a:rPr lang="en-US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см</a:t>
            </a:r>
            <a:r>
              <a:rPr lang="en-US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, b=</a:t>
            </a:r>
            <a:r>
              <a:rPr lang="en-US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см</a:t>
            </a:r>
            <a:r>
              <a:rPr lang="en-US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и</a:t>
            </a:r>
            <a:r>
              <a:rPr lang="en-US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c=</a:t>
            </a:r>
            <a:r>
              <a:rPr lang="en-US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 </a:t>
            </a: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см</a:t>
            </a:r>
          </a:p>
        </p:txBody>
      </p:sp>
      <p:sp>
        <p:nvSpPr>
          <p:cNvPr id="9" name="Багетная рамка 8"/>
          <p:cNvSpPr/>
          <p:nvPr/>
        </p:nvSpPr>
        <p:spPr>
          <a:xfrm>
            <a:off x="7066495" y="452761"/>
            <a:ext cx="1643074" cy="940653"/>
          </a:xfrm>
          <a:prstGeom prst="bevel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100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14546" y="4071942"/>
            <a:ext cx="2928958" cy="715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 = 720 </a:t>
            </a:r>
            <a:r>
              <a:rPr lang="ru-RU" sz="36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см</a:t>
            </a:r>
            <a:r>
              <a:rPr lang="ru-RU" sz="3600" b="1" i="1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6429388" y="3857628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3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1714500" y="1143000"/>
            <a:ext cx="6764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+mn-cs"/>
              </a:rPr>
              <a:t>Высказывания</a:t>
            </a: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1857375" y="2093238"/>
            <a:ext cx="3856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+mn-cs"/>
              </a:rPr>
              <a:t>Уравнения</a:t>
            </a: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1816894" y="2992840"/>
            <a:ext cx="71072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>
                <a:ln w="11430"/>
                <a:solidFill>
                  <a:srgbClr val="2BB4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+mn-cs"/>
              </a:rPr>
              <a:t>Координатная плоскость</a:t>
            </a:r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2071688" y="5072063"/>
            <a:ext cx="6500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+mn-cs"/>
              </a:rPr>
              <a:t>Блиц-турнир</a:t>
            </a:r>
          </a:p>
        </p:txBody>
      </p:sp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2065338" y="4048125"/>
            <a:ext cx="6610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 err="1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+mn-cs"/>
              </a:rPr>
              <a:t>Посчитайка</a:t>
            </a:r>
            <a:endParaRPr lang="ru-RU" sz="2800" b="1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+mn-cs"/>
            </a:endParaRPr>
          </a:p>
        </p:txBody>
      </p:sp>
      <p:sp>
        <p:nvSpPr>
          <p:cNvPr id="119815" name="Text Box 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116013" y="979488"/>
            <a:ext cx="9620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54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+mn-cs"/>
              </a:rPr>
              <a:t>1.</a:t>
            </a:r>
          </a:p>
        </p:txBody>
      </p:sp>
      <p:sp>
        <p:nvSpPr>
          <p:cNvPr id="119816" name="Text Box 8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116013" y="1911350"/>
            <a:ext cx="901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54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+mn-cs"/>
              </a:rPr>
              <a:t>2.</a:t>
            </a:r>
          </a:p>
        </p:txBody>
      </p:sp>
      <p:sp>
        <p:nvSpPr>
          <p:cNvPr id="119817" name="Text Box 9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042988" y="2846388"/>
            <a:ext cx="901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54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+mn-cs"/>
              </a:rPr>
              <a:t>3.</a:t>
            </a:r>
          </a:p>
        </p:txBody>
      </p:sp>
      <p:sp>
        <p:nvSpPr>
          <p:cNvPr id="119818" name="Text Box 10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1042988" y="3868738"/>
            <a:ext cx="901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54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+mn-cs"/>
              </a:rPr>
              <a:t>4.</a:t>
            </a:r>
          </a:p>
        </p:txBody>
      </p:sp>
      <p:sp>
        <p:nvSpPr>
          <p:cNvPr id="119819" name="Text Box 11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1042988" y="4891088"/>
            <a:ext cx="901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5400" b="1" dirty="0">
                <a:solidFill>
                  <a:srgbClr val="D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+mn-cs"/>
              </a:rPr>
              <a:t>5.</a:t>
            </a:r>
          </a:p>
        </p:txBody>
      </p:sp>
      <p:grpSp>
        <p:nvGrpSpPr>
          <p:cNvPr id="2" name="Группа 127"/>
          <p:cNvGrpSpPr>
            <a:grpSpLocks/>
          </p:cNvGrpSpPr>
          <p:nvPr/>
        </p:nvGrpSpPr>
        <p:grpSpPr bwMode="auto">
          <a:xfrm>
            <a:off x="179512" y="218485"/>
            <a:ext cx="8715375" cy="6429375"/>
            <a:chOff x="214313" y="214313"/>
            <a:chExt cx="8715375" cy="6429375"/>
          </a:xfrm>
        </p:grpSpPr>
        <p:sp>
          <p:nvSpPr>
            <p:cNvPr id="129" name="Скругленный прямоугольник 128">
              <a:hlinkClick r:id="rId9" action="ppaction://hlinksldjump"/>
            </p:cNvPr>
            <p:cNvSpPr/>
            <p:nvPr/>
          </p:nvSpPr>
          <p:spPr bwMode="auto">
            <a:xfrm>
              <a:off x="428625" y="6000750"/>
              <a:ext cx="2643188" cy="357188"/>
            </a:xfrm>
            <a:prstGeom prst="roundRect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/>
                <a:t>Продолжить игру</a:t>
              </a:r>
            </a:p>
          </p:txBody>
        </p:sp>
        <p:sp>
          <p:nvSpPr>
            <p:cNvPr id="130" name="Скругленный прямоугольник 129">
              <a:hlinkClick r:id="rId10" action="ppaction://hlinksldjump"/>
            </p:cNvPr>
            <p:cNvSpPr/>
            <p:nvPr/>
          </p:nvSpPr>
          <p:spPr bwMode="auto">
            <a:xfrm>
              <a:off x="3214688" y="6000750"/>
              <a:ext cx="1857375" cy="35718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/>
                <a:t>II </a:t>
              </a:r>
              <a:r>
                <a:rPr lang="ru-RU" sz="2000" b="1" dirty="0"/>
                <a:t>раунд </a:t>
              </a:r>
            </a:p>
          </p:txBody>
        </p:sp>
        <p:sp>
          <p:nvSpPr>
            <p:cNvPr id="131" name="Багетная рамка 130"/>
            <p:cNvSpPr/>
            <p:nvPr/>
          </p:nvSpPr>
          <p:spPr bwMode="auto">
            <a:xfrm>
              <a:off x="7459663" y="571500"/>
              <a:ext cx="1000125" cy="928688"/>
            </a:xfrm>
            <a:prstGeom prst="bevel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2" name="Прямоугольник 131">
              <a:hlinkClick r:id="rId11" action="ppaction://hlinksldjump"/>
            </p:cNvPr>
            <p:cNvSpPr/>
            <p:nvPr/>
          </p:nvSpPr>
          <p:spPr bwMode="auto">
            <a:xfrm>
              <a:off x="7500938" y="642938"/>
              <a:ext cx="928453" cy="707881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4</a:t>
              </a:r>
              <a:r>
                <a:rPr lang="en-US" sz="4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0</a:t>
              </a:r>
              <a:endPara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33" name="Прямоугольник 132"/>
            <p:cNvSpPr/>
            <p:nvPr/>
          </p:nvSpPr>
          <p:spPr bwMode="auto">
            <a:xfrm>
              <a:off x="214313" y="214313"/>
              <a:ext cx="8715375" cy="6429375"/>
            </a:xfrm>
            <a:prstGeom prst="rect">
              <a:avLst/>
            </a:prstGeom>
            <a:gradFill>
              <a:gsLst>
                <a:gs pos="0">
                  <a:srgbClr val="000066"/>
                </a:gs>
                <a:gs pos="60000">
                  <a:schemeClr val="tx1"/>
                </a:gs>
                <a:gs pos="100000">
                  <a:srgbClr val="000066"/>
                </a:gs>
                <a:gs pos="100000">
                  <a:schemeClr val="tx1"/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3" name="Группа 11"/>
            <p:cNvGrpSpPr/>
            <p:nvPr/>
          </p:nvGrpSpPr>
          <p:grpSpPr bwMode="auto">
            <a:xfrm>
              <a:off x="642938" y="357188"/>
              <a:ext cx="5572125" cy="5572125"/>
              <a:chOff x="642910" y="357166"/>
              <a:chExt cx="5572164" cy="5572164"/>
            </a:xfrm>
            <a:gradFill>
              <a:gsLst>
                <a:gs pos="0">
                  <a:schemeClr val="tx1"/>
                </a:gs>
                <a:gs pos="60000">
                  <a:srgbClr val="003399"/>
                </a:gs>
                <a:gs pos="100000">
                  <a:srgbClr val="000066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6200000" scaled="0"/>
            </a:gra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4" name="Овал 9"/>
              <p:cNvSpPr/>
              <p:nvPr/>
            </p:nvSpPr>
            <p:spPr>
              <a:xfrm>
                <a:off x="642910" y="357166"/>
                <a:ext cx="5572164" cy="5572164"/>
              </a:xfrm>
              <a:prstGeom prst="ellipse">
                <a:avLst/>
              </a:prstGeom>
              <a:grpFill/>
              <a:scene3d>
                <a:camera prst="orthographicFront" fov="0">
                  <a:rot lat="0" lon="0" rev="0"/>
                </a:camera>
                <a:lightRig rig="contrasting" dir="t">
                  <a:rot lat="0" lon="0" rev="12000000"/>
                </a:lightRig>
              </a:scene3d>
              <a:sp3d prstMaterial="powder">
                <a:bevelT h="50800" prst="angle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65" name="Овал 164"/>
              <p:cNvSpPr/>
              <p:nvPr/>
            </p:nvSpPr>
            <p:spPr>
              <a:xfrm>
                <a:off x="857224" y="548810"/>
                <a:ext cx="5143536" cy="5143536"/>
              </a:xfrm>
              <a:prstGeom prst="ellipse">
                <a:avLst/>
              </a:prstGeom>
              <a:grpFill/>
              <a:scene3d>
                <a:camera prst="orthographicFront" fov="0">
                  <a:rot lat="0" lon="0" rev="0"/>
                </a:camera>
                <a:lightRig rig="contrasting" dir="t">
                  <a:rot lat="0" lon="0" rev="12000000"/>
                </a:lightRig>
              </a:scene3d>
              <a:sp3d prstMaterial="powder">
                <a:bevelT h="50800" prst="angle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135" name="4-конечная звезда 134"/>
            <p:cNvSpPr/>
            <p:nvPr/>
          </p:nvSpPr>
          <p:spPr bwMode="auto">
            <a:xfrm>
              <a:off x="6500813" y="714375"/>
              <a:ext cx="142875" cy="214313"/>
            </a:xfrm>
            <a:prstGeom prst="star4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6" name="4-конечная звезда 135"/>
            <p:cNvSpPr/>
            <p:nvPr/>
          </p:nvSpPr>
          <p:spPr bwMode="auto">
            <a:xfrm>
              <a:off x="7143751" y="1214438"/>
              <a:ext cx="285750" cy="428625"/>
            </a:xfrm>
            <a:prstGeom prst="star4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7" name="4-конечная звезда 136"/>
            <p:cNvSpPr/>
            <p:nvPr/>
          </p:nvSpPr>
          <p:spPr bwMode="auto">
            <a:xfrm>
              <a:off x="8286751" y="2571750"/>
              <a:ext cx="428625" cy="785813"/>
            </a:xfrm>
            <a:prstGeom prst="star4">
              <a:avLst/>
            </a:prstGeom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8" name="Полилиния 137"/>
            <p:cNvSpPr/>
            <p:nvPr/>
          </p:nvSpPr>
          <p:spPr bwMode="auto">
            <a:xfrm rot="19275439">
              <a:off x="1038225" y="2798763"/>
              <a:ext cx="463550" cy="301625"/>
            </a:xfrm>
            <a:custGeom>
              <a:avLst/>
              <a:gdLst>
                <a:gd name="connsiteX0" fmla="*/ 0 w 548640"/>
                <a:gd name="connsiteY0" fmla="*/ 0 h 321501"/>
                <a:gd name="connsiteX1" fmla="*/ 0 w 548640"/>
                <a:gd name="connsiteY1" fmla="*/ 0 h 321501"/>
                <a:gd name="connsiteX2" fmla="*/ 24384 w 548640"/>
                <a:gd name="connsiteY2" fmla="*/ 158496 h 321501"/>
                <a:gd name="connsiteX3" fmla="*/ 73152 w 548640"/>
                <a:gd name="connsiteY3" fmla="*/ 231648 h 321501"/>
                <a:gd name="connsiteX4" fmla="*/ 109728 w 548640"/>
                <a:gd name="connsiteY4" fmla="*/ 268224 h 321501"/>
                <a:gd name="connsiteX5" fmla="*/ 182880 w 548640"/>
                <a:gd name="connsiteY5" fmla="*/ 292608 h 321501"/>
                <a:gd name="connsiteX6" fmla="*/ 548640 w 548640"/>
                <a:gd name="connsiteY6" fmla="*/ 207264 h 321501"/>
                <a:gd name="connsiteX7" fmla="*/ 0 w 548640"/>
                <a:gd name="connsiteY7" fmla="*/ 0 h 32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640" h="321501">
                  <a:moveTo>
                    <a:pt x="0" y="0"/>
                  </a:moveTo>
                  <a:lnTo>
                    <a:pt x="0" y="0"/>
                  </a:lnTo>
                  <a:cubicBezTo>
                    <a:pt x="791" y="7120"/>
                    <a:pt x="9300" y="128328"/>
                    <a:pt x="24384" y="158496"/>
                  </a:cubicBezTo>
                  <a:cubicBezTo>
                    <a:pt x="37490" y="184708"/>
                    <a:pt x="52430" y="210926"/>
                    <a:pt x="73152" y="231648"/>
                  </a:cubicBezTo>
                  <a:cubicBezTo>
                    <a:pt x="85344" y="243840"/>
                    <a:pt x="94306" y="260513"/>
                    <a:pt x="109728" y="268224"/>
                  </a:cubicBezTo>
                  <a:cubicBezTo>
                    <a:pt x="216281" y="321501"/>
                    <a:pt x="144953" y="254681"/>
                    <a:pt x="182880" y="292608"/>
                  </a:cubicBezTo>
                  <a:lnTo>
                    <a:pt x="548640" y="2072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9" name="Полилиния 138"/>
            <p:cNvSpPr/>
            <p:nvPr/>
          </p:nvSpPr>
          <p:spPr bwMode="auto">
            <a:xfrm rot="1394041">
              <a:off x="1825625" y="1938338"/>
              <a:ext cx="317500" cy="188912"/>
            </a:xfrm>
            <a:custGeom>
              <a:avLst/>
              <a:gdLst>
                <a:gd name="connsiteX0" fmla="*/ 0 w 548640"/>
                <a:gd name="connsiteY0" fmla="*/ 0 h 321501"/>
                <a:gd name="connsiteX1" fmla="*/ 0 w 548640"/>
                <a:gd name="connsiteY1" fmla="*/ 0 h 321501"/>
                <a:gd name="connsiteX2" fmla="*/ 24384 w 548640"/>
                <a:gd name="connsiteY2" fmla="*/ 158496 h 321501"/>
                <a:gd name="connsiteX3" fmla="*/ 73152 w 548640"/>
                <a:gd name="connsiteY3" fmla="*/ 231648 h 321501"/>
                <a:gd name="connsiteX4" fmla="*/ 109728 w 548640"/>
                <a:gd name="connsiteY4" fmla="*/ 268224 h 321501"/>
                <a:gd name="connsiteX5" fmla="*/ 182880 w 548640"/>
                <a:gd name="connsiteY5" fmla="*/ 292608 h 321501"/>
                <a:gd name="connsiteX6" fmla="*/ 548640 w 548640"/>
                <a:gd name="connsiteY6" fmla="*/ 207264 h 321501"/>
                <a:gd name="connsiteX7" fmla="*/ 0 w 548640"/>
                <a:gd name="connsiteY7" fmla="*/ 0 h 32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640" h="321501">
                  <a:moveTo>
                    <a:pt x="0" y="0"/>
                  </a:moveTo>
                  <a:lnTo>
                    <a:pt x="0" y="0"/>
                  </a:lnTo>
                  <a:cubicBezTo>
                    <a:pt x="791" y="7120"/>
                    <a:pt x="9300" y="128328"/>
                    <a:pt x="24384" y="158496"/>
                  </a:cubicBezTo>
                  <a:cubicBezTo>
                    <a:pt x="37490" y="184708"/>
                    <a:pt x="52430" y="210926"/>
                    <a:pt x="73152" y="231648"/>
                  </a:cubicBezTo>
                  <a:cubicBezTo>
                    <a:pt x="85344" y="243840"/>
                    <a:pt x="94306" y="260513"/>
                    <a:pt x="109728" y="268224"/>
                  </a:cubicBezTo>
                  <a:cubicBezTo>
                    <a:pt x="216281" y="321501"/>
                    <a:pt x="144953" y="254681"/>
                    <a:pt x="182880" y="292608"/>
                  </a:cubicBezTo>
                  <a:lnTo>
                    <a:pt x="548640" y="2072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0" name="Полилиния 139"/>
            <p:cNvSpPr/>
            <p:nvPr/>
          </p:nvSpPr>
          <p:spPr bwMode="auto">
            <a:xfrm rot="15154483">
              <a:off x="1438275" y="4021138"/>
              <a:ext cx="466725" cy="387350"/>
            </a:xfrm>
            <a:custGeom>
              <a:avLst/>
              <a:gdLst>
                <a:gd name="connsiteX0" fmla="*/ 0 w 548640"/>
                <a:gd name="connsiteY0" fmla="*/ 0 h 321501"/>
                <a:gd name="connsiteX1" fmla="*/ 0 w 548640"/>
                <a:gd name="connsiteY1" fmla="*/ 0 h 321501"/>
                <a:gd name="connsiteX2" fmla="*/ 24384 w 548640"/>
                <a:gd name="connsiteY2" fmla="*/ 158496 h 321501"/>
                <a:gd name="connsiteX3" fmla="*/ 73152 w 548640"/>
                <a:gd name="connsiteY3" fmla="*/ 231648 h 321501"/>
                <a:gd name="connsiteX4" fmla="*/ 109728 w 548640"/>
                <a:gd name="connsiteY4" fmla="*/ 268224 h 321501"/>
                <a:gd name="connsiteX5" fmla="*/ 182880 w 548640"/>
                <a:gd name="connsiteY5" fmla="*/ 292608 h 321501"/>
                <a:gd name="connsiteX6" fmla="*/ 548640 w 548640"/>
                <a:gd name="connsiteY6" fmla="*/ 207264 h 321501"/>
                <a:gd name="connsiteX7" fmla="*/ 0 w 548640"/>
                <a:gd name="connsiteY7" fmla="*/ 0 h 32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640" h="321501">
                  <a:moveTo>
                    <a:pt x="0" y="0"/>
                  </a:moveTo>
                  <a:lnTo>
                    <a:pt x="0" y="0"/>
                  </a:lnTo>
                  <a:cubicBezTo>
                    <a:pt x="791" y="7120"/>
                    <a:pt x="9300" y="128328"/>
                    <a:pt x="24384" y="158496"/>
                  </a:cubicBezTo>
                  <a:cubicBezTo>
                    <a:pt x="37490" y="184708"/>
                    <a:pt x="52430" y="210926"/>
                    <a:pt x="73152" y="231648"/>
                  </a:cubicBezTo>
                  <a:cubicBezTo>
                    <a:pt x="85344" y="243840"/>
                    <a:pt x="94306" y="260513"/>
                    <a:pt x="109728" y="268224"/>
                  </a:cubicBezTo>
                  <a:cubicBezTo>
                    <a:pt x="216281" y="321501"/>
                    <a:pt x="144953" y="254681"/>
                    <a:pt x="182880" y="292608"/>
                  </a:cubicBezTo>
                  <a:lnTo>
                    <a:pt x="548640" y="2072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1" name="Полилиния 140"/>
            <p:cNvSpPr/>
            <p:nvPr/>
          </p:nvSpPr>
          <p:spPr bwMode="auto">
            <a:xfrm rot="16898388">
              <a:off x="2042319" y="3042444"/>
              <a:ext cx="468312" cy="260350"/>
            </a:xfrm>
            <a:custGeom>
              <a:avLst/>
              <a:gdLst>
                <a:gd name="connsiteX0" fmla="*/ 0 w 548640"/>
                <a:gd name="connsiteY0" fmla="*/ 0 h 321501"/>
                <a:gd name="connsiteX1" fmla="*/ 0 w 548640"/>
                <a:gd name="connsiteY1" fmla="*/ 0 h 321501"/>
                <a:gd name="connsiteX2" fmla="*/ 24384 w 548640"/>
                <a:gd name="connsiteY2" fmla="*/ 158496 h 321501"/>
                <a:gd name="connsiteX3" fmla="*/ 73152 w 548640"/>
                <a:gd name="connsiteY3" fmla="*/ 231648 h 321501"/>
                <a:gd name="connsiteX4" fmla="*/ 109728 w 548640"/>
                <a:gd name="connsiteY4" fmla="*/ 268224 h 321501"/>
                <a:gd name="connsiteX5" fmla="*/ 182880 w 548640"/>
                <a:gd name="connsiteY5" fmla="*/ 292608 h 321501"/>
                <a:gd name="connsiteX6" fmla="*/ 548640 w 548640"/>
                <a:gd name="connsiteY6" fmla="*/ 207264 h 321501"/>
                <a:gd name="connsiteX7" fmla="*/ 0 w 548640"/>
                <a:gd name="connsiteY7" fmla="*/ 0 h 32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640" h="321501">
                  <a:moveTo>
                    <a:pt x="0" y="0"/>
                  </a:moveTo>
                  <a:lnTo>
                    <a:pt x="0" y="0"/>
                  </a:lnTo>
                  <a:cubicBezTo>
                    <a:pt x="791" y="7120"/>
                    <a:pt x="9300" y="128328"/>
                    <a:pt x="24384" y="158496"/>
                  </a:cubicBezTo>
                  <a:cubicBezTo>
                    <a:pt x="37490" y="184708"/>
                    <a:pt x="52430" y="210926"/>
                    <a:pt x="73152" y="231648"/>
                  </a:cubicBezTo>
                  <a:cubicBezTo>
                    <a:pt x="85344" y="243840"/>
                    <a:pt x="94306" y="260513"/>
                    <a:pt x="109728" y="268224"/>
                  </a:cubicBezTo>
                  <a:cubicBezTo>
                    <a:pt x="216281" y="321501"/>
                    <a:pt x="144953" y="254681"/>
                    <a:pt x="182880" y="292608"/>
                  </a:cubicBezTo>
                  <a:lnTo>
                    <a:pt x="548640" y="2072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2" name="Полилиния 141"/>
            <p:cNvSpPr/>
            <p:nvPr/>
          </p:nvSpPr>
          <p:spPr bwMode="auto">
            <a:xfrm rot="7884008">
              <a:off x="2588419" y="1229519"/>
              <a:ext cx="317500" cy="188912"/>
            </a:xfrm>
            <a:custGeom>
              <a:avLst/>
              <a:gdLst>
                <a:gd name="connsiteX0" fmla="*/ 0 w 548640"/>
                <a:gd name="connsiteY0" fmla="*/ 0 h 321501"/>
                <a:gd name="connsiteX1" fmla="*/ 0 w 548640"/>
                <a:gd name="connsiteY1" fmla="*/ 0 h 321501"/>
                <a:gd name="connsiteX2" fmla="*/ 24384 w 548640"/>
                <a:gd name="connsiteY2" fmla="*/ 158496 h 321501"/>
                <a:gd name="connsiteX3" fmla="*/ 73152 w 548640"/>
                <a:gd name="connsiteY3" fmla="*/ 231648 h 321501"/>
                <a:gd name="connsiteX4" fmla="*/ 109728 w 548640"/>
                <a:gd name="connsiteY4" fmla="*/ 268224 h 321501"/>
                <a:gd name="connsiteX5" fmla="*/ 182880 w 548640"/>
                <a:gd name="connsiteY5" fmla="*/ 292608 h 321501"/>
                <a:gd name="connsiteX6" fmla="*/ 548640 w 548640"/>
                <a:gd name="connsiteY6" fmla="*/ 207264 h 321501"/>
                <a:gd name="connsiteX7" fmla="*/ 0 w 548640"/>
                <a:gd name="connsiteY7" fmla="*/ 0 h 32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640" h="321501">
                  <a:moveTo>
                    <a:pt x="0" y="0"/>
                  </a:moveTo>
                  <a:lnTo>
                    <a:pt x="0" y="0"/>
                  </a:lnTo>
                  <a:cubicBezTo>
                    <a:pt x="791" y="7120"/>
                    <a:pt x="9300" y="128328"/>
                    <a:pt x="24384" y="158496"/>
                  </a:cubicBezTo>
                  <a:cubicBezTo>
                    <a:pt x="37490" y="184708"/>
                    <a:pt x="52430" y="210926"/>
                    <a:pt x="73152" y="231648"/>
                  </a:cubicBezTo>
                  <a:cubicBezTo>
                    <a:pt x="85344" y="243840"/>
                    <a:pt x="94306" y="260513"/>
                    <a:pt x="109728" y="268224"/>
                  </a:cubicBezTo>
                  <a:cubicBezTo>
                    <a:pt x="216281" y="321501"/>
                    <a:pt x="144953" y="254681"/>
                    <a:pt x="182880" y="292608"/>
                  </a:cubicBezTo>
                  <a:lnTo>
                    <a:pt x="548640" y="2072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" name="Полилиния 142"/>
            <p:cNvSpPr/>
            <p:nvPr/>
          </p:nvSpPr>
          <p:spPr bwMode="auto">
            <a:xfrm rot="7469707">
              <a:off x="3367881" y="4949032"/>
              <a:ext cx="354013" cy="342900"/>
            </a:xfrm>
            <a:custGeom>
              <a:avLst/>
              <a:gdLst>
                <a:gd name="connsiteX0" fmla="*/ 0 w 548640"/>
                <a:gd name="connsiteY0" fmla="*/ 0 h 321501"/>
                <a:gd name="connsiteX1" fmla="*/ 0 w 548640"/>
                <a:gd name="connsiteY1" fmla="*/ 0 h 321501"/>
                <a:gd name="connsiteX2" fmla="*/ 24384 w 548640"/>
                <a:gd name="connsiteY2" fmla="*/ 158496 h 321501"/>
                <a:gd name="connsiteX3" fmla="*/ 73152 w 548640"/>
                <a:gd name="connsiteY3" fmla="*/ 231648 h 321501"/>
                <a:gd name="connsiteX4" fmla="*/ 109728 w 548640"/>
                <a:gd name="connsiteY4" fmla="*/ 268224 h 321501"/>
                <a:gd name="connsiteX5" fmla="*/ 182880 w 548640"/>
                <a:gd name="connsiteY5" fmla="*/ 292608 h 321501"/>
                <a:gd name="connsiteX6" fmla="*/ 548640 w 548640"/>
                <a:gd name="connsiteY6" fmla="*/ 207264 h 321501"/>
                <a:gd name="connsiteX7" fmla="*/ 0 w 548640"/>
                <a:gd name="connsiteY7" fmla="*/ 0 h 32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640" h="321501">
                  <a:moveTo>
                    <a:pt x="0" y="0"/>
                  </a:moveTo>
                  <a:lnTo>
                    <a:pt x="0" y="0"/>
                  </a:lnTo>
                  <a:cubicBezTo>
                    <a:pt x="791" y="7120"/>
                    <a:pt x="9300" y="128328"/>
                    <a:pt x="24384" y="158496"/>
                  </a:cubicBezTo>
                  <a:cubicBezTo>
                    <a:pt x="37490" y="184708"/>
                    <a:pt x="52430" y="210926"/>
                    <a:pt x="73152" y="231648"/>
                  </a:cubicBezTo>
                  <a:cubicBezTo>
                    <a:pt x="85344" y="243840"/>
                    <a:pt x="94306" y="260513"/>
                    <a:pt x="109728" y="268224"/>
                  </a:cubicBezTo>
                  <a:cubicBezTo>
                    <a:pt x="216281" y="321501"/>
                    <a:pt x="144953" y="254681"/>
                    <a:pt x="182880" y="292608"/>
                  </a:cubicBezTo>
                  <a:lnTo>
                    <a:pt x="548640" y="2072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4" name="Полилиния 143"/>
            <p:cNvSpPr/>
            <p:nvPr/>
          </p:nvSpPr>
          <p:spPr bwMode="auto">
            <a:xfrm rot="19744319">
              <a:off x="2454275" y="4997450"/>
              <a:ext cx="317500" cy="188913"/>
            </a:xfrm>
            <a:custGeom>
              <a:avLst/>
              <a:gdLst>
                <a:gd name="connsiteX0" fmla="*/ 0 w 548640"/>
                <a:gd name="connsiteY0" fmla="*/ 0 h 321501"/>
                <a:gd name="connsiteX1" fmla="*/ 0 w 548640"/>
                <a:gd name="connsiteY1" fmla="*/ 0 h 321501"/>
                <a:gd name="connsiteX2" fmla="*/ 24384 w 548640"/>
                <a:gd name="connsiteY2" fmla="*/ 158496 h 321501"/>
                <a:gd name="connsiteX3" fmla="*/ 73152 w 548640"/>
                <a:gd name="connsiteY3" fmla="*/ 231648 h 321501"/>
                <a:gd name="connsiteX4" fmla="*/ 109728 w 548640"/>
                <a:gd name="connsiteY4" fmla="*/ 268224 h 321501"/>
                <a:gd name="connsiteX5" fmla="*/ 182880 w 548640"/>
                <a:gd name="connsiteY5" fmla="*/ 292608 h 321501"/>
                <a:gd name="connsiteX6" fmla="*/ 548640 w 548640"/>
                <a:gd name="connsiteY6" fmla="*/ 207264 h 321501"/>
                <a:gd name="connsiteX7" fmla="*/ 0 w 548640"/>
                <a:gd name="connsiteY7" fmla="*/ 0 h 32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640" h="321501">
                  <a:moveTo>
                    <a:pt x="0" y="0"/>
                  </a:moveTo>
                  <a:lnTo>
                    <a:pt x="0" y="0"/>
                  </a:lnTo>
                  <a:cubicBezTo>
                    <a:pt x="791" y="7120"/>
                    <a:pt x="9300" y="128328"/>
                    <a:pt x="24384" y="158496"/>
                  </a:cubicBezTo>
                  <a:cubicBezTo>
                    <a:pt x="37490" y="184708"/>
                    <a:pt x="52430" y="210926"/>
                    <a:pt x="73152" y="231648"/>
                  </a:cubicBezTo>
                  <a:cubicBezTo>
                    <a:pt x="85344" y="243840"/>
                    <a:pt x="94306" y="260513"/>
                    <a:pt x="109728" y="268224"/>
                  </a:cubicBezTo>
                  <a:cubicBezTo>
                    <a:pt x="216281" y="321501"/>
                    <a:pt x="144953" y="254681"/>
                    <a:pt x="182880" y="292608"/>
                  </a:cubicBezTo>
                  <a:lnTo>
                    <a:pt x="548640" y="2072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5" name="Полилиния 144"/>
            <p:cNvSpPr/>
            <p:nvPr/>
          </p:nvSpPr>
          <p:spPr bwMode="auto">
            <a:xfrm rot="19744319">
              <a:off x="2759075" y="3762375"/>
              <a:ext cx="317500" cy="673100"/>
            </a:xfrm>
            <a:custGeom>
              <a:avLst/>
              <a:gdLst>
                <a:gd name="connsiteX0" fmla="*/ 0 w 548640"/>
                <a:gd name="connsiteY0" fmla="*/ 0 h 321501"/>
                <a:gd name="connsiteX1" fmla="*/ 0 w 548640"/>
                <a:gd name="connsiteY1" fmla="*/ 0 h 321501"/>
                <a:gd name="connsiteX2" fmla="*/ 24384 w 548640"/>
                <a:gd name="connsiteY2" fmla="*/ 158496 h 321501"/>
                <a:gd name="connsiteX3" fmla="*/ 73152 w 548640"/>
                <a:gd name="connsiteY3" fmla="*/ 231648 h 321501"/>
                <a:gd name="connsiteX4" fmla="*/ 109728 w 548640"/>
                <a:gd name="connsiteY4" fmla="*/ 268224 h 321501"/>
                <a:gd name="connsiteX5" fmla="*/ 182880 w 548640"/>
                <a:gd name="connsiteY5" fmla="*/ 292608 h 321501"/>
                <a:gd name="connsiteX6" fmla="*/ 548640 w 548640"/>
                <a:gd name="connsiteY6" fmla="*/ 207264 h 321501"/>
                <a:gd name="connsiteX7" fmla="*/ 0 w 548640"/>
                <a:gd name="connsiteY7" fmla="*/ 0 h 32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640" h="321501">
                  <a:moveTo>
                    <a:pt x="0" y="0"/>
                  </a:moveTo>
                  <a:lnTo>
                    <a:pt x="0" y="0"/>
                  </a:lnTo>
                  <a:cubicBezTo>
                    <a:pt x="791" y="7120"/>
                    <a:pt x="9300" y="128328"/>
                    <a:pt x="24384" y="158496"/>
                  </a:cubicBezTo>
                  <a:cubicBezTo>
                    <a:pt x="37490" y="184708"/>
                    <a:pt x="52430" y="210926"/>
                    <a:pt x="73152" y="231648"/>
                  </a:cubicBezTo>
                  <a:cubicBezTo>
                    <a:pt x="85344" y="243840"/>
                    <a:pt x="94306" y="260513"/>
                    <a:pt x="109728" y="268224"/>
                  </a:cubicBezTo>
                  <a:cubicBezTo>
                    <a:pt x="216281" y="321501"/>
                    <a:pt x="144953" y="254681"/>
                    <a:pt x="182880" y="292608"/>
                  </a:cubicBezTo>
                  <a:lnTo>
                    <a:pt x="548640" y="2072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6" name="Полилиния 145"/>
            <p:cNvSpPr/>
            <p:nvPr/>
          </p:nvSpPr>
          <p:spPr bwMode="auto">
            <a:xfrm rot="19744319">
              <a:off x="3508375" y="604838"/>
              <a:ext cx="317500" cy="673100"/>
            </a:xfrm>
            <a:custGeom>
              <a:avLst/>
              <a:gdLst>
                <a:gd name="connsiteX0" fmla="*/ 0 w 548640"/>
                <a:gd name="connsiteY0" fmla="*/ 0 h 321501"/>
                <a:gd name="connsiteX1" fmla="*/ 0 w 548640"/>
                <a:gd name="connsiteY1" fmla="*/ 0 h 321501"/>
                <a:gd name="connsiteX2" fmla="*/ 24384 w 548640"/>
                <a:gd name="connsiteY2" fmla="*/ 158496 h 321501"/>
                <a:gd name="connsiteX3" fmla="*/ 73152 w 548640"/>
                <a:gd name="connsiteY3" fmla="*/ 231648 h 321501"/>
                <a:gd name="connsiteX4" fmla="*/ 109728 w 548640"/>
                <a:gd name="connsiteY4" fmla="*/ 268224 h 321501"/>
                <a:gd name="connsiteX5" fmla="*/ 182880 w 548640"/>
                <a:gd name="connsiteY5" fmla="*/ 292608 h 321501"/>
                <a:gd name="connsiteX6" fmla="*/ 548640 w 548640"/>
                <a:gd name="connsiteY6" fmla="*/ 207264 h 321501"/>
                <a:gd name="connsiteX7" fmla="*/ 0 w 548640"/>
                <a:gd name="connsiteY7" fmla="*/ 0 h 32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640" h="321501">
                  <a:moveTo>
                    <a:pt x="0" y="0"/>
                  </a:moveTo>
                  <a:lnTo>
                    <a:pt x="0" y="0"/>
                  </a:lnTo>
                  <a:cubicBezTo>
                    <a:pt x="791" y="7120"/>
                    <a:pt x="9300" y="128328"/>
                    <a:pt x="24384" y="158496"/>
                  </a:cubicBezTo>
                  <a:cubicBezTo>
                    <a:pt x="37490" y="184708"/>
                    <a:pt x="52430" y="210926"/>
                    <a:pt x="73152" y="231648"/>
                  </a:cubicBezTo>
                  <a:cubicBezTo>
                    <a:pt x="85344" y="243840"/>
                    <a:pt x="94306" y="260513"/>
                    <a:pt x="109728" y="268224"/>
                  </a:cubicBezTo>
                  <a:cubicBezTo>
                    <a:pt x="216281" y="321501"/>
                    <a:pt x="144953" y="254681"/>
                    <a:pt x="182880" y="292608"/>
                  </a:cubicBezTo>
                  <a:lnTo>
                    <a:pt x="548640" y="2072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7" name="Прямоугольник 146"/>
            <p:cNvSpPr/>
            <p:nvPr/>
          </p:nvSpPr>
          <p:spPr bwMode="auto">
            <a:xfrm>
              <a:off x="2428860" y="2928934"/>
              <a:ext cx="5572125" cy="1569660"/>
            </a:xfrm>
            <a:prstGeom prst="rect">
              <a:avLst/>
            </a:prstGeom>
            <a:noFill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9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+mn-cs"/>
                </a:rPr>
                <a:t>СВОЯ</a:t>
              </a:r>
            </a:p>
          </p:txBody>
        </p:sp>
        <p:sp>
          <p:nvSpPr>
            <p:cNvPr id="148" name="4-конечная звезда 147"/>
            <p:cNvSpPr/>
            <p:nvPr/>
          </p:nvSpPr>
          <p:spPr bwMode="auto">
            <a:xfrm>
              <a:off x="7072313" y="500063"/>
              <a:ext cx="142875" cy="214313"/>
            </a:xfrm>
            <a:prstGeom prst="star4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9" name="4-конечная звезда 148"/>
            <p:cNvSpPr/>
            <p:nvPr/>
          </p:nvSpPr>
          <p:spPr bwMode="auto">
            <a:xfrm>
              <a:off x="7929563" y="714375"/>
              <a:ext cx="214313" cy="357188"/>
            </a:xfrm>
            <a:prstGeom prst="star4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0" name="4-конечная звезда 149"/>
            <p:cNvSpPr/>
            <p:nvPr/>
          </p:nvSpPr>
          <p:spPr bwMode="auto">
            <a:xfrm>
              <a:off x="8429626" y="428625"/>
              <a:ext cx="214313" cy="357188"/>
            </a:xfrm>
            <a:prstGeom prst="star4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1" name="4-конечная звезда 150"/>
            <p:cNvSpPr/>
            <p:nvPr/>
          </p:nvSpPr>
          <p:spPr bwMode="auto">
            <a:xfrm>
              <a:off x="8286751" y="1500188"/>
              <a:ext cx="285750" cy="500063"/>
            </a:xfrm>
            <a:prstGeom prst="star4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2" name="4-конечная звезда 151"/>
            <p:cNvSpPr/>
            <p:nvPr/>
          </p:nvSpPr>
          <p:spPr bwMode="auto">
            <a:xfrm>
              <a:off x="7500938" y="2286000"/>
              <a:ext cx="285750" cy="500063"/>
            </a:xfrm>
            <a:prstGeom prst="star4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3" name="Пятно 1 152"/>
            <p:cNvSpPr/>
            <p:nvPr/>
          </p:nvSpPr>
          <p:spPr bwMode="auto">
            <a:xfrm>
              <a:off x="500063" y="500063"/>
              <a:ext cx="142875" cy="71437"/>
            </a:xfrm>
            <a:prstGeom prst="irregularSeal1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4" name="Пятно 1 153"/>
            <p:cNvSpPr/>
            <p:nvPr/>
          </p:nvSpPr>
          <p:spPr bwMode="auto">
            <a:xfrm>
              <a:off x="1143000" y="500063"/>
              <a:ext cx="285750" cy="142875"/>
            </a:xfrm>
            <a:prstGeom prst="irregularSeal1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5" name="Пятно 1 154"/>
            <p:cNvSpPr/>
            <p:nvPr/>
          </p:nvSpPr>
          <p:spPr bwMode="auto">
            <a:xfrm>
              <a:off x="714375" y="714375"/>
              <a:ext cx="285750" cy="214313"/>
            </a:xfrm>
            <a:prstGeom prst="irregularSeal1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6" name="Пятно 1 155"/>
            <p:cNvSpPr/>
            <p:nvPr/>
          </p:nvSpPr>
          <p:spPr bwMode="auto">
            <a:xfrm>
              <a:off x="428625" y="1214438"/>
              <a:ext cx="285750" cy="214312"/>
            </a:xfrm>
            <a:prstGeom prst="irregularSeal1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7" name="Пятно 1 156"/>
            <p:cNvSpPr/>
            <p:nvPr/>
          </p:nvSpPr>
          <p:spPr bwMode="auto">
            <a:xfrm>
              <a:off x="1643063" y="357188"/>
              <a:ext cx="285750" cy="142875"/>
            </a:xfrm>
            <a:prstGeom prst="irregularSeal1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8" name="Пятно 1 157"/>
            <p:cNvSpPr/>
            <p:nvPr/>
          </p:nvSpPr>
          <p:spPr bwMode="auto">
            <a:xfrm>
              <a:off x="285750" y="2000250"/>
              <a:ext cx="500063" cy="214313"/>
            </a:xfrm>
            <a:prstGeom prst="irregularSeal1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9" name="Прямоугольник 158"/>
            <p:cNvSpPr/>
            <p:nvPr/>
          </p:nvSpPr>
          <p:spPr bwMode="auto">
            <a:xfrm>
              <a:off x="4429124" y="4071942"/>
              <a:ext cx="2890309" cy="156948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96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cs typeface="+mn-cs"/>
                </a:rPr>
                <a:t>игра</a:t>
              </a:r>
            </a:p>
          </p:txBody>
        </p:sp>
        <p:sp>
          <p:nvSpPr>
            <p:cNvPr id="160" name="Прямоугольник 159"/>
            <p:cNvSpPr/>
            <p:nvPr/>
          </p:nvSpPr>
          <p:spPr bwMode="auto">
            <a:xfrm>
              <a:off x="3845428" y="3308794"/>
              <a:ext cx="869080" cy="156948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96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cs typeface="+mn-cs"/>
                </a:rPr>
                <a:t>_</a:t>
              </a:r>
            </a:p>
          </p:txBody>
        </p:sp>
        <p:graphicFrame>
          <p:nvGraphicFramePr>
            <p:cNvPr id="19458" name="Object 2"/>
            <p:cNvGraphicFramePr>
              <a:graphicFrameLocks noChangeAspect="1"/>
            </p:cNvGraphicFramePr>
            <p:nvPr/>
          </p:nvGraphicFramePr>
          <p:xfrm>
            <a:off x="6786563" y="5357813"/>
            <a:ext cx="1987550" cy="1143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94" name="Формула" r:id="rId12" imgW="774360" imgH="444240" progId="Equation.3">
                    <p:embed/>
                  </p:oleObj>
                </mc:Choice>
                <mc:Fallback>
                  <p:oleObj name="Формула" r:id="rId12" imgW="774360" imgH="44424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lum bright="-30000" contrast="-54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6563" y="5357813"/>
                          <a:ext cx="1987550" cy="1143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59" name="Object 3"/>
            <p:cNvGraphicFramePr>
              <a:graphicFrameLocks noChangeAspect="1"/>
            </p:cNvGraphicFramePr>
            <p:nvPr/>
          </p:nvGraphicFramePr>
          <p:xfrm>
            <a:off x="357188" y="5143500"/>
            <a:ext cx="928687" cy="1041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95" name="Формула" r:id="rId14" imgW="419040" imgH="469800" progId="Equation.3">
                    <p:embed/>
                  </p:oleObj>
                </mc:Choice>
                <mc:Fallback>
                  <p:oleObj name="Формула" r:id="rId14" imgW="419040" imgH="4698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188" y="5143500"/>
                          <a:ext cx="928687" cy="1041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0" name="Object 4"/>
            <p:cNvGraphicFramePr>
              <a:graphicFrameLocks noChangeAspect="1"/>
            </p:cNvGraphicFramePr>
            <p:nvPr/>
          </p:nvGraphicFramePr>
          <p:xfrm>
            <a:off x="5429250" y="428625"/>
            <a:ext cx="642938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96" name="Формула" r:id="rId16" imgW="406080" imgH="203040" progId="Equation.3">
                    <p:embed/>
                  </p:oleObj>
                </mc:Choice>
                <mc:Fallback>
                  <p:oleObj name="Формула" r:id="rId16" imgW="406080" imgH="20304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9250" y="428625"/>
                          <a:ext cx="642938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4" name="Прямоугольник 113"/>
          <p:cNvSpPr/>
          <p:nvPr/>
        </p:nvSpPr>
        <p:spPr>
          <a:xfrm>
            <a:off x="2143140" y="1428715"/>
            <a:ext cx="5357850" cy="163121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0000" b="1" cap="all" dirty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cs typeface="+mn-cs"/>
              </a:rPr>
              <a:t>ФИНАЛ</a:t>
            </a:r>
          </a:p>
        </p:txBody>
      </p:sp>
      <p:sp>
        <p:nvSpPr>
          <p:cNvPr id="51" name="Нижний колонтитул 5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slow" advClick="0">
    <p:wipe dir="r"/>
    <p:sndAc>
      <p:stSnd>
        <p:snd r:embed="rId3" name="Начало раунда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98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98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98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98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98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19810" grpId="0"/>
      <p:bldP spid="119811" grpId="0"/>
      <p:bldP spid="119812" grpId="0"/>
      <p:bldP spid="119813" grpId="0"/>
      <p:bldP spid="11981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/>
          <p:cNvSpPr/>
          <p:nvPr/>
        </p:nvSpPr>
        <p:spPr>
          <a:xfrm>
            <a:off x="1000125" y="571500"/>
            <a:ext cx="6429375" cy="1500188"/>
          </a:xfrm>
          <a:prstGeom prst="roundRect">
            <a:avLst>
              <a:gd name="adj" fmla="val 2576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2400" b="1" i="1" dirty="0">
                <a:latin typeface="Georgia" pitchFamily="18" charset="0"/>
              </a:rPr>
              <a:t>Найдите верные высказывания. Из соответствующих им букв составьте название столицы одного из африканских государств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000100" y="2428868"/>
            <a:ext cx="500066" cy="70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000100" y="3286124"/>
            <a:ext cx="530915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000100" y="4214818"/>
            <a:ext cx="50006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857752" y="2357430"/>
            <a:ext cx="529312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871400" y="3306926"/>
            <a:ext cx="457176" cy="7208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857752" y="4214818"/>
            <a:ext cx="457176" cy="7208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</a:p>
        </p:txBody>
      </p:sp>
      <p:sp>
        <p:nvSpPr>
          <p:cNvPr id="35" name="TextBox 13"/>
          <p:cNvSpPr txBox="1">
            <a:spLocks noChangeArrowheads="1"/>
          </p:cNvSpPr>
          <p:nvPr/>
        </p:nvSpPr>
        <p:spPr bwMode="auto">
          <a:xfrm>
            <a:off x="1571625" y="2643188"/>
            <a:ext cx="2714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/>
              <a:t>Угол в 56</a:t>
            </a:r>
            <a:r>
              <a:rPr lang="ru-RU" sz="2000" b="1" i="1" baseline="30000"/>
              <a:t>0</a:t>
            </a:r>
            <a:r>
              <a:rPr lang="ru-RU" sz="2000" b="1" i="1"/>
              <a:t> острый</a:t>
            </a:r>
          </a:p>
        </p:txBody>
      </p:sp>
      <p:sp>
        <p:nvSpPr>
          <p:cNvPr id="36" name="TextBox 14"/>
          <p:cNvSpPr txBox="1">
            <a:spLocks noChangeArrowheads="1"/>
          </p:cNvSpPr>
          <p:nvPr/>
        </p:nvSpPr>
        <p:spPr bwMode="auto">
          <a:xfrm>
            <a:off x="1571625" y="3429000"/>
            <a:ext cx="2714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/>
              <a:t>Угол в 94</a:t>
            </a:r>
            <a:r>
              <a:rPr lang="ru-RU" sz="2000" b="1" i="1" baseline="30000"/>
              <a:t>0</a:t>
            </a:r>
            <a:r>
              <a:rPr lang="ru-RU" sz="2000" b="1" i="1"/>
              <a:t> прямой</a:t>
            </a:r>
          </a:p>
        </p:txBody>
      </p:sp>
      <p:sp>
        <p:nvSpPr>
          <p:cNvPr id="37" name="TextBox 15"/>
          <p:cNvSpPr txBox="1">
            <a:spLocks noChangeArrowheads="1"/>
          </p:cNvSpPr>
          <p:nvPr/>
        </p:nvSpPr>
        <p:spPr bwMode="auto">
          <a:xfrm>
            <a:off x="1571625" y="4357688"/>
            <a:ext cx="2714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/>
              <a:t>Угол в 138</a:t>
            </a:r>
            <a:r>
              <a:rPr lang="ru-RU" sz="2000" b="1" i="1" baseline="30000"/>
              <a:t>0</a:t>
            </a:r>
            <a:r>
              <a:rPr lang="ru-RU" sz="2000" b="1" i="1"/>
              <a:t> тупой</a:t>
            </a:r>
          </a:p>
        </p:txBody>
      </p:sp>
      <p:sp>
        <p:nvSpPr>
          <p:cNvPr id="38" name="TextBox 16"/>
          <p:cNvSpPr txBox="1">
            <a:spLocks noChangeArrowheads="1"/>
          </p:cNvSpPr>
          <p:nvPr/>
        </p:nvSpPr>
        <p:spPr bwMode="auto">
          <a:xfrm>
            <a:off x="5500688" y="2457450"/>
            <a:ext cx="2714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/>
              <a:t>Угол в 110</a:t>
            </a:r>
            <a:r>
              <a:rPr lang="ru-RU" sz="2000" b="1" i="1" baseline="30000"/>
              <a:t>0</a:t>
            </a:r>
            <a:r>
              <a:rPr lang="ru-RU" sz="2000" b="1" i="1"/>
              <a:t> развёрнутый</a:t>
            </a:r>
          </a:p>
        </p:txBody>
      </p:sp>
      <p:sp>
        <p:nvSpPr>
          <p:cNvPr id="39" name="TextBox 17"/>
          <p:cNvSpPr txBox="1">
            <a:spLocks noChangeArrowheads="1"/>
          </p:cNvSpPr>
          <p:nvPr/>
        </p:nvSpPr>
        <p:spPr bwMode="auto">
          <a:xfrm>
            <a:off x="5429250" y="3529013"/>
            <a:ext cx="2714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/>
              <a:t>Угол в 90</a:t>
            </a:r>
            <a:r>
              <a:rPr lang="ru-RU" sz="2000" b="1" i="1" baseline="30000"/>
              <a:t>0</a:t>
            </a:r>
            <a:r>
              <a:rPr lang="ru-RU" sz="2000" b="1" i="1"/>
              <a:t> прямой</a:t>
            </a:r>
          </a:p>
        </p:txBody>
      </p:sp>
      <p:sp>
        <p:nvSpPr>
          <p:cNvPr id="40" name="TextBox 18"/>
          <p:cNvSpPr txBox="1">
            <a:spLocks noChangeArrowheads="1"/>
          </p:cNvSpPr>
          <p:nvPr/>
        </p:nvSpPr>
        <p:spPr bwMode="auto">
          <a:xfrm>
            <a:off x="5429250" y="4457700"/>
            <a:ext cx="2714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/>
              <a:t>Угол в 3</a:t>
            </a:r>
            <a:r>
              <a:rPr lang="ru-RU" sz="2000" b="1" i="1" baseline="30000"/>
              <a:t>0</a:t>
            </a:r>
            <a:r>
              <a:rPr lang="ru-RU" sz="2000" b="1" i="1"/>
              <a:t> острый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000100" y="4214818"/>
            <a:ext cx="50006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844104" y="3299772"/>
            <a:ext cx="500400" cy="705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4857752" y="4214818"/>
            <a:ext cx="5004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000100" y="2428868"/>
            <a:ext cx="500066" cy="70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</a:p>
        </p:txBody>
      </p:sp>
      <p:pic>
        <p:nvPicPr>
          <p:cNvPr id="45" name="Picture 6" descr="рисованное изображение ко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38" y="4786313"/>
            <a:ext cx="2071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Нижний колонтитул 24"/>
          <p:cNvSpPr>
            <a:spLocks noGrp="1"/>
          </p:cNvSpPr>
          <p:nvPr>
            <p:ph type="ftr" sz="quarter" idx="11"/>
          </p:nvPr>
        </p:nvSpPr>
        <p:spPr>
          <a:xfrm>
            <a:off x="6062663" y="6111875"/>
            <a:ext cx="2286000" cy="365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3081932"/>
      </p:ext>
    </p:extLst>
  </p:cSld>
  <p:clrMapOvr>
    <a:masterClrMapping/>
  </p:clrMapOvr>
  <p:transition spd="slow" advClick="0">
    <p:newsflash/>
    <p:sndAc>
      <p:stSnd>
        <p:snd r:embed="rId2" name="Харэ думать!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8094E-6 L 0.03264 0.180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4311E-6 L -0.33194 0.3149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00" y="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4 0.01225 L -0.27674 0.1801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0" y="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3 -5.2729E-7 L 0.20139 0.440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0" y="2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1071563" y="404664"/>
            <a:ext cx="6786562" cy="1357313"/>
          </a:xfrm>
          <a:prstGeom prst="roundRect">
            <a:avLst>
              <a:gd name="adj" fmla="val 1741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latin typeface="Georgia" pitchFamily="18" charset="0"/>
              </a:rPr>
              <a:t>Найдите корни уравнений и расшифруй название азиатской реки.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000100" y="1904843"/>
            <a:ext cx="428628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000100" y="2690661"/>
            <a:ext cx="43794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000100" y="3476479"/>
            <a:ext cx="428628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857752" y="1904843"/>
            <a:ext cx="471603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871400" y="2690661"/>
            <a:ext cx="457176" cy="7208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857752" y="3476479"/>
            <a:ext cx="457176" cy="7208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000100" y="4262297"/>
            <a:ext cx="428628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</a:t>
            </a:r>
          </a:p>
        </p:txBody>
      </p:sp>
      <p:graphicFrame>
        <p:nvGraphicFramePr>
          <p:cNvPr id="4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78935"/>
              </p:ext>
            </p:extLst>
          </p:nvPr>
        </p:nvGraphicFramePr>
        <p:xfrm>
          <a:off x="1500188" y="2119164"/>
          <a:ext cx="211772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2" name="Формула" r:id="rId4" imgW="1054080" imgH="177480" progId="Equation.3">
                  <p:embed/>
                </p:oleObj>
              </mc:Choice>
              <mc:Fallback>
                <p:oleObj name="Формула" r:id="rId4" imgW="10540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2119164"/>
                        <a:ext cx="2117725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015396"/>
              </p:ext>
            </p:extLst>
          </p:nvPr>
        </p:nvGraphicFramePr>
        <p:xfrm>
          <a:off x="1619250" y="2879577"/>
          <a:ext cx="1735138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3" name="Формула" r:id="rId6" imgW="863280" imgH="203040" progId="Equation.3">
                  <p:embed/>
                </p:oleObj>
              </mc:Choice>
              <mc:Fallback>
                <p:oleObj name="Формула" r:id="rId6" imgW="863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879577"/>
                        <a:ext cx="1735138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416359"/>
              </p:ext>
            </p:extLst>
          </p:nvPr>
        </p:nvGraphicFramePr>
        <p:xfrm>
          <a:off x="1589088" y="3644752"/>
          <a:ext cx="155575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4" name="Формула" r:id="rId8" imgW="774360" imgH="177480" progId="Equation.3">
                  <p:embed/>
                </p:oleObj>
              </mc:Choice>
              <mc:Fallback>
                <p:oleObj name="Формула" r:id="rId8" imgW="7743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088" y="3644752"/>
                        <a:ext cx="1555750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908705"/>
              </p:ext>
            </p:extLst>
          </p:nvPr>
        </p:nvGraphicFramePr>
        <p:xfrm>
          <a:off x="1550988" y="4187677"/>
          <a:ext cx="145415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5" name="Формула" r:id="rId10" imgW="723600" imgH="393480" progId="Equation.3">
                  <p:embed/>
                </p:oleObj>
              </mc:Choice>
              <mc:Fallback>
                <p:oleObj name="Формула" r:id="rId10" imgW="723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988" y="4187677"/>
                        <a:ext cx="1454150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329038"/>
              </p:ext>
            </p:extLst>
          </p:nvPr>
        </p:nvGraphicFramePr>
        <p:xfrm>
          <a:off x="5429250" y="2047727"/>
          <a:ext cx="206692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6" name="Формула" r:id="rId12" imgW="1028520" imgH="177480" progId="Equation.3">
                  <p:embed/>
                </p:oleObj>
              </mc:Choice>
              <mc:Fallback>
                <p:oleObj name="Формула" r:id="rId12" imgW="10285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0" y="2047727"/>
                        <a:ext cx="2066925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29216"/>
              </p:ext>
            </p:extLst>
          </p:nvPr>
        </p:nvGraphicFramePr>
        <p:xfrm>
          <a:off x="5421313" y="2808139"/>
          <a:ext cx="1938337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7" name="Формула" r:id="rId14" imgW="965160" imgH="203040" progId="Equation.3">
                  <p:embed/>
                </p:oleObj>
              </mc:Choice>
              <mc:Fallback>
                <p:oleObj name="Формула" r:id="rId14" imgW="965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1313" y="2808139"/>
                        <a:ext cx="1938337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233297"/>
              </p:ext>
            </p:extLst>
          </p:nvPr>
        </p:nvGraphicFramePr>
        <p:xfrm>
          <a:off x="5503863" y="3644752"/>
          <a:ext cx="1912937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8" name="Формула" r:id="rId16" imgW="952200" imgH="177480" progId="Equation.3">
                  <p:embed/>
                </p:oleObj>
              </mc:Choice>
              <mc:Fallback>
                <p:oleObj name="Формула" r:id="rId16" imgW="9522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3863" y="3644752"/>
                        <a:ext cx="1912937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162650"/>
              </p:ext>
            </p:extLst>
          </p:nvPr>
        </p:nvGraphicFramePr>
        <p:xfrm>
          <a:off x="3143240" y="4333735"/>
          <a:ext cx="5214972" cy="1714512"/>
        </p:xfrm>
        <a:graphic>
          <a:graphicData uri="http://schemas.openxmlformats.org/drawingml/2006/table">
            <a:tbl>
              <a:tblPr first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{E8B1032C-EA38-4F05-BA0D-38AFFFC7BED3}</a:tableStyleId>
              </a:tblPr>
              <a:tblGrid>
                <a:gridCol w="869162"/>
                <a:gridCol w="869162"/>
                <a:gridCol w="869162"/>
                <a:gridCol w="869162"/>
                <a:gridCol w="869162"/>
                <a:gridCol w="869162"/>
              </a:tblGrid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158</a:t>
                      </a:r>
                      <a:endParaRPr lang="ru-RU" sz="3200" b="1" dirty="0"/>
                    </a:p>
                  </a:txBody>
                  <a:tcPr anchor="ctr">
                    <a:gradFill>
                      <a:gsLst>
                        <a:gs pos="0">
                          <a:schemeClr val="accent4">
                            <a:tint val="50000"/>
                            <a:satMod val="300000"/>
                          </a:schemeClr>
                        </a:gs>
                        <a:gs pos="35000">
                          <a:schemeClr val="bg1"/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7</a:t>
                      </a:r>
                      <a:endParaRPr lang="ru-RU" sz="3200" b="1" dirty="0"/>
                    </a:p>
                  </a:txBody>
                  <a:tcPr anchor="ctr">
                    <a:gradFill>
                      <a:gsLst>
                        <a:gs pos="0">
                          <a:schemeClr val="accent4">
                            <a:tint val="50000"/>
                            <a:satMod val="300000"/>
                          </a:schemeClr>
                        </a:gs>
                        <a:gs pos="35000">
                          <a:schemeClr val="bg1"/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140</a:t>
                      </a:r>
                      <a:endParaRPr lang="ru-RU" sz="3200" b="1" dirty="0"/>
                    </a:p>
                  </a:txBody>
                  <a:tcPr anchor="ctr">
                    <a:gradFill>
                      <a:gsLst>
                        <a:gs pos="0">
                          <a:schemeClr val="accent4">
                            <a:tint val="50000"/>
                            <a:satMod val="300000"/>
                          </a:schemeClr>
                        </a:gs>
                        <a:gs pos="35000">
                          <a:schemeClr val="bg1"/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</a:t>
                      </a:r>
                      <a:endParaRPr lang="ru-RU" sz="3200" b="1" dirty="0"/>
                    </a:p>
                  </a:txBody>
                  <a:tcPr anchor="ctr">
                    <a:gradFill>
                      <a:gsLst>
                        <a:gs pos="0">
                          <a:schemeClr val="accent4">
                            <a:tint val="50000"/>
                            <a:satMod val="300000"/>
                          </a:schemeClr>
                        </a:gs>
                        <a:gs pos="35000">
                          <a:schemeClr val="bg1"/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146</a:t>
                      </a:r>
                      <a:endParaRPr lang="ru-RU" sz="3200" b="1" dirty="0"/>
                    </a:p>
                  </a:txBody>
                  <a:tcPr anchor="ctr">
                    <a:gradFill>
                      <a:gsLst>
                        <a:gs pos="0">
                          <a:schemeClr val="accent4">
                            <a:tint val="50000"/>
                            <a:satMod val="300000"/>
                          </a:schemeClr>
                        </a:gs>
                        <a:gs pos="35000">
                          <a:schemeClr val="bg1"/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156</a:t>
                      </a:r>
                      <a:endParaRPr lang="ru-RU" sz="3200" b="1" dirty="0"/>
                    </a:p>
                  </a:txBody>
                  <a:tcPr anchor="ctr">
                    <a:gradFill>
                      <a:gsLst>
                        <a:gs pos="0">
                          <a:schemeClr val="accent4">
                            <a:tint val="50000"/>
                            <a:satMod val="300000"/>
                          </a:schemeClr>
                        </a:gs>
                        <a:gs pos="35000">
                          <a:schemeClr val="bg1"/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gradFill>
                      <a:gsLst>
                        <a:gs pos="0">
                          <a:schemeClr val="accent4">
                            <a:tint val="50000"/>
                            <a:satMod val="300000"/>
                          </a:schemeClr>
                        </a:gs>
                        <a:gs pos="35000">
                          <a:schemeClr val="bg1"/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gradFill>
                      <a:gsLst>
                        <a:gs pos="0">
                          <a:schemeClr val="accent4">
                            <a:tint val="50000"/>
                            <a:satMod val="300000"/>
                          </a:schemeClr>
                        </a:gs>
                        <a:gs pos="35000">
                          <a:schemeClr val="bg1"/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gradFill>
                      <a:gsLst>
                        <a:gs pos="0">
                          <a:schemeClr val="accent4">
                            <a:tint val="50000"/>
                            <a:satMod val="300000"/>
                          </a:schemeClr>
                        </a:gs>
                        <a:gs pos="35000">
                          <a:schemeClr val="bg1"/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gradFill>
                      <a:gsLst>
                        <a:gs pos="0">
                          <a:schemeClr val="accent4">
                            <a:tint val="50000"/>
                            <a:satMod val="300000"/>
                          </a:schemeClr>
                        </a:gs>
                        <a:gs pos="35000">
                          <a:schemeClr val="bg1"/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gradFill>
                      <a:gsLst>
                        <a:gs pos="0">
                          <a:schemeClr val="accent4">
                            <a:tint val="50000"/>
                            <a:satMod val="300000"/>
                          </a:schemeClr>
                        </a:gs>
                        <a:gs pos="35000">
                          <a:schemeClr val="bg1"/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gradFill>
                      <a:gsLst>
                        <a:gs pos="0">
                          <a:schemeClr val="accent4">
                            <a:tint val="50000"/>
                            <a:satMod val="300000"/>
                          </a:schemeClr>
                        </a:gs>
                        <a:gs pos="35000">
                          <a:schemeClr val="bg1"/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  <p:sp>
        <p:nvSpPr>
          <p:cNvPr id="56" name="Прямоугольник 55"/>
          <p:cNvSpPr/>
          <p:nvPr/>
        </p:nvSpPr>
        <p:spPr>
          <a:xfrm>
            <a:off x="3286116" y="5190991"/>
            <a:ext cx="64633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Е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4071934" y="5190991"/>
            <a:ext cx="68480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В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5000628" y="5190991"/>
            <a:ext cx="77617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Ф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5929322" y="5190991"/>
            <a:ext cx="64633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Р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6715140" y="5190991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А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7572396" y="5190991"/>
            <a:ext cx="60785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Т</a:t>
            </a:r>
          </a:p>
        </p:txBody>
      </p:sp>
      <p:pic>
        <p:nvPicPr>
          <p:cNvPr id="62" name="Picture 6" descr="рисованное изображение кота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428750" y="4833789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Нижний колонтитул 37"/>
          <p:cNvSpPr>
            <a:spLocks noGrp="1"/>
          </p:cNvSpPr>
          <p:nvPr>
            <p:ph type="ftr" sz="quarter" idx="11"/>
          </p:nvPr>
        </p:nvSpPr>
        <p:spPr>
          <a:xfrm>
            <a:off x="6062663" y="5802164"/>
            <a:ext cx="2286000" cy="365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0817504"/>
      </p:ext>
    </p:extLst>
  </p:cSld>
  <p:clrMapOvr>
    <a:masterClrMapping/>
  </p:clrMapOvr>
  <p:transition spd="slow" advClick="0">
    <p:newsflash/>
    <p:sndAc>
      <p:stSnd>
        <p:snd r:embed="rId3" name="Харэ думать!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/>
          <p:cNvSpPr/>
          <p:nvPr/>
        </p:nvSpPr>
        <p:spPr>
          <a:xfrm>
            <a:off x="357188" y="357188"/>
            <a:ext cx="8572500" cy="4572000"/>
          </a:xfrm>
          <a:prstGeom prst="roundRect">
            <a:avLst>
              <a:gd name="adj" fmla="val 2853"/>
            </a:avLst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rgbClr val="FFFFA3"/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445623"/>
              </p:ext>
            </p:extLst>
          </p:nvPr>
        </p:nvGraphicFramePr>
        <p:xfrm>
          <a:off x="500063" y="500063"/>
          <a:ext cx="3190872" cy="450455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98859"/>
                <a:gridCol w="398859"/>
                <a:gridCol w="398859"/>
                <a:gridCol w="398859"/>
                <a:gridCol w="398859"/>
                <a:gridCol w="398859"/>
                <a:gridCol w="398859"/>
                <a:gridCol w="398859"/>
              </a:tblGrid>
              <a:tr h="45045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18A00"/>
                          </a:solidFill>
                        </a:rPr>
                        <a:t>9</a:t>
                      </a:r>
                      <a:endParaRPr lang="ru-RU" b="1" dirty="0">
                        <a:solidFill>
                          <a:srgbClr val="218A0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Ч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45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18A00"/>
                          </a:solidFill>
                        </a:rPr>
                        <a:t>8</a:t>
                      </a:r>
                      <a:endParaRPr lang="ru-RU" b="1" dirty="0">
                        <a:solidFill>
                          <a:srgbClr val="218A0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Ф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45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18A00"/>
                          </a:solidFill>
                        </a:rPr>
                        <a:t>7</a:t>
                      </a:r>
                      <a:endParaRPr lang="ru-RU" b="1" dirty="0">
                        <a:solidFill>
                          <a:srgbClr val="218A0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З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45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18A00"/>
                          </a:solidFill>
                        </a:rPr>
                        <a:t>6</a:t>
                      </a:r>
                      <a:endParaRPr lang="ru-RU" b="1" dirty="0">
                        <a:solidFill>
                          <a:srgbClr val="218A0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Ш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045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18A00"/>
                          </a:solidFill>
                        </a:rPr>
                        <a:t>5</a:t>
                      </a:r>
                      <a:endParaRPr lang="ru-RU" b="1" dirty="0">
                        <a:solidFill>
                          <a:srgbClr val="218A0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И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Г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45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18A00"/>
                          </a:solidFill>
                        </a:rPr>
                        <a:t>4</a:t>
                      </a:r>
                      <a:endParaRPr lang="ru-RU" b="1" dirty="0">
                        <a:solidFill>
                          <a:srgbClr val="218A0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У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Т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45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18A0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218A0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М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Э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45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18A0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218A0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Л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Ч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Б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45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18A0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218A0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45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18A0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218A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18A0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218A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18A0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218A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18A00"/>
                          </a:solidFill>
                        </a:rPr>
                        <a:t>4</a:t>
                      </a:r>
                      <a:endParaRPr lang="ru-RU" b="1" dirty="0">
                        <a:solidFill>
                          <a:srgbClr val="218A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18A00"/>
                          </a:solidFill>
                        </a:rPr>
                        <a:t>5</a:t>
                      </a:r>
                      <a:endParaRPr lang="ru-RU" b="1" dirty="0">
                        <a:solidFill>
                          <a:srgbClr val="218A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18A00"/>
                          </a:solidFill>
                        </a:rPr>
                        <a:t>6</a:t>
                      </a:r>
                      <a:endParaRPr lang="ru-RU" b="1" dirty="0">
                        <a:solidFill>
                          <a:srgbClr val="218A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18A00"/>
                          </a:solidFill>
                        </a:rPr>
                        <a:t>7</a:t>
                      </a:r>
                      <a:endParaRPr lang="ru-RU" b="1" dirty="0">
                        <a:solidFill>
                          <a:srgbClr val="218A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30" name="Скругленный прямоугольник 29"/>
          <p:cNvSpPr/>
          <p:nvPr/>
        </p:nvSpPr>
        <p:spPr>
          <a:xfrm>
            <a:off x="3929063" y="642938"/>
            <a:ext cx="4714875" cy="1643062"/>
          </a:xfrm>
          <a:prstGeom prst="roundRect">
            <a:avLst/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bg1"/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800" b="1" i="1" dirty="0">
                <a:solidFill>
                  <a:schemeClr val="tx1"/>
                </a:solidFill>
              </a:rPr>
              <a:t>Найдите координаты букв на рисунке и расшифруй имя одного из главных греческих богов</a:t>
            </a: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834470"/>
              </p:ext>
            </p:extLst>
          </p:nvPr>
        </p:nvGraphicFramePr>
        <p:xfrm>
          <a:off x="1500188" y="5000625"/>
          <a:ext cx="6643737" cy="1357322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38193"/>
                <a:gridCol w="738193"/>
                <a:gridCol w="738193"/>
                <a:gridCol w="738193"/>
                <a:gridCol w="738193"/>
                <a:gridCol w="738193"/>
                <a:gridCol w="738193"/>
                <a:gridCol w="738193"/>
                <a:gridCol w="738193"/>
              </a:tblGrid>
              <a:tr h="678661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(6;6)</a:t>
                      </a:r>
                      <a:endParaRPr lang="ru-RU" sz="22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(2;3)</a:t>
                      </a:r>
                      <a:endParaRPr lang="ru-RU" sz="22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(5;8)</a:t>
                      </a:r>
                      <a:endParaRPr lang="ru-RU" sz="22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(2;5)</a:t>
                      </a:r>
                      <a:endParaRPr lang="ru-RU" sz="22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(6;4)</a:t>
                      </a:r>
                      <a:endParaRPr lang="ru-RU" sz="22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(7;6)</a:t>
                      </a:r>
                      <a:endParaRPr lang="ru-RU" sz="22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(2;5)</a:t>
                      </a:r>
                      <a:endParaRPr lang="ru-RU" sz="22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(6;4)</a:t>
                      </a:r>
                      <a:endParaRPr lang="ru-RU" sz="22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(6;6)</a:t>
                      </a:r>
                      <a:endParaRPr lang="ru-RU" sz="22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661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1571604" y="5572140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285984" y="5572140"/>
            <a:ext cx="76174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М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928926" y="5572140"/>
            <a:ext cx="77617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Ф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786182" y="5572140"/>
            <a:ext cx="68319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И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214942" y="5572140"/>
            <a:ext cx="6463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Р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500562" y="5572140"/>
            <a:ext cx="6078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Т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000760" y="5572140"/>
            <a:ext cx="68320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715140" y="5572140"/>
            <a:ext cx="6078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Т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7429520" y="5572140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А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205187" y="4243336"/>
            <a:ext cx="4295903" cy="442674"/>
          </a:xfrm>
          <a:prstGeom prst="roundRect">
            <a:avLst>
              <a:gd name="adj" fmla="val 1975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Морская богиня, супруга Посейдона</a:t>
            </a:r>
          </a:p>
        </p:txBody>
      </p:sp>
      <p:pic>
        <p:nvPicPr>
          <p:cNvPr id="42" name="Picture 6" descr="рисованное изображение ко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286000"/>
            <a:ext cx="207168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6062663" y="6111875"/>
            <a:ext cx="2286000" cy="365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533997"/>
      </p:ext>
    </p:extLst>
  </p:cSld>
  <p:clrMapOvr>
    <a:masterClrMapping/>
  </p:clrMapOvr>
  <p:transition spd="slow" advClick="0">
    <p:newsflash/>
    <p:sndAc>
      <p:stSnd>
        <p:snd r:embed="rId2" name="Харэ думать!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Багетная рамка 37"/>
          <p:cNvSpPr/>
          <p:nvPr/>
        </p:nvSpPr>
        <p:spPr bwMode="auto">
          <a:xfrm>
            <a:off x="7715272" y="428604"/>
            <a:ext cx="962627" cy="777061"/>
          </a:xfrm>
          <a:prstGeom prst="bevel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20</a:t>
            </a:r>
          </a:p>
        </p:txBody>
      </p:sp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30" name="Блок-схема: альтернативный процесс 29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II</a:t>
            </a:r>
            <a:r>
              <a:rPr lang="ru-RU" b="1" dirty="0">
                <a:solidFill>
                  <a:schemeClr val="tx1"/>
                </a:solidFill>
              </a:rPr>
              <a:t> РАУНД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1500" y="1428750"/>
            <a:ext cx="7929563" cy="22145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tx1"/>
                </a:solidFill>
                <a:latin typeface="Georgia" pitchFamily="18" charset="0"/>
              </a:rPr>
              <a:t>Сколько времени прошло с </a:t>
            </a:r>
            <a:br>
              <a:rPr lang="ru-RU" sz="3200" b="1" i="1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3200" b="1" i="1" dirty="0">
                <a:solidFill>
                  <a:schemeClr val="tx1"/>
                </a:solidFill>
                <a:latin typeface="Georgia" pitchFamily="18" charset="0"/>
              </a:rPr>
              <a:t>10 часов вечера до 7 часов утра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8597" y="428605"/>
            <a:ext cx="2857519" cy="863144"/>
          </a:xfrm>
          <a:prstGeom prst="roundRect">
            <a:avLst>
              <a:gd name="adj" fmla="val 6499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Единицы </a:t>
            </a:r>
            <a:b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</a:b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измерения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29454" y="5143512"/>
            <a:ext cx="1776831" cy="715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 </a:t>
            </a:r>
            <a:r>
              <a:rPr lang="ru-RU" sz="36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часов</a:t>
            </a:r>
          </a:p>
        </p:txBody>
      </p:sp>
      <p:grpSp>
        <p:nvGrpSpPr>
          <p:cNvPr id="2" name="Группа 8"/>
          <p:cNvGrpSpPr/>
          <p:nvPr/>
        </p:nvGrpSpPr>
        <p:grpSpPr>
          <a:xfrm>
            <a:off x="6500826" y="4286256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1000125" y="642938"/>
            <a:ext cx="6858000" cy="1357312"/>
          </a:xfrm>
          <a:prstGeom prst="roundRect">
            <a:avLst/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rgbClr val="FFFFA3"/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latin typeface="Georgia" pitchFamily="18" charset="0"/>
              </a:rPr>
              <a:t>Составьте по схеме выражение и найдите его значение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00100" y="2357430"/>
            <a:ext cx="1185858" cy="71508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tx2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7280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20870" y="2357430"/>
            <a:ext cx="693808" cy="70883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tx2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7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57224" y="3500438"/>
            <a:ext cx="1158722" cy="71508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tx2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375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643042" y="4643446"/>
            <a:ext cx="1490521" cy="71508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tx2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357422" y="3500438"/>
            <a:ext cx="1187554" cy="71508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tx2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</a:t>
            </a:r>
          </a:p>
        </p:txBody>
      </p:sp>
      <p:cxnSp>
        <p:nvCxnSpPr>
          <p:cNvPr id="24" name="Прямая со стрелкой 23"/>
          <p:cNvCxnSpPr>
            <a:stCxn id="19" idx="2"/>
          </p:cNvCxnSpPr>
          <p:nvPr/>
        </p:nvCxnSpPr>
        <p:spPr>
          <a:xfrm rot="16200000" flipH="1">
            <a:off x="1903413" y="2760663"/>
            <a:ext cx="428625" cy="1050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0" idx="2"/>
          </p:cNvCxnSpPr>
          <p:nvPr/>
        </p:nvCxnSpPr>
        <p:spPr>
          <a:xfrm rot="16200000" flipH="1">
            <a:off x="2691606" y="3242469"/>
            <a:ext cx="433388" cy="825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21" idx="2"/>
          </p:cNvCxnSpPr>
          <p:nvPr/>
        </p:nvCxnSpPr>
        <p:spPr>
          <a:xfrm rot="16200000" flipH="1">
            <a:off x="1647031" y="4004470"/>
            <a:ext cx="428625" cy="8493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23" idx="2"/>
          </p:cNvCxnSpPr>
          <p:nvPr/>
        </p:nvCxnSpPr>
        <p:spPr>
          <a:xfrm rot="5400000">
            <a:off x="2547144" y="4239419"/>
            <a:ext cx="428625" cy="3794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Овал 43"/>
          <p:cNvSpPr/>
          <p:nvPr/>
        </p:nvSpPr>
        <p:spPr>
          <a:xfrm>
            <a:off x="2143125" y="3857625"/>
            <a:ext cx="71438" cy="7143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45" name="Группа 23"/>
          <p:cNvGrpSpPr>
            <a:grpSpLocks/>
          </p:cNvGrpSpPr>
          <p:nvPr/>
        </p:nvGrpSpPr>
        <p:grpSpPr bwMode="auto">
          <a:xfrm>
            <a:off x="2357438" y="2571750"/>
            <a:ext cx="71437" cy="285750"/>
            <a:chOff x="5000628" y="5572140"/>
            <a:chExt cx="71438" cy="285752"/>
          </a:xfrm>
        </p:grpSpPr>
        <p:sp>
          <p:nvSpPr>
            <p:cNvPr id="46" name="Овал 45"/>
            <p:cNvSpPr/>
            <p:nvPr/>
          </p:nvSpPr>
          <p:spPr>
            <a:xfrm>
              <a:off x="5000628" y="5572140"/>
              <a:ext cx="71438" cy="7143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5000628" y="5786454"/>
              <a:ext cx="71438" cy="7143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48" name="Скругленный прямоугольник 47"/>
          <p:cNvSpPr/>
          <p:nvPr/>
        </p:nvSpPr>
        <p:spPr>
          <a:xfrm>
            <a:off x="3500430" y="5500702"/>
            <a:ext cx="4998270" cy="71508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tx2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375 </a:t>
            </a:r>
            <a:r>
              <a:rPr lang="ru-RU" sz="3600" b="1" dirty="0">
                <a:ln w="10541" cmpd="sng">
                  <a:solidFill>
                    <a:schemeClr val="tx2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Symbol"/>
              </a:rPr>
              <a:t> (</a:t>
            </a:r>
            <a:r>
              <a:rPr lang="ru-RU" sz="3600" b="1" dirty="0">
                <a:ln w="10541" cmpd="sng">
                  <a:solidFill>
                    <a:schemeClr val="tx2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7280 : 7) = 390 000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2428860" y="3571876"/>
            <a:ext cx="109517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1040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571604" y="4714884"/>
            <a:ext cx="166423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390 000</a:t>
            </a:r>
          </a:p>
        </p:txBody>
      </p:sp>
      <p:pic>
        <p:nvPicPr>
          <p:cNvPr id="51" name="Picture 6" descr="рисованное изображение ко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2786063"/>
            <a:ext cx="207168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Нижний колонтитул 19"/>
          <p:cNvSpPr>
            <a:spLocks noGrp="1"/>
          </p:cNvSpPr>
          <p:nvPr>
            <p:ph type="ftr" sz="quarter" idx="11"/>
          </p:nvPr>
        </p:nvSpPr>
        <p:spPr>
          <a:xfrm>
            <a:off x="6062663" y="6111875"/>
            <a:ext cx="2286000" cy="365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9205368"/>
      </p:ext>
    </p:extLst>
  </p:cSld>
  <p:clrMapOvr>
    <a:masterClrMapping/>
  </p:clrMapOvr>
  <p:transition spd="slow" advClick="0">
    <p:newsflash/>
    <p:sndAc>
      <p:stSnd>
        <p:snd r:embed="rId2" name="Харэ думать!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/>
          <p:cNvSpPr/>
          <p:nvPr/>
        </p:nvSpPr>
        <p:spPr>
          <a:xfrm>
            <a:off x="285750" y="285750"/>
            <a:ext cx="3357563" cy="714375"/>
          </a:xfrm>
          <a:prstGeom prst="roundRect">
            <a:avLst/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rgbClr val="FFFFA3"/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latin typeface="Georgia" pitchFamily="18" charset="0"/>
              </a:rPr>
              <a:t>«Блиц-турнир»</a:t>
            </a:r>
          </a:p>
        </p:txBody>
      </p:sp>
      <p:grpSp>
        <p:nvGrpSpPr>
          <p:cNvPr id="29" name="Группа 7"/>
          <p:cNvGrpSpPr>
            <a:grpSpLocks/>
          </p:cNvGrpSpPr>
          <p:nvPr/>
        </p:nvGrpSpPr>
        <p:grpSpPr bwMode="auto">
          <a:xfrm>
            <a:off x="357188" y="1928813"/>
            <a:ext cx="5357812" cy="968375"/>
            <a:chOff x="357158" y="1743492"/>
            <a:chExt cx="5286412" cy="894195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357158" y="1785926"/>
              <a:ext cx="5286412" cy="85176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2800" i="1" dirty="0">
                  <a:ln w="28575">
                    <a:solidFill>
                      <a:srgbClr val="C00000"/>
                    </a:solidFill>
                  </a:ln>
                  <a:latin typeface="Georgia" pitchFamily="18" charset="0"/>
                </a:rPr>
                <a:t>б) Найдите число, если его      составляют </a:t>
              </a:r>
              <a:r>
                <a:rPr lang="en-US" sz="2800" i="1" dirty="0">
                  <a:ln w="28575">
                    <a:solidFill>
                      <a:srgbClr val="218A00"/>
                    </a:solidFill>
                  </a:ln>
                  <a:solidFill>
                    <a:srgbClr val="218A00"/>
                  </a:solidFill>
                  <a:latin typeface="Georgia" pitchFamily="18" charset="0"/>
                </a:rPr>
                <a:t>b</a:t>
              </a:r>
              <a:endParaRPr lang="ru-RU" sz="2800" i="1" dirty="0">
                <a:ln w="28575">
                  <a:solidFill>
                    <a:srgbClr val="218A00"/>
                  </a:solidFill>
                </a:ln>
                <a:solidFill>
                  <a:srgbClr val="218A00"/>
                </a:solidFill>
                <a:latin typeface="Georgia" pitchFamily="18" charset="0"/>
              </a:endParaRPr>
            </a:p>
          </p:txBody>
        </p:sp>
        <p:graphicFrame>
          <p:nvGraphicFramePr>
            <p:cNvPr id="31" name="Object 2"/>
            <p:cNvGraphicFramePr>
              <a:graphicFrameLocks noChangeAspect="1"/>
            </p:cNvGraphicFramePr>
            <p:nvPr/>
          </p:nvGraphicFramePr>
          <p:xfrm>
            <a:off x="5072066" y="1743492"/>
            <a:ext cx="285752" cy="7381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66" name="Формула" r:id="rId4" imgW="152280" imgH="393480" progId="Equation.3">
                    <p:embed/>
                  </p:oleObj>
                </mc:Choice>
                <mc:Fallback>
                  <p:oleObj name="Формула" r:id="rId4" imgW="1522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2066" y="1743492"/>
                          <a:ext cx="285752" cy="7381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Прямоугольник 31"/>
          <p:cNvSpPr/>
          <p:nvPr/>
        </p:nvSpPr>
        <p:spPr>
          <a:xfrm>
            <a:off x="357158" y="3006325"/>
            <a:ext cx="5357850" cy="9227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000" i="1" dirty="0">
                <a:ln w="28575">
                  <a:solidFill>
                    <a:srgbClr val="C00000"/>
                  </a:solidFill>
                </a:ln>
                <a:latin typeface="Georgia" pitchFamily="18" charset="0"/>
              </a:rPr>
              <a:t>в)Найдите 35% от числа </a:t>
            </a:r>
            <a:r>
              <a:rPr lang="ru-RU" sz="3000" i="1" dirty="0">
                <a:ln w="28575">
                  <a:solidFill>
                    <a:srgbClr val="218A00"/>
                  </a:solidFill>
                </a:ln>
                <a:solidFill>
                  <a:srgbClr val="218A00"/>
                </a:solidFill>
                <a:latin typeface="Georgia" pitchFamily="18" charset="0"/>
              </a:rPr>
              <a:t>с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57158" y="4077895"/>
            <a:ext cx="5357850" cy="9227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800" i="1" dirty="0">
                <a:ln w="28575">
                  <a:solidFill>
                    <a:srgbClr val="C00000"/>
                  </a:solidFill>
                </a:ln>
                <a:latin typeface="Georgia" pitchFamily="18" charset="0"/>
              </a:rPr>
              <a:t>г) Найдите число, если его 4% составляют </a:t>
            </a:r>
            <a:r>
              <a:rPr lang="en-US" sz="2800" i="1" dirty="0">
                <a:ln w="28575">
                  <a:solidFill>
                    <a:srgbClr val="218A00"/>
                  </a:solidFill>
                </a:ln>
                <a:solidFill>
                  <a:srgbClr val="218A00"/>
                </a:solidFill>
                <a:latin typeface="Georgia" pitchFamily="18" charset="0"/>
              </a:rPr>
              <a:t>d</a:t>
            </a:r>
            <a:endParaRPr lang="ru-RU" sz="2800" i="1" dirty="0">
              <a:ln w="28575">
                <a:solidFill>
                  <a:srgbClr val="C00000"/>
                </a:solidFill>
              </a:ln>
              <a:latin typeface="Georgia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28596" y="5220903"/>
            <a:ext cx="5357850" cy="9227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800" i="1" dirty="0" err="1">
                <a:ln w="28575">
                  <a:solidFill>
                    <a:srgbClr val="C00000"/>
                  </a:solidFill>
                </a:ln>
                <a:latin typeface="Georgia" pitchFamily="18" charset="0"/>
              </a:rPr>
              <a:t>д</a:t>
            </a:r>
            <a:r>
              <a:rPr lang="en-US" sz="2800" i="1" dirty="0">
                <a:ln w="28575">
                  <a:solidFill>
                    <a:srgbClr val="C00000"/>
                  </a:solidFill>
                </a:ln>
                <a:latin typeface="Georgia" pitchFamily="18" charset="0"/>
              </a:rPr>
              <a:t>)</a:t>
            </a:r>
            <a:r>
              <a:rPr lang="ru-RU" sz="2800" i="1" dirty="0">
                <a:ln w="28575">
                  <a:solidFill>
                    <a:srgbClr val="C00000"/>
                  </a:solidFill>
                </a:ln>
                <a:latin typeface="Georgia" pitchFamily="18" charset="0"/>
              </a:rPr>
              <a:t> Какую часть число </a:t>
            </a:r>
            <a:r>
              <a:rPr lang="ru-RU" sz="2800" i="1" dirty="0" err="1">
                <a:ln w="28575">
                  <a:solidFill>
                    <a:srgbClr val="218A00"/>
                  </a:solidFill>
                </a:ln>
                <a:solidFill>
                  <a:srgbClr val="218A00"/>
                </a:solidFill>
                <a:latin typeface="Georgia" pitchFamily="18" charset="0"/>
              </a:rPr>
              <a:t>х</a:t>
            </a:r>
            <a:r>
              <a:rPr lang="ru-RU" sz="2800" i="1" dirty="0">
                <a:ln w="28575">
                  <a:solidFill>
                    <a:srgbClr val="218A00"/>
                  </a:solidFill>
                </a:ln>
                <a:solidFill>
                  <a:srgbClr val="218A00"/>
                </a:solidFill>
                <a:latin typeface="Georgia" pitchFamily="18" charset="0"/>
              </a:rPr>
              <a:t> </a:t>
            </a:r>
            <a:r>
              <a:rPr lang="ru-RU" sz="2800" i="1" dirty="0">
                <a:ln w="28575">
                  <a:solidFill>
                    <a:srgbClr val="C00000"/>
                  </a:solidFill>
                </a:ln>
                <a:latin typeface="Georgia" pitchFamily="18" charset="0"/>
              </a:rPr>
              <a:t>составляет от числа </a:t>
            </a:r>
            <a:r>
              <a:rPr lang="ru-RU" sz="2800" i="1" dirty="0">
                <a:ln w="28575">
                  <a:solidFill>
                    <a:srgbClr val="218A00"/>
                  </a:solidFill>
                </a:ln>
                <a:solidFill>
                  <a:srgbClr val="218A00"/>
                </a:solidFill>
                <a:latin typeface="Georgia" pitchFamily="18" charset="0"/>
              </a:rPr>
              <a:t>у</a:t>
            </a:r>
          </a:p>
        </p:txBody>
      </p:sp>
      <p:grpSp>
        <p:nvGrpSpPr>
          <p:cNvPr id="35" name="Группа 16"/>
          <p:cNvGrpSpPr>
            <a:grpSpLocks/>
          </p:cNvGrpSpPr>
          <p:nvPr/>
        </p:nvGrpSpPr>
        <p:grpSpPr bwMode="auto">
          <a:xfrm>
            <a:off x="357188" y="928688"/>
            <a:ext cx="5357812" cy="922337"/>
            <a:chOff x="2643174" y="2000240"/>
            <a:chExt cx="5357850" cy="922741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2643174" y="2000240"/>
              <a:ext cx="5357850" cy="92274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2800" i="1" dirty="0">
                  <a:ln w="28575">
                    <a:solidFill>
                      <a:srgbClr val="C00000"/>
                    </a:solidFill>
                  </a:ln>
                  <a:latin typeface="Georgia" pitchFamily="18" charset="0"/>
                </a:rPr>
                <a:t>а) Найдите       числа </a:t>
              </a:r>
              <a:r>
                <a:rPr lang="ru-RU" sz="2800" i="1" dirty="0">
                  <a:ln w="28575">
                    <a:solidFill>
                      <a:srgbClr val="218A00"/>
                    </a:solidFill>
                  </a:ln>
                  <a:solidFill>
                    <a:srgbClr val="218A00"/>
                  </a:solidFill>
                  <a:latin typeface="Georgia" pitchFamily="18" charset="0"/>
                </a:rPr>
                <a:t>а</a:t>
              </a:r>
            </a:p>
          </p:txBody>
        </p:sp>
        <p:graphicFrame>
          <p:nvGraphicFramePr>
            <p:cNvPr id="37" name="Object 2"/>
            <p:cNvGraphicFramePr>
              <a:graphicFrameLocks noChangeAspect="1"/>
            </p:cNvGraphicFramePr>
            <p:nvPr/>
          </p:nvGraphicFramePr>
          <p:xfrm>
            <a:off x="4857752" y="2143116"/>
            <a:ext cx="285752" cy="7381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67" name="Формула" r:id="rId6" imgW="152280" imgH="393480" progId="Equation.3">
                    <p:embed/>
                  </p:oleObj>
                </mc:Choice>
                <mc:Fallback>
                  <p:oleObj name="Формула" r:id="rId6" imgW="1522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7752" y="2143116"/>
                          <a:ext cx="285752" cy="7381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8" name="Группа 17"/>
          <p:cNvGrpSpPr>
            <a:grpSpLocks/>
          </p:cNvGrpSpPr>
          <p:nvPr/>
        </p:nvGrpSpPr>
        <p:grpSpPr bwMode="auto">
          <a:xfrm>
            <a:off x="5929313" y="928688"/>
            <a:ext cx="2500312" cy="5214937"/>
            <a:chOff x="5929322" y="928670"/>
            <a:chExt cx="2500330" cy="5214974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6000760" y="928670"/>
              <a:ext cx="2428892" cy="92869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400" i="1" dirty="0">
                  <a:latin typeface="Georgia" pitchFamily="18" charset="0"/>
                </a:rPr>
                <a:t>a:3</a:t>
              </a:r>
              <a:r>
                <a:rPr lang="en-US" sz="4400" i="1" dirty="0">
                  <a:latin typeface="Georgia" pitchFamily="18" charset="0"/>
                  <a:sym typeface="Symbol"/>
                </a:rPr>
                <a:t>2</a:t>
              </a:r>
              <a:endParaRPr lang="ru-RU" sz="4400" i="1" dirty="0">
                <a:latin typeface="Georgia" pitchFamily="18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6000760" y="1928802"/>
              <a:ext cx="2428892" cy="9286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400" i="1" dirty="0">
                  <a:latin typeface="Georgia" pitchFamily="18" charset="0"/>
                </a:rPr>
                <a:t>b:7</a:t>
              </a:r>
              <a:r>
                <a:rPr lang="en-US" sz="4400" i="1" dirty="0">
                  <a:latin typeface="Georgia" pitchFamily="18" charset="0"/>
                  <a:sym typeface="Symbol"/>
                </a:rPr>
                <a:t>8</a:t>
              </a:r>
              <a:endParaRPr lang="ru-RU" sz="4400" i="1" dirty="0">
                <a:latin typeface="Georgia" pitchFamily="18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5929322" y="3000372"/>
              <a:ext cx="2428892" cy="92869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400" i="1" dirty="0">
                  <a:latin typeface="Georgia" pitchFamily="18" charset="0"/>
                </a:rPr>
                <a:t>c:100</a:t>
              </a:r>
              <a:r>
                <a:rPr lang="en-US" sz="4400" i="1" dirty="0">
                  <a:latin typeface="Georgia" pitchFamily="18" charset="0"/>
                  <a:sym typeface="Symbol"/>
                </a:rPr>
                <a:t>35</a:t>
              </a:r>
              <a:endParaRPr lang="ru-RU" sz="4400" i="1" dirty="0">
                <a:latin typeface="Georgia" pitchFamily="18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5929322" y="4071942"/>
              <a:ext cx="2428892" cy="9286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400" i="1" dirty="0">
                  <a:latin typeface="Georgia" pitchFamily="18" charset="0"/>
                </a:rPr>
                <a:t>c</a:t>
              </a:r>
              <a:r>
                <a:rPr lang="en-US" sz="4400" i="1" dirty="0">
                  <a:latin typeface="Georgia" pitchFamily="18" charset="0"/>
                  <a:sym typeface="Symbol"/>
                </a:rPr>
                <a:t></a:t>
              </a:r>
              <a:r>
                <a:rPr lang="en-US" sz="4400" i="1" dirty="0">
                  <a:latin typeface="Georgia" pitchFamily="18" charset="0"/>
                </a:rPr>
                <a:t>100:</a:t>
              </a:r>
              <a:r>
                <a:rPr lang="en-US" sz="4400" i="1" dirty="0">
                  <a:latin typeface="Georgia" pitchFamily="18" charset="0"/>
                  <a:sym typeface="Symbol"/>
                </a:rPr>
                <a:t>4</a:t>
              </a:r>
              <a:endParaRPr lang="ru-RU" sz="4400" i="1" dirty="0">
                <a:latin typeface="Georgia" pitchFamily="18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5929322" y="5214950"/>
              <a:ext cx="2428892" cy="9286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400" i="1" dirty="0">
                  <a:latin typeface="Georgia" pitchFamily="18" charset="0"/>
                </a:rPr>
                <a:t>x:</a:t>
              </a:r>
              <a:r>
                <a:rPr lang="en-US" sz="4400" i="1" dirty="0">
                  <a:latin typeface="Georgia" pitchFamily="18" charset="0"/>
                  <a:sym typeface="Symbol"/>
                </a:rPr>
                <a:t>y</a:t>
              </a:r>
              <a:endParaRPr lang="ru-RU" sz="4400" i="1" dirty="0">
                <a:latin typeface="Georgia" pitchFamily="18" charset="0"/>
              </a:endParaRPr>
            </a:p>
          </p:txBody>
        </p:sp>
      </p:grpSp>
      <p:sp>
        <p:nvSpPr>
          <p:cNvPr id="53" name="Скругленный прямоугольник 52"/>
          <p:cNvSpPr/>
          <p:nvPr/>
        </p:nvSpPr>
        <p:spPr>
          <a:xfrm>
            <a:off x="6000750" y="357188"/>
            <a:ext cx="2428875" cy="5000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ОТВЕТ</a:t>
            </a:r>
          </a:p>
        </p:txBody>
      </p:sp>
      <p:sp>
        <p:nvSpPr>
          <p:cNvPr id="54" name="Нижний колонтитул 24"/>
          <p:cNvSpPr>
            <a:spLocks noGrp="1"/>
          </p:cNvSpPr>
          <p:nvPr>
            <p:ph type="ftr" sz="quarter" idx="11"/>
          </p:nvPr>
        </p:nvSpPr>
        <p:spPr>
          <a:xfrm>
            <a:off x="6062663" y="6111875"/>
            <a:ext cx="2286000" cy="365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1490756"/>
      </p:ext>
    </p:extLst>
  </p:cSld>
  <p:clrMapOvr>
    <a:masterClrMapping/>
  </p:clrMapOvr>
  <p:transition spd="slow" advClick="0">
    <p:newsflash/>
    <p:sndAc>
      <p:stSnd>
        <p:snd r:embed="rId3" name="Харэ думать!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1619250" y="7651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28596" y="1214422"/>
            <a:ext cx="8286808" cy="4786346"/>
          </a:xfrm>
        </p:spPr>
        <p:txBody>
          <a:bodyPr/>
          <a:lstStyle/>
          <a:p>
            <a:r>
              <a:rPr lang="ru-RU" sz="2200" dirty="0" smtClean="0"/>
              <a:t>Буратино, кот </a:t>
            </a:r>
            <a:r>
              <a:rPr lang="ru-RU" sz="2200" dirty="0" err="1" smtClean="0"/>
              <a:t>Матроскин</a:t>
            </a:r>
            <a:r>
              <a:rPr lang="ru-RU" sz="2200" dirty="0" smtClean="0"/>
              <a:t>, пёс Шарик, почтальон Печкин: </a:t>
            </a:r>
            <a:r>
              <a:rPr lang="en-US" sz="2400" dirty="0" smtClean="0">
                <a:hlinkClick r:id="rId2"/>
              </a:rPr>
              <a:t>http://www.yarfoto.ru/klipart67.htm</a:t>
            </a:r>
            <a:endParaRPr lang="ru-RU" sz="2400" dirty="0" smtClean="0"/>
          </a:p>
          <a:p>
            <a:r>
              <a:rPr lang="ru-RU" sz="2200" dirty="0" smtClean="0"/>
              <a:t>Котенок: </a:t>
            </a:r>
            <a:r>
              <a:rPr lang="en-US" sz="2200" dirty="0" smtClean="0">
                <a:hlinkClick r:id="rId3"/>
              </a:rPr>
              <a:t>http://www.solnushki.ru/creative/clip00261</a:t>
            </a:r>
            <a:endParaRPr lang="ru-RU" sz="2200" dirty="0" smtClean="0"/>
          </a:p>
          <a:p>
            <a:r>
              <a:rPr lang="ru-RU" sz="2400" dirty="0" smtClean="0"/>
              <a:t>Колобок: </a:t>
            </a:r>
            <a:r>
              <a:rPr lang="en-US" sz="2400" dirty="0" smtClean="0">
                <a:hlinkClick r:id="rId4"/>
              </a:rPr>
              <a:t>http://www.solnushki.ru/creative/clip005 </a:t>
            </a:r>
            <a:endParaRPr lang="ru-RU" sz="2400" dirty="0" smtClean="0"/>
          </a:p>
          <a:p>
            <a:r>
              <a:rPr lang="ru-RU" sz="2200" dirty="0" smtClean="0"/>
              <a:t>Микки Маус: </a:t>
            </a:r>
            <a:r>
              <a:rPr lang="ru-RU" sz="2200" dirty="0" smtClean="0">
                <a:hlinkClick r:id="rId5"/>
              </a:rPr>
              <a:t>http://andromeda77.free.fr/andromeda/disney.htm</a:t>
            </a:r>
            <a:endParaRPr lang="ru-RU" sz="2200" dirty="0" smtClean="0"/>
          </a:p>
          <a:p>
            <a:r>
              <a:rPr lang="ru-RU" sz="2200" dirty="0" smtClean="0"/>
              <a:t>Транспорт:  </a:t>
            </a:r>
            <a:r>
              <a:rPr lang="ru-RU" sz="2200" dirty="0" smtClean="0">
                <a:hlinkClick r:id="rId6"/>
              </a:rPr>
              <a:t>http://animashky.ru/index/0-24?9</a:t>
            </a:r>
            <a:endParaRPr lang="ru-RU" sz="2200" dirty="0" smtClean="0"/>
          </a:p>
          <a:p>
            <a:r>
              <a:rPr lang="ru-RU" sz="2200" dirty="0" smtClean="0"/>
              <a:t>Винни-Пух: </a:t>
            </a:r>
            <a:r>
              <a:rPr lang="ru-RU" sz="2200" dirty="0" smtClean="0">
                <a:hlinkClick r:id="rId7"/>
              </a:rPr>
              <a:t>http://media.prazdnik-land.ru/media/photologue/ArticlePicture/cache/168_image200x130.jpeg</a:t>
            </a:r>
            <a:endParaRPr lang="ru-RU" sz="2200" dirty="0" smtClean="0"/>
          </a:p>
          <a:p>
            <a:r>
              <a:rPr lang="ru-RU" sz="2200" dirty="0" smtClean="0"/>
              <a:t>Рисунки «Своя игра»-авторские, выполнены с помощью автофигур.</a:t>
            </a:r>
          </a:p>
          <a:p>
            <a:r>
              <a:rPr lang="ru-RU" sz="2200" dirty="0" smtClean="0"/>
              <a:t>Транспортир: ПО интерактивной доски </a:t>
            </a:r>
            <a:r>
              <a:rPr lang="en-US" sz="2200" dirty="0" err="1" smtClean="0"/>
              <a:t>StarBord</a:t>
            </a:r>
            <a:endParaRPr lang="ru-RU" sz="2200" dirty="0" smtClean="0"/>
          </a:p>
          <a:p>
            <a:r>
              <a:rPr lang="ru-RU" sz="2000" dirty="0" err="1" smtClean="0"/>
              <a:t>Петерсон</a:t>
            </a:r>
            <a:r>
              <a:rPr lang="ru-RU" sz="2000" dirty="0" smtClean="0"/>
              <a:t> Л. Г. Математика. 4 класс. Часть 1-3.- М.: «</a:t>
            </a:r>
            <a:r>
              <a:rPr lang="ru-RU" sz="2000" dirty="0" err="1" smtClean="0"/>
              <a:t>Ювента</a:t>
            </a:r>
            <a:r>
              <a:rPr lang="ru-RU" sz="2000" dirty="0" smtClean="0"/>
              <a:t>», 2008.</a:t>
            </a:r>
          </a:p>
          <a:p>
            <a:r>
              <a:rPr lang="ru-RU" sz="2000" dirty="0" err="1" smtClean="0"/>
              <a:t>Петерсон</a:t>
            </a:r>
            <a:r>
              <a:rPr lang="ru-RU" sz="2000" dirty="0" smtClean="0"/>
              <a:t> Л. Г. Математика. 3 класс. Часть 1-3.- М.: «</a:t>
            </a:r>
            <a:r>
              <a:rPr lang="ru-RU" sz="2000" dirty="0" err="1" smtClean="0"/>
              <a:t>Ювента</a:t>
            </a:r>
            <a:r>
              <a:rPr lang="ru-RU" sz="2000" dirty="0" smtClean="0"/>
              <a:t>», 2008.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03937" y="332656"/>
            <a:ext cx="73404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Используемые ресурсы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Багетная рамка 37"/>
          <p:cNvSpPr/>
          <p:nvPr/>
        </p:nvSpPr>
        <p:spPr bwMode="auto">
          <a:xfrm>
            <a:off x="7715272" y="428604"/>
            <a:ext cx="962627" cy="777061"/>
          </a:xfrm>
          <a:prstGeom prst="bevel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30</a:t>
            </a:r>
          </a:p>
        </p:txBody>
      </p:sp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8" name="Блок-схема: альтернативный процесс 7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II</a:t>
            </a:r>
            <a:r>
              <a:rPr lang="ru-RU" b="1" dirty="0">
                <a:solidFill>
                  <a:schemeClr val="tx1"/>
                </a:solidFill>
              </a:rPr>
              <a:t> РАУНД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4375" y="1571625"/>
            <a:ext cx="7215188" cy="17145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tx1"/>
                </a:solidFill>
                <a:latin typeface="Georgia" pitchFamily="18" charset="0"/>
              </a:rPr>
              <a:t>Какая из величин больше и на сколько 6 км </a:t>
            </a:r>
            <a:r>
              <a:rPr lang="ru-RU" sz="3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48 </a:t>
            </a:r>
            <a:r>
              <a:rPr lang="ru-RU" sz="3200" b="1" i="1" dirty="0">
                <a:solidFill>
                  <a:schemeClr val="tx1"/>
                </a:solidFill>
                <a:latin typeface="Georgia" pitchFamily="18" charset="0"/>
              </a:rPr>
              <a:t>м или </a:t>
            </a:r>
            <a:r>
              <a:rPr lang="ru-RU" sz="3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752</a:t>
            </a:r>
            <a:r>
              <a:rPr lang="ru-RU" sz="3200" b="1" i="1" dirty="0">
                <a:solidFill>
                  <a:schemeClr val="tx1"/>
                </a:solidFill>
                <a:latin typeface="Georgia" pitchFamily="18" charset="0"/>
              </a:rPr>
              <a:t> м?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8597" y="428605"/>
            <a:ext cx="2857519" cy="863144"/>
          </a:xfrm>
          <a:prstGeom prst="roundRect">
            <a:avLst>
              <a:gd name="adj" fmla="val 6499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Единицы </a:t>
            </a:r>
            <a:b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</a:b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измерения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57950" y="4071942"/>
            <a:ext cx="2286016" cy="17366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 км 48 </a:t>
            </a:r>
            <a:r>
              <a:rPr lang="ru-RU" sz="32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 больше на 5км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296</a:t>
            </a:r>
            <a:r>
              <a:rPr lang="ru-RU" sz="32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</a:p>
        </p:txBody>
      </p:sp>
      <p:grpSp>
        <p:nvGrpSpPr>
          <p:cNvPr id="2" name="Группа 12"/>
          <p:cNvGrpSpPr/>
          <p:nvPr/>
        </p:nvGrpSpPr>
        <p:grpSpPr>
          <a:xfrm>
            <a:off x="6357950" y="3857628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7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Багетная рамка 37"/>
          <p:cNvSpPr/>
          <p:nvPr/>
        </p:nvSpPr>
        <p:spPr bwMode="auto">
          <a:xfrm>
            <a:off x="7715272" y="428604"/>
            <a:ext cx="962627" cy="777061"/>
          </a:xfrm>
          <a:prstGeom prst="bevel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40</a:t>
            </a:r>
          </a:p>
        </p:txBody>
      </p:sp>
      <p:sp>
        <p:nvSpPr>
          <p:cNvPr id="44" name="Скругленный прямоугольник 43">
            <a:hlinkClick r:id="rId4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8" name="Блок-схема: альтернативный процесс 7">
            <a:hlinkClick r:id="rId5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II</a:t>
            </a:r>
            <a:r>
              <a:rPr lang="ru-RU" b="1" dirty="0">
                <a:solidFill>
                  <a:schemeClr val="tx1"/>
                </a:solidFill>
              </a:rPr>
              <a:t> РАУНД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43000" y="1428750"/>
            <a:ext cx="6143625" cy="14287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tx1"/>
                </a:solidFill>
                <a:latin typeface="Georgia" pitchFamily="18" charset="0"/>
              </a:rPr>
              <a:t>Какую часть дециметра</a:t>
            </a:r>
            <a:br>
              <a:rPr lang="ru-RU" sz="3200" b="1" i="1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3200" b="1" i="1" dirty="0">
                <a:solidFill>
                  <a:schemeClr val="tx1"/>
                </a:solidFill>
                <a:latin typeface="Georgia" pitchFamily="18" charset="0"/>
              </a:rPr>
              <a:t> составляют </a:t>
            </a:r>
            <a:r>
              <a:rPr lang="ru-RU" sz="3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ru-RU" sz="3200" b="1" i="1" dirty="0">
                <a:solidFill>
                  <a:schemeClr val="tx1"/>
                </a:solidFill>
                <a:latin typeface="Georgia" pitchFamily="18" charset="0"/>
              </a:rPr>
              <a:t>мм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597" y="428605"/>
            <a:ext cx="2857519" cy="863144"/>
          </a:xfrm>
          <a:prstGeom prst="roundRect">
            <a:avLst>
              <a:gd name="adj" fmla="val 6499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Единицы </a:t>
            </a:r>
            <a:b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</a:b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измерения</a:t>
            </a:r>
          </a:p>
        </p:txBody>
      </p:sp>
      <p:grpSp>
        <p:nvGrpSpPr>
          <p:cNvPr id="2057" name="Группа 14"/>
          <p:cNvGrpSpPr>
            <a:grpSpLocks/>
          </p:cNvGrpSpPr>
          <p:nvPr/>
        </p:nvGrpSpPr>
        <p:grpSpPr bwMode="auto">
          <a:xfrm>
            <a:off x="5786438" y="4143375"/>
            <a:ext cx="2786062" cy="785813"/>
            <a:chOff x="5500694" y="4786322"/>
            <a:chExt cx="3000396" cy="785812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00694" y="4857760"/>
              <a:ext cx="3000396" cy="64698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3200" b="1" i="1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7мм=       дм</a:t>
              </a:r>
            </a:p>
          </p:txBody>
        </p:sp>
        <p:graphicFrame>
          <p:nvGraphicFramePr>
            <p:cNvPr id="2050" name="Object 1"/>
            <p:cNvGraphicFramePr>
              <a:graphicFrameLocks noChangeAspect="1"/>
            </p:cNvGraphicFramePr>
            <p:nvPr/>
          </p:nvGraphicFramePr>
          <p:xfrm>
            <a:off x="6929454" y="4786322"/>
            <a:ext cx="557212" cy="785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" name="Формула" r:id="rId6" imgW="279360" imgH="393480" progId="Equation.3">
                    <p:embed/>
                  </p:oleObj>
                </mc:Choice>
                <mc:Fallback>
                  <p:oleObj name="Формула" r:id="rId6" imgW="279360" imgH="393480" progId="Equation.3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9454" y="4786322"/>
                          <a:ext cx="557212" cy="7858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Группа 10"/>
          <p:cNvGrpSpPr/>
          <p:nvPr/>
        </p:nvGrpSpPr>
        <p:grpSpPr>
          <a:xfrm>
            <a:off x="5786446" y="3143248"/>
            <a:ext cx="2786082" cy="2378600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3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Багетная рамка 37"/>
          <p:cNvSpPr/>
          <p:nvPr/>
        </p:nvSpPr>
        <p:spPr bwMode="auto">
          <a:xfrm>
            <a:off x="7715272" y="428604"/>
            <a:ext cx="962627" cy="695265"/>
          </a:xfrm>
          <a:prstGeom prst="bevel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50</a:t>
            </a:r>
          </a:p>
        </p:txBody>
      </p:sp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8" name="Блок-схема: альтернативный процесс 7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II</a:t>
            </a:r>
            <a:r>
              <a:rPr lang="ru-RU" b="1" dirty="0">
                <a:solidFill>
                  <a:schemeClr val="tx1"/>
                </a:solidFill>
              </a:rPr>
              <a:t> РАУНД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1563" y="1571625"/>
            <a:ext cx="7000875" cy="17145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tx1"/>
                </a:solidFill>
                <a:latin typeface="Georgia" pitchFamily="18" charset="0"/>
              </a:rPr>
              <a:t>Найди число килограммов </a:t>
            </a:r>
            <a:br>
              <a:rPr lang="ru-RU" sz="3200" b="1" i="1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3200" b="1" i="1" dirty="0">
                <a:solidFill>
                  <a:schemeClr val="tx1"/>
                </a:solidFill>
                <a:latin typeface="Georgia" pitchFamily="18" charset="0"/>
              </a:rPr>
              <a:t>в </a:t>
            </a:r>
            <a:r>
              <a:rPr lang="ru-RU" sz="3200" b="1" i="1" dirty="0">
                <a:solidFill>
                  <a:srgbClr val="C00000"/>
                </a:solidFill>
                <a:latin typeface="Georgia" pitchFamily="18" charset="0"/>
              </a:rPr>
              <a:t>а</a:t>
            </a:r>
            <a:r>
              <a:rPr lang="ru-RU" sz="3200" b="1" i="1" dirty="0">
                <a:solidFill>
                  <a:schemeClr val="tx1"/>
                </a:solidFill>
                <a:latin typeface="Georgia" pitchFamily="18" charset="0"/>
              </a:rPr>
              <a:t> центнерах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7" y="428605"/>
            <a:ext cx="2857519" cy="863144"/>
          </a:xfrm>
          <a:prstGeom prst="roundRect">
            <a:avLst>
              <a:gd name="adj" fmla="val 6499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Единицы </a:t>
            </a:r>
            <a:b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</a:b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измерения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58016" y="4572008"/>
            <a:ext cx="1776831" cy="715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100а кг 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3143240" y="3857628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3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18A00"/>
            </a:gs>
            <a:gs pos="35000">
              <a:schemeClr val="accent3">
                <a:tint val="37000"/>
                <a:satMod val="300000"/>
              </a:schemeClr>
            </a:gs>
            <a:gs pos="100000">
              <a:srgbClr val="218A0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Скругленный прямоугольник 33"/>
          <p:cNvSpPr/>
          <p:nvPr/>
        </p:nvSpPr>
        <p:spPr>
          <a:xfrm>
            <a:off x="428596" y="428604"/>
            <a:ext cx="1857388" cy="646986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0048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ДРОБИ</a:t>
            </a:r>
          </a:p>
        </p:txBody>
      </p:sp>
      <p:sp>
        <p:nvSpPr>
          <p:cNvPr id="38" name="Багетная рамка 37"/>
          <p:cNvSpPr/>
          <p:nvPr/>
        </p:nvSpPr>
        <p:spPr bwMode="auto">
          <a:xfrm>
            <a:off x="7752777" y="428604"/>
            <a:ext cx="962627" cy="858857"/>
          </a:xfrm>
          <a:prstGeom prst="bevel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0048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10</a:t>
            </a:r>
          </a:p>
        </p:txBody>
      </p:sp>
      <p:sp>
        <p:nvSpPr>
          <p:cNvPr id="44" name="Скругленный прямоугольник 43">
            <a:hlinkClick r:id="rId4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II</a:t>
            </a:r>
            <a:r>
              <a:rPr lang="ru-RU" b="1" dirty="0">
                <a:solidFill>
                  <a:schemeClr val="tx1"/>
                </a:solidFill>
              </a:rPr>
              <a:t> РАУНД</a:t>
            </a:r>
          </a:p>
        </p:txBody>
      </p:sp>
      <p:grpSp>
        <p:nvGrpSpPr>
          <p:cNvPr id="3080" name="Group 50"/>
          <p:cNvGrpSpPr>
            <a:grpSpLocks/>
          </p:cNvGrpSpPr>
          <p:nvPr/>
        </p:nvGrpSpPr>
        <p:grpSpPr bwMode="auto">
          <a:xfrm>
            <a:off x="1500188" y="3214688"/>
            <a:ext cx="4692650" cy="2663825"/>
            <a:chOff x="519" y="1008"/>
            <a:chExt cx="4719" cy="2695"/>
          </a:xfrm>
        </p:grpSpPr>
        <p:grpSp>
          <p:nvGrpSpPr>
            <p:cNvPr id="3084" name="Group 40"/>
            <p:cNvGrpSpPr>
              <a:grpSpLocks/>
            </p:cNvGrpSpPr>
            <p:nvPr/>
          </p:nvGrpSpPr>
          <p:grpSpPr bwMode="auto">
            <a:xfrm>
              <a:off x="2846" y="1344"/>
              <a:ext cx="2392" cy="2359"/>
              <a:chOff x="805" y="1207"/>
              <a:chExt cx="2392" cy="2359"/>
            </a:xfrm>
          </p:grpSpPr>
          <p:sp>
            <p:nvSpPr>
              <p:cNvPr id="3093" name="AutoShape 36"/>
              <p:cNvSpPr>
                <a:spLocks noChangeArrowheads="1"/>
              </p:cNvSpPr>
              <p:nvPr/>
            </p:nvSpPr>
            <p:spPr bwMode="auto">
              <a:xfrm>
                <a:off x="805" y="2555"/>
                <a:ext cx="2392" cy="694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3094" name="AutoShape 37"/>
              <p:cNvSpPr>
                <a:spLocks noChangeArrowheads="1"/>
              </p:cNvSpPr>
              <p:nvPr/>
            </p:nvSpPr>
            <p:spPr bwMode="auto">
              <a:xfrm rot="7210861">
                <a:off x="544" y="2046"/>
                <a:ext cx="2358" cy="68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3095" name="AutoShape 38"/>
              <p:cNvSpPr>
                <a:spLocks noChangeArrowheads="1"/>
              </p:cNvSpPr>
              <p:nvPr/>
            </p:nvSpPr>
            <p:spPr bwMode="auto">
              <a:xfrm rot="-7175369">
                <a:off x="1134" y="2047"/>
                <a:ext cx="2358" cy="68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85" name="Group 41"/>
            <p:cNvGrpSpPr>
              <a:grpSpLocks/>
            </p:cNvGrpSpPr>
            <p:nvPr/>
          </p:nvGrpSpPr>
          <p:grpSpPr bwMode="auto">
            <a:xfrm flipV="1">
              <a:off x="1710" y="1008"/>
              <a:ext cx="2358" cy="2359"/>
              <a:chOff x="839" y="1207"/>
              <a:chExt cx="2358" cy="2359"/>
            </a:xfrm>
          </p:grpSpPr>
          <p:sp>
            <p:nvSpPr>
              <p:cNvPr id="3090" name="AutoShape 42"/>
              <p:cNvSpPr>
                <a:spLocks noChangeArrowheads="1"/>
              </p:cNvSpPr>
              <p:nvPr/>
            </p:nvSpPr>
            <p:spPr bwMode="auto">
              <a:xfrm>
                <a:off x="839" y="2568"/>
                <a:ext cx="2358" cy="68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3091" name="AutoShape 43"/>
              <p:cNvSpPr>
                <a:spLocks noChangeArrowheads="1"/>
              </p:cNvSpPr>
              <p:nvPr/>
            </p:nvSpPr>
            <p:spPr bwMode="auto">
              <a:xfrm rot="7210861">
                <a:off x="544" y="2046"/>
                <a:ext cx="2358" cy="68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3092" name="AutoShape 44"/>
              <p:cNvSpPr>
                <a:spLocks noChangeArrowheads="1"/>
              </p:cNvSpPr>
              <p:nvPr/>
            </p:nvSpPr>
            <p:spPr bwMode="auto">
              <a:xfrm rot="-7175369">
                <a:off x="1134" y="2047"/>
                <a:ext cx="2358" cy="68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86" name="Group 46"/>
            <p:cNvGrpSpPr>
              <a:grpSpLocks/>
            </p:cNvGrpSpPr>
            <p:nvPr/>
          </p:nvGrpSpPr>
          <p:grpSpPr bwMode="auto">
            <a:xfrm>
              <a:off x="519" y="1344"/>
              <a:ext cx="2399" cy="2359"/>
              <a:chOff x="828" y="1207"/>
              <a:chExt cx="2399" cy="2359"/>
            </a:xfrm>
          </p:grpSpPr>
          <p:sp>
            <p:nvSpPr>
              <p:cNvPr id="3087" name="AutoShape 47"/>
              <p:cNvSpPr>
                <a:spLocks noChangeArrowheads="1"/>
              </p:cNvSpPr>
              <p:nvPr/>
            </p:nvSpPr>
            <p:spPr bwMode="auto">
              <a:xfrm>
                <a:off x="828" y="2555"/>
                <a:ext cx="2399" cy="694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3088" name="AutoShape 48"/>
              <p:cNvSpPr>
                <a:spLocks noChangeArrowheads="1"/>
              </p:cNvSpPr>
              <p:nvPr/>
            </p:nvSpPr>
            <p:spPr bwMode="auto">
              <a:xfrm rot="7210861">
                <a:off x="557" y="2046"/>
                <a:ext cx="2358" cy="68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3089" name="AutoShape 49"/>
              <p:cNvSpPr>
                <a:spLocks noChangeArrowheads="1"/>
              </p:cNvSpPr>
              <p:nvPr/>
            </p:nvSpPr>
            <p:spPr bwMode="auto">
              <a:xfrm rot="-7175369">
                <a:off x="1134" y="2047"/>
                <a:ext cx="2358" cy="68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081" name="AutoShape 51"/>
          <p:cNvSpPr>
            <a:spLocks noChangeArrowheads="1"/>
          </p:cNvSpPr>
          <p:nvPr/>
        </p:nvSpPr>
        <p:spPr bwMode="auto">
          <a:xfrm>
            <a:off x="1928813" y="1071563"/>
            <a:ext cx="5643562" cy="235743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200" b="1" i="1">
                <a:latin typeface="Georgia" pitchFamily="18" charset="0"/>
              </a:rPr>
              <a:t>Какая часть фигуры закрашена </a:t>
            </a:r>
            <a:br>
              <a:rPr lang="ru-RU" sz="2200" b="1" i="1">
                <a:latin typeface="Georgia" pitchFamily="18" charset="0"/>
              </a:rPr>
            </a:br>
            <a:r>
              <a:rPr lang="ru-RU" sz="2200" b="1" i="1">
                <a:latin typeface="Georgia" pitchFamily="18" charset="0"/>
              </a:rPr>
              <a:t>красным цветом?</a:t>
            </a:r>
          </a:p>
          <a:p>
            <a:pPr algn="ctr">
              <a:lnSpc>
                <a:spcPct val="150000"/>
              </a:lnSpc>
            </a:pPr>
            <a:r>
              <a:rPr lang="ru-RU" sz="2200" b="1" i="1">
                <a:latin typeface="Georgia" pitchFamily="18" charset="0"/>
              </a:rPr>
              <a:t>Какая часть фигуры закрашена </a:t>
            </a:r>
            <a:br>
              <a:rPr lang="ru-RU" sz="2200" b="1" i="1">
                <a:latin typeface="Georgia" pitchFamily="18" charset="0"/>
              </a:rPr>
            </a:br>
            <a:r>
              <a:rPr lang="ru-RU" sz="2200" b="1" i="1">
                <a:latin typeface="Georgia" pitchFamily="18" charset="0"/>
              </a:rPr>
              <a:t>синим  цветом?</a:t>
            </a:r>
          </a:p>
          <a:p>
            <a:pPr algn="ctr"/>
            <a:endParaRPr lang="ru-RU" b="1"/>
          </a:p>
        </p:txBody>
      </p:sp>
      <p:graphicFrame>
        <p:nvGraphicFramePr>
          <p:cNvPr id="24" name="Object 1"/>
          <p:cNvGraphicFramePr>
            <a:graphicFrameLocks noChangeAspect="1"/>
          </p:cNvGraphicFramePr>
          <p:nvPr/>
        </p:nvGraphicFramePr>
        <p:xfrm>
          <a:off x="6740525" y="3952875"/>
          <a:ext cx="1546225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Формула" r:id="rId5" imgW="850680" imgH="736560" progId="Equation.3">
                  <p:embed/>
                </p:oleObj>
              </mc:Choice>
              <mc:Fallback>
                <p:oleObj name="Формула" r:id="rId5" imgW="850680" imgH="73656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0525" y="3952875"/>
                        <a:ext cx="1546225" cy="133508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19050">
                        <a:solidFill>
                          <a:srgbClr val="0033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Группа 20"/>
          <p:cNvGrpSpPr/>
          <p:nvPr/>
        </p:nvGrpSpPr>
        <p:grpSpPr>
          <a:xfrm>
            <a:off x="6429388" y="3571876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3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Путешествие</Template>
  <TotalTime>2251</TotalTime>
  <Words>1423</Words>
  <Application>Microsoft Office PowerPoint</Application>
  <PresentationFormat>Экран (4:3)</PresentationFormat>
  <Paragraphs>588</Paragraphs>
  <Slides>52</Slides>
  <Notes>42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4" baseType="lpstr">
      <vt:lpstr>Аспект</vt:lpstr>
      <vt:lpstr>Формула</vt:lpstr>
      <vt:lpstr>                 МАТЕМАТИКА  5 КЛАСС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Марьям</cp:lastModifiedBy>
  <cp:revision>407</cp:revision>
  <dcterms:created xsi:type="dcterms:W3CDTF">2009-10-31T10:52:34Z</dcterms:created>
  <dcterms:modified xsi:type="dcterms:W3CDTF">2020-03-11T19:18:52Z</dcterms:modified>
</cp:coreProperties>
</file>