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77" r:id="rId11"/>
    <p:sldId id="265" r:id="rId12"/>
    <p:sldId id="269" r:id="rId13"/>
    <p:sldId id="278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79" r:id="rId29"/>
    <p:sldId id="270" r:id="rId30"/>
    <p:sldId id="271" r:id="rId31"/>
    <p:sldId id="280" r:id="rId32"/>
    <p:sldId id="25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98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08" y="1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4" descr="D:\Лидия\слайд-шоу\proShowProducer 5 версия\23 февраля\Новая папка\8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993687"/>
            <a:ext cx="1473151" cy="16965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ас\Pictures\блестки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08520" y="-113794"/>
            <a:ext cx="9361040" cy="69991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804139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Лидия\слайд-шоу\proShowProducer 5 версия\23 февраля\Новая папка\8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832715"/>
            <a:ext cx="2481263" cy="2857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slide" Target="slide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slide" Target="slide30.xml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dionetplus.ru/uploads/posts/2013-02/1361098734_kartinki-dlya-detey-5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защитника Отечества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Презентацию приготовила учитель начальных классов </a:t>
            </a:r>
            <a:r>
              <a:rPr lang="ru-RU" sz="1800" dirty="0" err="1" smtClean="0"/>
              <a:t>Виноградцева</a:t>
            </a:r>
            <a:r>
              <a:rPr lang="ru-RU" sz="1800" dirty="0" smtClean="0"/>
              <a:t> О.Ф.</a:t>
            </a:r>
          </a:p>
          <a:p>
            <a:r>
              <a:rPr lang="ru-RU" sz="1800" dirty="0" smtClean="0"/>
              <a:t>МБОУ ЦО №20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3672408" cy="2592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Знаю, надо подрасти...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Нужно стать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взрослее...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 ведь я себя вести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по-мужски умею!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Защищаю во дворе маленьких и слабых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645024"/>
            <a:ext cx="349188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справляю в феврале День Армейской славы.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сумел бы выполнять, как солдат, задания.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Попрошу меня принять в армию заранее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Россия перебросила в Киргизию батальон десантников - Новости мира на 1+1 - ТСН.u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97644">
            <a:off x="4754914" y="466191"/>
            <a:ext cx="3704952" cy="2778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План-конспект «Наши защитник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04302"/>
            <a:ext cx="2713484" cy="3681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484784"/>
            <a:ext cx="4762872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Пусть светит солнце в мирном небе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не зовет труба в поход.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 только на учениях солдат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атаку шёл вперёд.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Пусть вместо взрывов гром весенний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Природу будит ото сна,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наши дети спят спокойно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Сегодня, завтра и всегда!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88640"/>
            <a:ext cx="460851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С праздником!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3960440" cy="850106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Викторина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23-1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204864"/>
            <a:ext cx="2520280" cy="3960440"/>
          </a:xfrm>
          <a:prstGeom prst="rect">
            <a:avLst/>
          </a:prstGeom>
        </p:spPr>
      </p:pic>
      <p:pic>
        <p:nvPicPr>
          <p:cNvPr id="5" name="Содержимое 3" descr="C23-13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2132856"/>
            <a:ext cx="4041537" cy="380161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l"/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Блиц-опрос</a:t>
            </a:r>
            <a:endParaRPr lang="ru-RU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25658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1. Назовите русских былинных богатырей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Илья Муромец, Алёша Попович, Добрыня Никитич</a:t>
            </a:r>
          </a:p>
          <a:p>
            <a:pPr marL="514350" indent="-51435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2. Кому принадлежат слова: «Тяжело в ученье – легко в бою»?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Александр Суворов</a:t>
            </a:r>
          </a:p>
          <a:p>
            <a:pPr marL="514350" indent="-51435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3. Каким орденом награждались воины в годы ВОВ?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Александр Невский</a:t>
            </a:r>
          </a:p>
          <a:p>
            <a:pPr marL="514350" indent="-51435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4. Зимняя верхняя одежда солдата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Шинель</a:t>
            </a:r>
          </a:p>
          <a:p>
            <a:pPr marL="514350" indent="-51435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5. То, на чём служат моряки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Корабль</a:t>
            </a:r>
          </a:p>
          <a:p>
            <a:pPr marL="514350" indent="-51435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6. Какое животное берут на службу в армии?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Собака</a:t>
            </a:r>
          </a:p>
          <a:p>
            <a:pPr marL="514350" indent="-51435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7. Назови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русских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князей, прославивших свою землю</a:t>
            </a:r>
          </a:p>
          <a:p>
            <a:pPr marL="514350" indent="-51435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в ратных подвигах.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Дмитрий Донской, Александр Невский</a:t>
            </a:r>
          </a:p>
          <a:p>
            <a:pPr marL="265113" indent="-265113">
              <a:buAutoNum type="arabicPeriod" startAt="8"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Одежда древнерусских воинов, защищавшая их тело от ран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Кольчуга</a:t>
            </a:r>
          </a:p>
          <a:p>
            <a:pPr marL="514350" indent="-514350">
              <a:buNone/>
            </a:pP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9. Каким оружием массового поражения владел Соловей-Разбойник?</a:t>
            </a:r>
          </a:p>
          <a:p>
            <a:pPr marL="514350" indent="-514350">
              <a:buNone/>
            </a:pP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Свист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</a:t>
            </a: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6710" y="2060848"/>
            <a:ext cx="5570581" cy="2376264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Ludmila\Desktop\солдатик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7081" y="4077073"/>
            <a:ext cx="162983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52706" y="6346215"/>
            <a:ext cx="432048" cy="28803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0" r="17485" b="78645"/>
          <a:stretch/>
        </p:blipFill>
        <p:spPr bwMode="auto">
          <a:xfrm>
            <a:off x="2657617" y="2421076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r="90778" b="78645"/>
          <a:stretch/>
        </p:blipFill>
        <p:spPr bwMode="auto">
          <a:xfrm>
            <a:off x="3209305" y="2421076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r="90778" b="78645"/>
          <a:stretch/>
        </p:blipFill>
        <p:spPr bwMode="auto">
          <a:xfrm>
            <a:off x="4190640" y="2434285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6" r="64930" b="78645"/>
          <a:stretch/>
        </p:blipFill>
        <p:spPr bwMode="auto">
          <a:xfrm>
            <a:off x="3671960" y="2438905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7" r="55299" b="77200"/>
          <a:stretch/>
        </p:blipFill>
        <p:spPr bwMode="auto">
          <a:xfrm>
            <a:off x="4738047" y="2403418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9102" r="90182" b="59535"/>
          <a:stretch/>
        </p:blipFill>
        <p:spPr bwMode="auto">
          <a:xfrm>
            <a:off x="5337647" y="2438734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2" t="-421" r="7639" b="78015"/>
          <a:stretch/>
        </p:blipFill>
        <p:spPr bwMode="auto">
          <a:xfrm>
            <a:off x="5840934" y="2438733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9936" r="80653" b="60116"/>
          <a:stretch/>
        </p:blipFill>
        <p:spPr bwMode="auto">
          <a:xfrm>
            <a:off x="4134244" y="2956389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7" r="55299" b="77200"/>
          <a:stretch/>
        </p:blipFill>
        <p:spPr bwMode="auto">
          <a:xfrm>
            <a:off x="3582340" y="2956389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2" t="63955" r="38867" b="13212"/>
          <a:stretch/>
        </p:blipFill>
        <p:spPr bwMode="auto">
          <a:xfrm>
            <a:off x="4692892" y="2966790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t="19928" r="69801" b="60527"/>
          <a:stretch/>
        </p:blipFill>
        <p:spPr bwMode="auto">
          <a:xfrm>
            <a:off x="2051840" y="3537073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r="90778" b="78645"/>
          <a:stretch/>
        </p:blipFill>
        <p:spPr bwMode="auto">
          <a:xfrm>
            <a:off x="2614963" y="3538614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9936" r="80653" b="60116"/>
          <a:stretch/>
        </p:blipFill>
        <p:spPr bwMode="auto">
          <a:xfrm>
            <a:off x="3099914" y="3525256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2" t="-421" r="7639" b="78015"/>
          <a:stretch/>
        </p:blipFill>
        <p:spPr bwMode="auto">
          <a:xfrm>
            <a:off x="4682341" y="3507734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9102" r="90182" b="59535"/>
          <a:stretch/>
        </p:blipFill>
        <p:spPr bwMode="auto">
          <a:xfrm>
            <a:off x="5256136" y="3525256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6" t="41748" r="10574" b="38693"/>
          <a:stretch/>
        </p:blipFill>
        <p:spPr bwMode="auto">
          <a:xfrm>
            <a:off x="3580200" y="3609080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4" t="41130" r="56312" b="38692"/>
          <a:stretch/>
        </p:blipFill>
        <p:spPr bwMode="auto">
          <a:xfrm>
            <a:off x="4140072" y="3578430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7" t="21979" r="50529" b="59692"/>
          <a:stretch/>
        </p:blipFill>
        <p:spPr bwMode="auto">
          <a:xfrm>
            <a:off x="5760192" y="3537073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6" t="-57" r="72440" b="80080"/>
          <a:stretch/>
        </p:blipFill>
        <p:spPr bwMode="auto">
          <a:xfrm>
            <a:off x="6264248" y="3533359"/>
            <a:ext cx="540000" cy="54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6C1B9"/>
              </a:clrFrom>
              <a:clrTo>
                <a:srgbClr val="B6C1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67" y="1648563"/>
            <a:ext cx="1779443" cy="56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Ludmila\Desktop\957569498103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73" y="116913"/>
            <a:ext cx="1373999" cy="18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6C1B9"/>
              </a:clrFrom>
              <a:clrTo>
                <a:srgbClr val="B6C1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" y="1700808"/>
            <a:ext cx="1779443" cy="56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70" y="2290375"/>
            <a:ext cx="1983585" cy="21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8" y="2528855"/>
            <a:ext cx="1508982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Управляющая кнопка: документ 34">
            <a:hlinkClick r:id="rId9" action="ppaction://hlinksldjump" highlightClick="1"/>
          </p:cNvPr>
          <p:cNvSpPr/>
          <p:nvPr/>
        </p:nvSpPr>
        <p:spPr>
          <a:xfrm>
            <a:off x="254019" y="6237312"/>
            <a:ext cx="333832" cy="405927"/>
          </a:xfrm>
          <a:prstGeom prst="actionButton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чало 2 слай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6096" y="6826436"/>
            <a:ext cx="304800" cy="3048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2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Волна 13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2226" y="410068"/>
            <a:ext cx="1779443" cy="1857903"/>
            <a:chOff x="52226" y="410068"/>
            <a:chExt cx="1779443" cy="1857903"/>
          </a:xfrm>
        </p:grpSpPr>
        <p:pic>
          <p:nvPicPr>
            <p:cNvPr id="15" name="Picture 2" descr="C:\Users\Ludmila\Desktop\8527158107608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7375" y="410068"/>
              <a:ext cx="1420348" cy="1805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6" y="1700808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786710" y="1196752"/>
            <a:ext cx="5570581" cy="2376264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Поздравляем мальчиков</a:t>
            </a:r>
          </a:p>
          <a:p>
            <a:pPr algn="ctr"/>
            <a:r>
              <a:rPr lang="ru-RU" sz="4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Днём Защитника Отечества!</a:t>
            </a:r>
            <a:endParaRPr lang="ru-RU" sz="4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4750">
            <a:off x="6853270" y="2290375"/>
            <a:ext cx="1983585" cy="21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8" y="2528855"/>
            <a:ext cx="1508982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610744" y="5081491"/>
            <a:ext cx="3922512" cy="1371845"/>
            <a:chOff x="2610744" y="5081491"/>
            <a:chExt cx="3922512" cy="1371845"/>
          </a:xfrm>
        </p:grpSpPr>
        <p:sp>
          <p:nvSpPr>
            <p:cNvPr id="20" name="Волна 19"/>
            <p:cNvSpPr/>
            <p:nvPr/>
          </p:nvSpPr>
          <p:spPr>
            <a:xfrm>
              <a:off x="2610744" y="5081491"/>
              <a:ext cx="3922512" cy="1371845"/>
            </a:xfrm>
            <a:prstGeom prst="wave">
              <a:avLst>
                <a:gd name="adj1" fmla="val 7402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0070C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359104" y="5373216"/>
              <a:ext cx="242579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Отгадайте </a:t>
              </a:r>
            </a:p>
            <a:p>
              <a:pPr algn="ctr"/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загадки!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Блок-схема: узел суммирования 5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кумент 8">
            <a:hlinkClick r:id="rId10" action="ppaction://hlinksldjump" highlightClick="1"/>
          </p:cNvPr>
          <p:cNvSpPr/>
          <p:nvPr/>
        </p:nvSpPr>
        <p:spPr>
          <a:xfrm>
            <a:off x="254019" y="6237312"/>
            <a:ext cx="333832" cy="405927"/>
          </a:xfrm>
          <a:prstGeom prst="actionButton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&amp;Ncy;&amp;ocy;&amp;vcy;&amp;ocy;&amp;scy;&amp;tcy;&amp;icy; - &amp;Dcy;&amp;ncy;&amp;iecy;&amp;vcy;&amp;ncy;&amp;icy;&amp;kcy;.&amp;rcy;&amp;ucy;: &amp;Scy; &amp;Dcy;&amp;ncy;&amp;iocy;&amp;mcy; &amp;Zcy;&amp;acy;&amp;shchcy;&amp;icy;&amp;tcy;&amp;ncy;&amp;icy;&amp;kcy;&amp;acy; &amp;Ocy;&amp;tcy;&amp;iecy;&amp;chcy;&amp;iecy;&amp;scy;&amp;tcy;&amp;vcy;&amp;acy;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&amp;Ncy;&amp;ocy;&amp;vcy;&amp;ocy;&amp;scy;&amp;tcy;&amp;icy; - &amp;Dcy;&amp;ncy;&amp;iecy;&amp;vcy;&amp;ncy;&amp;icy;&amp;kcy;.&amp;rcy;&amp;ucy;: &amp;Scy; &amp;Dcy;&amp;ncy;&amp;iocy;&amp;mcy; &amp;Zcy;&amp;acy;&amp;shchcy;&amp;icy;&amp;tcy;&amp;ncy;&amp;icy;&amp;kcy;&amp;acy; &amp;Ocy;&amp;tcy;&amp;iecy;&amp;chcy;&amp;iecy;&amp;scy;&amp;tcy;&amp;vcy;&amp;acy;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олна 10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В дождь, жару и в непогоду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Мы на службе у народа.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И на суше, и на море,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И в космическом просторе.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Служат в армии ребята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В гордом звании  ...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AutoShape 8" descr="&amp;Ncy;&amp;ocy;&amp;vcy;&amp;ocy;&amp;scy;&amp;tcy;&amp;icy; - &amp;Dcy;&amp;ncy;&amp;iecy;&amp;vcy;&amp;ncy;&amp;icy;&amp;kcy;.&amp;rcy;&amp;ucy;: &amp;Scy; &amp;Dcy;&amp;ncy;&amp;iocy;&amp;mcy; &amp;Zcy;&amp;acy;&amp;shchcy;&amp;icy;&amp;tcy;&amp;ncy;&amp;icy;&amp;kcy;&amp;acy; &amp;Ocy;&amp;tcy;&amp;iecy;&amp;chcy;&amp;iecy;&amp;scy;&amp;tcy;&amp;vcy;&amp;acy;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6C1B9"/>
              </a:clrFrom>
              <a:clrTo>
                <a:srgbClr val="B6C1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" y="1700808"/>
            <a:ext cx="1779443" cy="56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39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Волна 40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9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Рамка 9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60309" y="3527246"/>
            <a:ext cx="152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солдаты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3" name="Freeform 9"/>
          <p:cNvSpPr>
            <a:spLocks/>
          </p:cNvSpPr>
          <p:nvPr/>
        </p:nvSpPr>
        <p:spPr bwMode="auto">
          <a:xfrm>
            <a:off x="3918164" y="3220757"/>
            <a:ext cx="1517932" cy="1126715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>
            <a:off x="4114126" y="5392242"/>
            <a:ext cx="1321970" cy="1166481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7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8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9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0" name="Freeform 16"/>
          <p:cNvSpPr>
            <a:spLocks/>
          </p:cNvSpPr>
          <p:nvPr/>
        </p:nvSpPr>
        <p:spPr bwMode="auto">
          <a:xfrm>
            <a:off x="263307" y="5392242"/>
            <a:ext cx="1499269" cy="1166481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1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29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Блок-схема: узел суммирования 30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371717" y="3560409"/>
            <a:ext cx="1597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матросы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олна 1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Ленты реют за плечами,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Словно чайки над волнами.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Нам не страшен вал девятый,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Мы – бывалые ребята.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Не страшны нам мель, торосы,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Мы – отважные  ...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Волна 1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16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Рамка 1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Рамка 2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7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4114126" y="5392242"/>
            <a:ext cx="1321970" cy="1166481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4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6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>
            <a:off x="263307" y="5392242"/>
            <a:ext cx="1499269" cy="1166481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30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Блок-схема: узел суммирования 39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200612" y="3478883"/>
            <a:ext cx="187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генералом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Я в училище военном 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Буду первым непременно.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И военную науку 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Передам я сыну, внуку.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Отличусь в большом и в малом,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Буду точно  ...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олна 1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Волна 1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Рамка 2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Рамка 3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Рамка 3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Рамка 3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9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2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>
            <a:off x="4114126" y="5392242"/>
            <a:ext cx="1321970" cy="1166481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6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7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9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48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Блок-схема: узел суммирования 50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35464" y="3486381"/>
            <a:ext cx="1254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олна 14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В новой форме цвета хаки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Мы готовы для атаки.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Штык, граната, автомат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И прямой ручной захват.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Знает даже дилетант,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Как воюет наш  ...</a:t>
            </a:r>
            <a:endParaRPr lang="ru-RU" sz="2400" dirty="0">
              <a:solidFill>
                <a:srgbClr val="0070C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Волна 1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Рамка 2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Рамка 3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Рамка 3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Рамка 3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Рамка 4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Рамка 4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Рамка 4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Рамка 4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1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2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3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7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8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9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0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56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Блок-схема: узел суммирования 61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836713"/>
            <a:ext cx="3816424" cy="41044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23 Февраля </a:t>
            </a:r>
            <a:r>
              <a:rPr lang="ru-RU" sz="2800" dirty="0" smtClean="0"/>
              <a:t>– красный день календаря,</a:t>
            </a:r>
          </a:p>
          <a:p>
            <a:pPr marL="0" indent="0">
              <a:buNone/>
            </a:pPr>
            <a:r>
              <a:rPr lang="ru-RU" sz="2800" dirty="0" smtClean="0"/>
              <a:t>Красный, значит, выходной,</a:t>
            </a:r>
          </a:p>
          <a:p>
            <a:pPr marL="0" indent="0">
              <a:buNone/>
            </a:pPr>
            <a:r>
              <a:rPr lang="ru-RU" sz="2800" dirty="0" smtClean="0"/>
              <a:t>Не красный, нет, он золотой.</a:t>
            </a:r>
          </a:p>
          <a:p>
            <a:pPr marL="0" indent="0">
              <a:buNone/>
            </a:pPr>
            <a:r>
              <a:rPr lang="ru-RU" sz="2800" dirty="0" smtClean="0"/>
              <a:t>И праздник, знаем мы, очень большой!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9" descr="MCj0426416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04664"/>
            <a:ext cx="3887312" cy="54592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656667" y="3478884"/>
            <a:ext cx="958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Этой технике мы рады,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Одолеет все преграды.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Боевая мощь и сила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Мир военный покорила.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Рвётся в бой стальной мустанг –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Наш российский мощный  ...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олна 8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2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Волна 13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Рамка 1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Рамка 2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Рамка 2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Рамка 2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Рамка 2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Рамка 3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Рамка 3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Рамка 3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Рамка 4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Рамка 4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Рамка 4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Рамка 5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Рамка 5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Рамка 5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Рамка 5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2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3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6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7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8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9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70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Блок-схема: узел суммирования 71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03722" y="3478884"/>
            <a:ext cx="169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парашют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Тучек нет на горизонте,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Но раскрылся в небе зонтик!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Через несколько минут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Опустился  …</a:t>
            </a: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8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Волна 9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Рамка 1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Рамка 1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Рамка 1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Рамка 2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Рамка 2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Рамка 3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Рамка 3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Рамка 3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Рамка 4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Рамка 4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Рамка 4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Рамка 4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Рамка 5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Рамка 5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Рамка 5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Рамка 6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Рамка 6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Рамка 6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Рамка 7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Рамка 7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5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76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77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78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79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80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82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81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Блок-схема: узел суммирования 83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62957" y="3529924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лётчик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Самолёт парит, как птица,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Там - воздушная граница.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  На посту и днём, и ночью,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Наш солдат - военный  …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Волна 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Рамка 1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Рамка 1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Рамка 2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Рамка 2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Рамка 3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мка 3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мка 3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Рамка 3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Рамка 4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Рамка 4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Рамка 4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Рамка 5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Рамка 5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Рамка 5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Рамка 6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Рамка 6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Рамка 6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Рамка 6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Рамка 7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Рамка 7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Рамка 7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8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Рамка 8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8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Рамка 8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8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Рамка 8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9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Рамка 9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9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Рамка 9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6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97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98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99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00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01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102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Блок-схема: узел суммирования 103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13720" y="3515410"/>
            <a:ext cx="14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Смело в небе проплывает,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Обгоняя птиц полёт.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Человек им управляет.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Что же это?  …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олна 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Волна 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Рамка 1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Рамка 1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Рамка 2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Рамка 2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Рамка 3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мка 3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мка 3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2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43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Блок-схема: узел суммирования 44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511980" y="3515410"/>
            <a:ext cx="1247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солдат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Он готов в огонь и в бой,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Защищая нас с тобой,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Он в дозор пойдёт и в град,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Не покинет пост …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8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Волна 9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Рамка 1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19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Блок-схема: узел суммирования 20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35464" y="3541178"/>
            <a:ext cx="124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Любой профессии военной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Учиться надо непременно,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Чтоб быть опорой для страны,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Чтоб в мире не было …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олна 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Волна 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Рамка 1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Рамка 1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Рамка 2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Рамка 2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Рамка 3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мка 3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мка 3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9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42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Блок-схема: узел суммирования 43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66093" y="3478883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пограничник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Кто, ребята, на границе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Нашу землю стережёт,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Чтоб учиться и работать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Мог спокойно наш народ?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Волна 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16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узел суммирования 17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64466" y="3527246"/>
            <a:ext cx="1178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салют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олна 13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Грянул гром, весёлый гром,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Засверкало всё кругом.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Рвутся в небо неустанно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Разноцветные фонтаны.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Брызги света всюду льют,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/>
                <a:ea typeface="Times New Roman"/>
              </a:rPr>
              <a:t>Это праздничный 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Arial"/>
                <a:ea typeface="Times New Roman"/>
              </a:rPr>
              <a:t>...</a:t>
            </a:r>
            <a:endParaRPr lang="ru-RU" sz="2400" dirty="0">
              <a:solidFill>
                <a:srgbClr val="0070C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Волна 1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25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Блок-схема: узел суммирования 26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cap="none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Собери пословицу</a:t>
            </a:r>
            <a:endParaRPr lang="ru-RU" b="1" cap="none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Солдат, генерал, плох, не, тот, который, стать, мечтает</a:t>
            </a:r>
          </a:p>
          <a:p>
            <a:pPr>
              <a:buNone/>
            </a:pPr>
            <a:r>
              <a:rPr lang="ru-RU" sz="28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Плох тот солдат, который не мечтает стать генералом</a:t>
            </a:r>
          </a:p>
          <a:p>
            <a:pPr>
              <a:buNone/>
            </a:pPr>
            <a:r>
              <a:rPr lang="ru-RU" sz="28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Таракан, за, великан, трус, и, посчитает</a:t>
            </a:r>
          </a:p>
          <a:p>
            <a:pPr>
              <a:buNone/>
            </a:pPr>
            <a:r>
              <a:rPr lang="ru-RU" sz="28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Трус и таракана посчитает за великана</a:t>
            </a:r>
          </a:p>
          <a:p>
            <a:pPr>
              <a:buNone/>
            </a:pPr>
            <a:r>
              <a:rPr lang="ru-RU" sz="28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Бой, в, ученье, легко, в, тяжело</a:t>
            </a:r>
          </a:p>
          <a:p>
            <a:pPr>
              <a:buNone/>
            </a:pPr>
            <a:r>
              <a:rPr lang="ru-RU" sz="28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Тяжело в ученье – легко в бою</a:t>
            </a:r>
          </a:p>
          <a:p>
            <a:pPr>
              <a:buNone/>
            </a:pPr>
            <a:r>
              <a:rPr lang="ru-RU" sz="2800" b="1" dirty="0" smtClean="0">
                <a:ln w="24500" cmpd="dbl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Крепость, не, смелость, без, возьмешь</a:t>
            </a:r>
          </a:p>
          <a:p>
            <a:pPr>
              <a:buNone/>
            </a:pPr>
            <a:r>
              <a:rPr lang="ru-RU" sz="2800" b="1" dirty="0" smtClean="0">
                <a:ln w="24500" cmpd="dbl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Без смелости не возьмешь крепости</a:t>
            </a:r>
          </a:p>
          <a:p>
            <a:pPr>
              <a:buNone/>
            </a:pPr>
            <a:endParaRPr lang="ru-RU" sz="2800" b="1" dirty="0" smtClean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ru-RU" sz="280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52928" cy="93610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</a:t>
            </a:r>
            <a:r>
              <a:rPr lang="ru-RU" sz="49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Литературный конкурс</a:t>
            </a:r>
            <a:br>
              <a:rPr lang="ru-RU" sz="49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Определить, из какого литературного произведения этот отрывок. Кто автор произведения ?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1764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«Шёл солдат по дороге: раз-два! Раз-два! Ранец за спиной, сабля на боку – отвоевал своё, а теперь держал путь к дому. Как вдруг навстречу ему старая ведьма.</a:t>
            </a:r>
          </a:p>
          <a:p>
            <a:pPr marL="0" indent="0">
              <a:buFontTx/>
              <a:buChar char="-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Добрый вечер, служивый, - молвила она. Сабля у тебя славная, ранец большой. Молодчина солдат. А сейчас у тебя денег будет сколько хочешь – видишь старое дерево, полезай в дупло…»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Г.-Х. Андерсен «Огниво»</a:t>
            </a:r>
          </a:p>
          <a:p>
            <a:pPr>
              <a:buNone/>
            </a:pPr>
            <a:endParaRPr lang="ru-RU" sz="6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«Было когда-то на свете 25 братьев-солдатиков. Они были очень красивы: ружьё на плече, грудь колесом, смотрят прямо перед собой, а мундир –то какой великолепный. Чудо, что за солдатики!»… Все солдатики совершенно одинаковые и только один-единственный был немножко не такой, как все: у него была только одна нога»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Г.-Х. Андерсен «Стойкий оловянный солдатик»</a:t>
            </a:r>
          </a:p>
          <a:p>
            <a:pPr>
              <a:buNone/>
            </a:pPr>
            <a:endParaRPr lang="ru-RU" sz="6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В День защитника Отечества поздравляют всех ныне живущих воинов и чтят память героев прошлых лет.</a:t>
            </a:r>
            <a:endParaRPr lang="ru-RU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3888432" cy="38164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славим тех, кто не плакал от боли своей,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слёз не скрывал на могилах друзей,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Тех, кто мужчиной был не на словах,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Труса не праздновал, сидя в кустах,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 лучших Сынов человечества,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Тех, кто на страже Отечества!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Russian Language Workout - 2 Decemb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1772816"/>
            <a:ext cx="4869575" cy="310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-315416"/>
            <a:ext cx="8686800" cy="45259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sz="66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 О Л О Д Ц Ы !</a:t>
            </a:r>
            <a:endParaRPr lang="ru-RU" sz="66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Девочка с собакой у пограничного столба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132856"/>
            <a:ext cx="3312368" cy="451274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40866"/>
            <a:ext cx="9144000" cy="681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2304257"/>
          </a:xfrm>
        </p:spPr>
        <p:txBody>
          <a:bodyPr/>
          <a:lstStyle/>
          <a:p>
            <a:pPr marL="0" indent="0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Картинка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http://www.radionetplus.ru/uploads/posts/2013-02/1361098734_kartinki-dlya-detey-53.jpg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542925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Автор шаблона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Фокина Лидия Петровна, учитель начальных классов МКОУ «СОШ ст. Евсино»</a:t>
            </a:r>
          </a:p>
          <a:p>
            <a:pPr marL="0" indent="0" algn="ctr">
              <a:buNone/>
            </a:pP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381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72816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Русская армия </a:t>
            </a:r>
            <a:r>
              <a:rPr lang="en-US" sz="1200" i="1" dirty="0" smtClean="0">
                <a:solidFill>
                  <a:srgbClr val="C00000"/>
                </a:solidFill>
              </a:rPr>
              <a:t>http://nnm.me/blogs/dlanb/podborka_proizvedeniy_russkoy_zhivopisi_ot_serdyukova_do_polenova/</a:t>
            </a:r>
            <a:endParaRPr lang="ru-RU" sz="12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064" y="2204864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   Военный самолет</a:t>
            </a:r>
            <a:r>
              <a:rPr lang="ru-RU" sz="1200" i="1" dirty="0" smtClean="0">
                <a:solidFill>
                  <a:srgbClr val="0070C0"/>
                </a:solidFill>
              </a:rPr>
              <a:t> </a:t>
            </a:r>
            <a:r>
              <a:rPr lang="en-US" sz="1200" i="1" dirty="0" smtClean="0">
                <a:solidFill>
                  <a:srgbClr val="C00000"/>
                </a:solidFill>
              </a:rPr>
              <a:t>http://voen-obozrenie.ucoz.ru/news/63</a:t>
            </a:r>
            <a:endParaRPr lang="ru-RU" sz="1200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988840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      Солдат на отдыхе </a:t>
            </a:r>
            <a:r>
              <a:rPr lang="en-US" sz="1200" i="1" dirty="0" smtClean="0">
                <a:solidFill>
                  <a:srgbClr val="C00000"/>
                </a:solidFill>
              </a:rPr>
              <a:t>http://www.photounion.ru/Show_Glr.php?gnum=1558</a:t>
            </a:r>
            <a:endParaRPr lang="ru-RU" sz="1200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420888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</a:t>
            </a:r>
            <a:r>
              <a:rPr lang="ru-RU" sz="1200" i="1" dirty="0" smtClean="0"/>
              <a:t>Ледовое побоище </a:t>
            </a:r>
            <a:r>
              <a:rPr lang="en-US" sz="1200" i="1" dirty="0" smtClean="0">
                <a:solidFill>
                  <a:srgbClr val="C00000"/>
                </a:solidFill>
              </a:rPr>
              <a:t>http://www.bookin.org.ru/book/2056420</a:t>
            </a:r>
            <a:endParaRPr lang="ru-RU" sz="1200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056" y="2636912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 </a:t>
            </a:r>
            <a:r>
              <a:rPr lang="ru-RU" sz="1200" i="1" dirty="0" smtClean="0"/>
              <a:t>Девочка с собакой </a:t>
            </a:r>
            <a:r>
              <a:rPr lang="en-US" sz="1200" dirty="0" smtClean="0">
                <a:solidFill>
                  <a:srgbClr val="C00000"/>
                </a:solidFill>
              </a:rPr>
              <a:t>https://www.fl.ru/users/VladimirVT/viewproj.php?prjid=1800567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064" y="2852936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Будущий защитник </a:t>
            </a:r>
            <a:r>
              <a:rPr lang="en-US" sz="1200" i="1" dirty="0" smtClean="0">
                <a:solidFill>
                  <a:srgbClr val="C00000"/>
                </a:solidFill>
              </a:rPr>
              <a:t>http://retropost.ru/postcards/1842.html</a:t>
            </a:r>
            <a:endParaRPr lang="ru-RU" sz="1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Слово «Отечество» того же корня, что и слова «отец», «отчизна», «отчий дом». Отечество – наша страна, Родина. Во все временна считалось, что защищать Отечество – священный долг гражданина</a:t>
            </a:r>
            <a:r>
              <a:rPr lang="ru-RU" sz="2400" b="1" i="1" dirty="0" smtClean="0">
                <a:solidFill>
                  <a:srgbClr val="C00000"/>
                </a:solidFill>
              </a:rPr>
              <a:t>.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3538736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/>
              <a:t>И уже немало пройдено,</a:t>
            </a:r>
          </a:p>
          <a:p>
            <a:pPr algn="just">
              <a:buNone/>
            </a:pPr>
            <a:r>
              <a:rPr lang="ru-RU" sz="2400" dirty="0" smtClean="0"/>
              <a:t>Коль зовут в грядущее пути.</a:t>
            </a:r>
          </a:p>
          <a:p>
            <a:pPr algn="just">
              <a:buNone/>
            </a:pPr>
            <a:r>
              <a:rPr lang="ru-RU" sz="2400" dirty="0" smtClean="0"/>
              <a:t>Но светлей и чище чувства Родины</a:t>
            </a:r>
          </a:p>
          <a:p>
            <a:pPr algn="just">
              <a:buNone/>
            </a:pPr>
            <a:r>
              <a:rPr lang="ru-RU" sz="2400" dirty="0" smtClean="0"/>
              <a:t>Людям никогда не обрести.</a:t>
            </a:r>
          </a:p>
          <a:p>
            <a:pPr algn="just">
              <a:buNone/>
            </a:pPr>
            <a:r>
              <a:rPr lang="ru-RU" sz="2400" dirty="0" smtClean="0"/>
              <a:t>С этим чувством человек рождается,</a:t>
            </a:r>
          </a:p>
          <a:p>
            <a:pPr algn="just">
              <a:buNone/>
            </a:pPr>
            <a:r>
              <a:rPr lang="ru-RU" sz="2400" dirty="0" smtClean="0"/>
              <a:t>С ним живет и умирает с ним.</a:t>
            </a:r>
          </a:p>
          <a:p>
            <a:pPr algn="just">
              <a:buNone/>
            </a:pPr>
            <a:r>
              <a:rPr lang="ru-RU" sz="2400" dirty="0" smtClean="0"/>
              <a:t>Всё пройдет, а Родина – останется.</a:t>
            </a:r>
          </a:p>
          <a:p>
            <a:pPr algn="just">
              <a:buNone/>
            </a:pPr>
            <a:r>
              <a:rPr lang="ru-RU" sz="2400" dirty="0" smtClean="0"/>
              <a:t>Если мы то чувство сохраним.</a:t>
            </a:r>
            <a:endParaRPr lang="ru-RU" sz="2400" dirty="0"/>
          </a:p>
        </p:txBody>
      </p:sp>
      <p:pic>
        <p:nvPicPr>
          <p:cNvPr id="13314" name="Picture 2" descr="Russian army - Все о мебел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556792"/>
            <a:ext cx="3564396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6" name="Picture 4" descr="Способна ли будет российская армия 2020 года защитить страну? Русский Париж. Блог Андрея Никитин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4077072"/>
            <a:ext cx="3600400" cy="2397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Нашу Родину в разное время защищали разные люди: по-разному одевались, разным оружием владели. Но одно у них было общее – сильная любовь к стране.</a:t>
            </a:r>
            <a:endParaRPr lang="ru-RU" sz="2800" b="1" i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484784"/>
            <a:ext cx="4320480" cy="29523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все века российские мужи,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Своим геройством в войнах побеждали,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– офицеры, конюхи, пажи –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честь России жизни отдавали.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628800"/>
            <a:ext cx="3528392" cy="23009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2290" name="Picture 2" descr="ОТСТУПЛЕНИЕ РУССКОЙ АРМИИ - ГЕРОИ ВОЙНЫ 1812 ГОДА - ПОЗНАЕМ МИР ВМЕСТЕ - ШКОЛЬНЫЕ ДИСЦИПЛИНЫ В ТАБЛИЦАХ - ЗА ПАРТО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077072"/>
            <a:ext cx="3573962" cy="26141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2292" name="Picture 4" descr="Войска Восточного военного округа приведут в полную боевую готовность ночью : Псковская Лента Новостей / ПЛН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4077072"/>
            <a:ext cx="3702000" cy="2623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Любит народ своего воина. О нём много сложено былин и сказок, придумано пословиц и поговорок, написано песен, рассказов, романов.</a:t>
            </a:r>
            <a:endParaRPr lang="ru-RU" sz="2400" b="1" i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412776"/>
            <a:ext cx="4392488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Быль и сказка о русском солдате, который воевал и воюет отлично.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Дымом греется, шилом бреется.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при случае и кашу из топора сварит, - пальчики отлижешь.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Библиотека изображений &quot;РИА Новости&quot; :: Фото :: Историческое :: 1940-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1875">
            <a:off x="2987824" y="4005064"/>
            <a:ext cx="412874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СОЮЗ ФОТОХУДОЖНИКОВ РОССИ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77250">
            <a:off x="179512" y="1460381"/>
            <a:ext cx="4032448" cy="2665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6632"/>
            <a:ext cx="4320480" cy="4509120"/>
          </a:xfr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400" dirty="0" smtClean="0"/>
              <a:t>Долгие века отражала Русь бесконечные нападения врагов со всего света: сначала на Русь рвались половцы, затем неисчислимая монголо-татарская орда, потом с запада тяжёлой кованой стеной шли рыцари-крестоносцы, мчались на Москву поляки и литовцы… И всегда шёл на войну защищать свою землю солдат.</a:t>
            </a:r>
            <a:endParaRPr lang="ru-RU" sz="2400" dirty="0"/>
          </a:p>
        </p:txBody>
      </p:sp>
      <p:pic>
        <p:nvPicPr>
          <p:cNvPr id="4" name="Picture 2" descr="В 1761 г. в Петербурге, а также в Казанской, Нижегородской, Воронежской губерниях основаны богадельни для отставных раненых и у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332656"/>
            <a:ext cx="2646639" cy="3632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Ледовое побоище 8202 / Эпоха битв. Игра основана на героических событиях, произошедших 5 апреля 1242 года, когда русские дружины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365104"/>
            <a:ext cx="4628765" cy="2309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Подборка произведений русской живописи от Сердюкова до Поленова :: NoNaM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23479">
            <a:off x="5795154" y="4248640"/>
            <a:ext cx="3139599" cy="2288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23 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февраля – день Российской армии</a:t>
            </a:r>
            <a:endParaRPr lang="ru-RU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Picture 14" descr="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212976"/>
            <a:ext cx="4607619" cy="299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48d603015661e1cdedee71cd5be_pre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1556792"/>
            <a:ext cx="2304256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russiac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1628800"/>
            <a:ext cx="1584176" cy="9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52728" cy="940966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Будущий солдат России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484784"/>
            <a:ext cx="404279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Вверх орудия палят, всех салютом балуют.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Шлют они от всей страны благодарность воинам,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 живём мы без войны, мирно и спокойно.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Дед мой в армии служил.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отца - награды.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Вот и я давно решил, что пойду в солдаты!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Открытка Будущий защитник Родины 1987 год, открытка 18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12776"/>
            <a:ext cx="33718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1096</Words>
  <Application>Microsoft Office PowerPoint</Application>
  <PresentationFormat>Экран (4:3)</PresentationFormat>
  <Paragraphs>189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1_Тема Office</vt:lpstr>
      <vt:lpstr>День защитника Отечества</vt:lpstr>
      <vt:lpstr>Презентация PowerPoint</vt:lpstr>
      <vt:lpstr>В День защитника Отечества поздравляют всех ныне живущих воинов и чтят память героев прошлых лет.</vt:lpstr>
      <vt:lpstr>Слово «Отечество» того же корня, что и слова «отец», «отчизна», «отчий дом». Отечество – наша страна, Родина. Во все временна считалось, что защищать Отечество – священный долг гражданина. </vt:lpstr>
      <vt:lpstr>Нашу Родину в разное время защищали разные люди: по-разному одевались, разным оружием владели. Но одно у них было общее – сильная любовь к стране.</vt:lpstr>
      <vt:lpstr>Любит народ своего воина. О нём много сложено былин и сказок, придумано пословиц и поговорок, написано песен, рассказов, романов.</vt:lpstr>
      <vt:lpstr>Презентация PowerPoint</vt:lpstr>
      <vt:lpstr>23 февраля – день Российской армии</vt:lpstr>
      <vt:lpstr>Будущий солдат России</vt:lpstr>
      <vt:lpstr>Презентация PowerPoint</vt:lpstr>
      <vt:lpstr>Презентация PowerPoint</vt:lpstr>
      <vt:lpstr>Викторина</vt:lpstr>
      <vt:lpstr>Блиц-опрос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Собери пословицу</vt:lpstr>
      <vt:lpstr>               Литературный конкурс  Определить, из какого литературного произведения этот отрывок. Кто автор произведения ?  </vt:lpstr>
      <vt:lpstr>Презентация PowerPoint</vt:lpstr>
      <vt:lpstr>Презентация PowerPoint</vt:lpstr>
      <vt:lpstr>Используемые 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81</cp:revision>
  <dcterms:created xsi:type="dcterms:W3CDTF">2014-02-03T16:45:44Z</dcterms:created>
  <dcterms:modified xsi:type="dcterms:W3CDTF">2021-01-16T10:34:29Z</dcterms:modified>
</cp:coreProperties>
</file>