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BE045-FCEB-4166-B56E-7BF31225C302}" type="datetimeFigureOut">
              <a:rPr lang="ru-RU" smtClean="0"/>
              <a:t>01.11.2019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BE3B9-59AC-47DB-9853-96DC1D83AAC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BE045-FCEB-4166-B56E-7BF31225C302}" type="datetimeFigureOut">
              <a:rPr lang="ru-RU" smtClean="0"/>
              <a:t>01.11.2019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BE3B9-59AC-47DB-9853-96DC1D83AAC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BE045-FCEB-4166-B56E-7BF31225C302}" type="datetimeFigureOut">
              <a:rPr lang="ru-RU" smtClean="0"/>
              <a:t>01.11.2019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BE3B9-59AC-47DB-9853-96DC1D83AAC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BE045-FCEB-4166-B56E-7BF31225C302}" type="datetimeFigureOut">
              <a:rPr lang="ru-RU" smtClean="0"/>
              <a:t>01.11.2019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BE3B9-59AC-47DB-9853-96DC1D83AAC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BE045-FCEB-4166-B56E-7BF31225C302}" type="datetimeFigureOut">
              <a:rPr lang="ru-RU" smtClean="0"/>
              <a:t>01.11.2019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BE3B9-59AC-47DB-9853-96DC1D83AAC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BE045-FCEB-4166-B56E-7BF31225C302}" type="datetimeFigureOut">
              <a:rPr lang="ru-RU" smtClean="0"/>
              <a:t>01.11.2019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BE3B9-59AC-47DB-9853-96DC1D83AAC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BE045-FCEB-4166-B56E-7BF31225C302}" type="datetimeFigureOut">
              <a:rPr lang="ru-RU" smtClean="0"/>
              <a:t>01.11.2019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BE3B9-59AC-47DB-9853-96DC1D83AAC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BE045-FCEB-4166-B56E-7BF31225C302}" type="datetimeFigureOut">
              <a:rPr lang="ru-RU" smtClean="0"/>
              <a:t>01.11.2019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BE3B9-59AC-47DB-9853-96DC1D83AAC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BE045-FCEB-4166-B56E-7BF31225C302}" type="datetimeFigureOut">
              <a:rPr lang="ru-RU" smtClean="0"/>
              <a:t>01.11.2019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BE3B9-59AC-47DB-9853-96DC1D83AAC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BE045-FCEB-4166-B56E-7BF31225C302}" type="datetimeFigureOut">
              <a:rPr lang="ru-RU" smtClean="0"/>
              <a:t>01.11.2019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BE3B9-59AC-47DB-9853-96DC1D83AAC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BE045-FCEB-4166-B56E-7BF31225C302}" type="datetimeFigureOut">
              <a:rPr lang="ru-RU" smtClean="0"/>
              <a:t>01.11.2019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BE3B9-59AC-47DB-9853-96DC1D83AAC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1FBE045-FCEB-4166-B56E-7BF31225C302}" type="datetimeFigureOut">
              <a:rPr lang="ru-RU" smtClean="0"/>
              <a:t>01.11.2019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FBE3B9-59AC-47DB-9853-96DC1D83AAC3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52120" y="5052545"/>
            <a:ext cx="3024336" cy="896735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ru-RU" b="1" i="1" dirty="0" smtClean="0">
                <a:solidFill>
                  <a:srgbClr val="0070C0"/>
                </a:solidFill>
              </a:rPr>
              <a:t>                 Грищенко Л.П </a:t>
            </a:r>
          </a:p>
          <a:p>
            <a:pPr algn="r"/>
            <a:r>
              <a:rPr lang="ru-RU" b="1" i="1" dirty="0" smtClean="0">
                <a:solidFill>
                  <a:srgbClr val="0070C0"/>
                </a:solidFill>
              </a:rPr>
              <a:t>                зам зав по ВМР</a:t>
            </a:r>
            <a:endParaRPr lang="ru-RU" b="1" i="1" dirty="0">
              <a:solidFill>
                <a:srgbClr val="0070C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188640"/>
            <a:ext cx="7175351" cy="4736817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Муниципальное бюджетное дошкольное образовательное учреждение детский сад № 27 </a:t>
            </a:r>
            <a:b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г.Ангарск</a:t>
            </a: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4000" i="1" dirty="0">
                <a:solidFill>
                  <a:srgbClr val="00B050"/>
                </a:solidFill>
              </a:rPr>
              <a:t/>
            </a:r>
            <a:br>
              <a:rPr lang="ru-RU" sz="4000" i="1" dirty="0">
                <a:solidFill>
                  <a:srgbClr val="00B050"/>
                </a:solidFill>
              </a:rPr>
            </a:br>
            <a:r>
              <a:rPr lang="ru-RU" sz="4000" b="1" i="1" dirty="0" smtClean="0">
                <a:solidFill>
                  <a:srgbClr val="00B050"/>
                </a:solidFill>
              </a:rPr>
              <a:t>Проектный </a:t>
            </a:r>
            <a:r>
              <a:rPr lang="ru-RU" sz="4000" b="1" i="1" dirty="0">
                <a:solidFill>
                  <a:srgbClr val="00B050"/>
                </a:solidFill>
              </a:rPr>
              <a:t>метод как способ реализации образовательной программы в ДОУ</a:t>
            </a:r>
          </a:p>
        </p:txBody>
      </p:sp>
    </p:spTree>
    <p:extLst>
      <p:ext uri="{BB962C8B-B14F-4D97-AF65-F5344CB8AC3E}">
        <p14:creationId xmlns:p14="http://schemas.microsoft.com/office/powerpoint/2010/main" val="327629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979712" y="229774"/>
            <a:ext cx="6696744" cy="4783401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1600" b="1" i="1" dirty="0" smtClean="0">
                <a:solidFill>
                  <a:schemeClr val="accent6"/>
                </a:solidFill>
              </a:rPr>
              <a:t>                Из </a:t>
            </a:r>
            <a:r>
              <a:rPr lang="ru-RU" sz="1600" b="1" i="1" dirty="0">
                <a:solidFill>
                  <a:schemeClr val="accent6"/>
                </a:solidFill>
              </a:rPr>
              <a:t>истории проектного </a:t>
            </a:r>
            <a:r>
              <a:rPr lang="ru-RU" sz="1600" b="1" i="1" dirty="0" smtClean="0">
                <a:solidFill>
                  <a:schemeClr val="accent6"/>
                </a:solidFill>
              </a:rPr>
              <a:t>метода</a:t>
            </a:r>
          </a:p>
          <a:p>
            <a:r>
              <a:rPr lang="ru-RU" sz="1600" dirty="0" smtClean="0"/>
              <a:t>Метод проектов  возник в 1920-х годах в США и связан  с развитием гуманистического направления в философии и образовании.</a:t>
            </a:r>
          </a:p>
          <a:p>
            <a:pPr marL="45720" indent="0">
              <a:buNone/>
            </a:pPr>
            <a:r>
              <a:rPr lang="ru-RU" sz="1600" dirty="0" smtClean="0"/>
              <a:t>Автор </a:t>
            </a:r>
            <a:r>
              <a:rPr lang="ru-RU" sz="1600" dirty="0"/>
              <a:t>метода -американский педагог Джон Дьюи(18591952). </a:t>
            </a:r>
            <a:endParaRPr lang="ru-RU" sz="1600" dirty="0" smtClean="0"/>
          </a:p>
          <a:p>
            <a:pPr marL="45720" indent="0">
              <a:buNone/>
            </a:pPr>
            <a:r>
              <a:rPr lang="ru-RU" sz="1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</a:t>
            </a:r>
            <a:r>
              <a:rPr lang="ru-RU" sz="1600" i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Исходный </a:t>
            </a:r>
            <a:r>
              <a:rPr lang="ru-RU" sz="1600" i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принцип </a:t>
            </a:r>
            <a:r>
              <a:rPr lang="ru-RU" sz="1600" dirty="0"/>
              <a:t>–свобода учения, интеллектуальная </a:t>
            </a:r>
            <a:r>
              <a:rPr lang="ru-RU" sz="1600" dirty="0" smtClean="0"/>
              <a:t>     свобода</a:t>
            </a:r>
            <a:r>
              <a:rPr lang="ru-RU" sz="1600" dirty="0"/>
              <a:t>, свобода размышления, способность ставить цели и осуществлять действия, необходимые для их достижения. </a:t>
            </a:r>
            <a:endParaRPr lang="ru-RU" sz="1600" dirty="0" smtClean="0"/>
          </a:p>
          <a:p>
            <a:r>
              <a:rPr lang="ru-RU" sz="1600" dirty="0" smtClean="0"/>
              <a:t>Метод </a:t>
            </a:r>
            <a:r>
              <a:rPr lang="ru-RU" sz="1600" dirty="0"/>
              <a:t>проектов по Дьюи—предусматривает последовательность в организации обучения детей, состоящую из3-х этапов</a:t>
            </a:r>
            <a:r>
              <a:rPr lang="ru-RU" sz="1600" dirty="0" smtClean="0"/>
              <a:t>: </a:t>
            </a:r>
          </a:p>
          <a:p>
            <a:pPr marL="45720" indent="0">
              <a:buNone/>
            </a:pPr>
            <a:r>
              <a:rPr lang="ru-RU" sz="1600" b="1" dirty="0" smtClean="0"/>
              <a:t>1</a:t>
            </a:r>
            <a:r>
              <a:rPr lang="ru-RU" sz="1600" dirty="0" smtClean="0"/>
              <a:t>. Педагог </a:t>
            </a:r>
            <a:r>
              <a:rPr lang="ru-RU" sz="1600" dirty="0"/>
              <a:t>изучает возможности, потребности и прошлый опыт </a:t>
            </a:r>
            <a:r>
              <a:rPr lang="ru-RU" sz="1600" dirty="0" smtClean="0"/>
              <a:t>         воспитанников. Вносит </a:t>
            </a:r>
            <a:r>
              <a:rPr lang="ru-RU" sz="1600" dirty="0"/>
              <a:t>предложение, которое является отправной идеей для совместного обсуждения с детьми. </a:t>
            </a:r>
            <a:endParaRPr lang="ru-RU" sz="1600" dirty="0" smtClean="0"/>
          </a:p>
          <a:p>
            <a:pPr marL="45720" indent="0">
              <a:buNone/>
            </a:pPr>
            <a:r>
              <a:rPr lang="ru-RU" sz="1600" b="1" dirty="0" smtClean="0"/>
              <a:t>2</a:t>
            </a:r>
            <a:r>
              <a:rPr lang="ru-RU" sz="1600" dirty="0" smtClean="0"/>
              <a:t>.Результат </a:t>
            </a:r>
            <a:r>
              <a:rPr lang="ru-RU" sz="1600" dirty="0"/>
              <a:t>обсуждения —план работы, а затем проект как последовательность действий</a:t>
            </a:r>
            <a:r>
              <a:rPr lang="ru-RU" sz="1600" dirty="0" smtClean="0"/>
              <a:t>. </a:t>
            </a:r>
          </a:p>
          <a:p>
            <a:pPr marL="45720" indent="0">
              <a:buNone/>
            </a:pPr>
            <a:r>
              <a:rPr lang="ru-RU" sz="1600" b="1" dirty="0" smtClean="0"/>
              <a:t>3</a:t>
            </a:r>
            <a:r>
              <a:rPr lang="ru-RU" sz="1600" dirty="0" smtClean="0"/>
              <a:t>.Организует </a:t>
            </a:r>
            <a:r>
              <a:rPr lang="ru-RU" sz="1600" dirty="0"/>
              <a:t>реализацию проекта детьми в соответствии </a:t>
            </a:r>
            <a:r>
              <a:rPr lang="ru-RU" sz="1600" dirty="0" smtClean="0"/>
              <a:t>с  намеченным </a:t>
            </a:r>
            <a:r>
              <a:rPr lang="ru-RU" sz="1600" dirty="0"/>
              <a:t>планом, оказывая необходимую </a:t>
            </a:r>
            <a:r>
              <a:rPr lang="ru-RU" sz="1600" dirty="0" smtClean="0"/>
              <a:t>помощь. </a:t>
            </a:r>
            <a:endParaRPr lang="ru-RU" sz="1600" dirty="0"/>
          </a:p>
        </p:txBody>
      </p:sp>
      <p:pic>
        <p:nvPicPr>
          <p:cNvPr id="1026" name="Picture 2" descr="C:\Users\User\Desktop\iWFPJXRI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1800200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User\Desktop\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026822"/>
            <a:ext cx="1872208" cy="1728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11560" y="5229200"/>
            <a:ext cx="57606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X</a:t>
            </a:r>
            <a:r>
              <a:rPr lang="ru-RU" sz="1600" dirty="0"/>
              <a:t>. </a:t>
            </a:r>
            <a:r>
              <a:rPr lang="ru-RU" sz="1600" dirty="0" err="1" smtClean="0"/>
              <a:t>Килпатрик</a:t>
            </a:r>
            <a:r>
              <a:rPr lang="ru-RU" sz="1600" dirty="0" smtClean="0"/>
              <a:t> ученик </a:t>
            </a:r>
            <a:r>
              <a:rPr lang="ru-RU" sz="1600" dirty="0"/>
              <a:t>Дьюи, продолжил его </a:t>
            </a:r>
            <a:r>
              <a:rPr lang="ru-RU" sz="1600" dirty="0" smtClean="0"/>
              <a:t>идеи. </a:t>
            </a:r>
          </a:p>
          <a:p>
            <a:r>
              <a:rPr lang="ru-RU" sz="16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Он считал, что проектом является любая деятельность, выполненная </a:t>
            </a:r>
            <a:r>
              <a:rPr lang="ru-RU" sz="16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«от всего сердца</a:t>
            </a:r>
            <a:r>
              <a:rPr lang="ru-RU" sz="16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», с высокой степенью самостоятельности группой детей, объединенных в данный момент общим интересом.</a:t>
            </a:r>
          </a:p>
        </p:txBody>
      </p:sp>
    </p:spTree>
    <p:extLst>
      <p:ext uri="{BB962C8B-B14F-4D97-AF65-F5344CB8AC3E}">
        <p14:creationId xmlns:p14="http://schemas.microsoft.com/office/powerpoint/2010/main" val="367368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260648"/>
            <a:ext cx="8712968" cy="640871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 smtClean="0"/>
              <a:t>       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ПЕДАГОГИЧЕСКАЯ ТЕХНОЛОГИЯ ПРОЕКТИРОВАНИЯ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  <a:p>
            <a:pPr marL="45720" indent="0">
              <a:buNone/>
            </a:pPr>
            <a:r>
              <a:rPr lang="ru-RU" b="1" i="1" dirty="0">
                <a:solidFill>
                  <a:srgbClr val="7030A0"/>
                </a:solidFill>
              </a:rPr>
              <a:t>Слово “</a:t>
            </a:r>
            <a:r>
              <a:rPr lang="ru-RU" b="1" i="1" dirty="0">
                <a:solidFill>
                  <a:srgbClr val="FF0000"/>
                </a:solidFill>
              </a:rPr>
              <a:t>проект</a:t>
            </a:r>
            <a:r>
              <a:rPr lang="ru-RU" b="1" i="1" dirty="0">
                <a:solidFill>
                  <a:srgbClr val="7030A0"/>
                </a:solidFill>
              </a:rPr>
              <a:t>” –лат., означает “</a:t>
            </a:r>
            <a:r>
              <a:rPr lang="ru-RU" b="1" i="1" u="sng" dirty="0">
                <a:solidFill>
                  <a:srgbClr val="7030A0"/>
                </a:solidFill>
              </a:rPr>
              <a:t>выброшенный вперёд</a:t>
            </a:r>
            <a:r>
              <a:rPr lang="ru-RU" b="1" i="1" dirty="0" smtClean="0">
                <a:solidFill>
                  <a:srgbClr val="7030A0"/>
                </a:solidFill>
              </a:rPr>
              <a:t>”, “</a:t>
            </a:r>
            <a:r>
              <a:rPr lang="ru-RU" b="1" i="1" u="sng" dirty="0">
                <a:solidFill>
                  <a:srgbClr val="7030A0"/>
                </a:solidFill>
              </a:rPr>
              <a:t>выступающий</a:t>
            </a:r>
            <a:r>
              <a:rPr lang="ru-RU" b="1" i="1" dirty="0">
                <a:solidFill>
                  <a:srgbClr val="7030A0"/>
                </a:solidFill>
              </a:rPr>
              <a:t>”, “</a:t>
            </a:r>
            <a:r>
              <a:rPr lang="ru-RU" b="1" i="1" u="sng" dirty="0">
                <a:solidFill>
                  <a:srgbClr val="7030A0"/>
                </a:solidFill>
              </a:rPr>
              <a:t>бросающийся в глаза</a:t>
            </a:r>
            <a:r>
              <a:rPr lang="ru-RU" b="1" i="1" dirty="0">
                <a:solidFill>
                  <a:srgbClr val="7030A0"/>
                </a:solidFill>
              </a:rPr>
              <a:t>” (этимологический словарь) </a:t>
            </a:r>
            <a:endParaRPr lang="ru-RU" b="1" i="1" dirty="0" smtClean="0">
              <a:solidFill>
                <a:srgbClr val="7030A0"/>
              </a:solidFill>
            </a:endParaRPr>
          </a:p>
          <a:p>
            <a:pPr marL="45720" indent="0">
              <a:buNone/>
            </a:pPr>
            <a:r>
              <a:rPr lang="ru-RU" b="1" i="1" dirty="0" smtClean="0">
                <a:solidFill>
                  <a:srgbClr val="00B050"/>
                </a:solidFill>
              </a:rPr>
              <a:t>Метод проектов можно представить</a:t>
            </a:r>
          </a:p>
          <a:p>
            <a:pPr marL="45720" indent="0"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1</a:t>
            </a:r>
            <a:r>
              <a:rPr lang="ru-RU" i="1" dirty="0" smtClean="0"/>
              <a:t>-как </a:t>
            </a:r>
            <a:r>
              <a:rPr lang="ru-RU" i="1" dirty="0"/>
              <a:t>способ организации педагогического процесса, </a:t>
            </a:r>
            <a:r>
              <a:rPr lang="ru-RU" i="1" dirty="0" smtClean="0"/>
              <a:t>     </a:t>
            </a:r>
            <a:r>
              <a:rPr lang="ru-RU" i="1" dirty="0"/>
              <a:t> </a:t>
            </a:r>
            <a:r>
              <a:rPr lang="ru-RU" i="1" dirty="0" smtClean="0"/>
              <a:t>                              основанный </a:t>
            </a:r>
            <a:r>
              <a:rPr lang="ru-RU" i="1" dirty="0"/>
              <a:t>на взаимодействии педагога и воспитанника</a:t>
            </a:r>
            <a:r>
              <a:rPr lang="ru-RU" i="1" dirty="0" smtClean="0"/>
              <a:t>,</a:t>
            </a:r>
          </a:p>
          <a:p>
            <a:pPr marL="45720" indent="0"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2</a:t>
            </a:r>
            <a:r>
              <a:rPr lang="ru-RU" i="1" dirty="0" smtClean="0"/>
              <a:t>-как </a:t>
            </a:r>
            <a:r>
              <a:rPr lang="ru-RU" i="1" dirty="0"/>
              <a:t>способ взаимодействия с окружающей средой, </a:t>
            </a:r>
            <a:endParaRPr lang="ru-RU" i="1" dirty="0" smtClean="0"/>
          </a:p>
          <a:p>
            <a:pPr marL="45720" indent="0"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3</a:t>
            </a:r>
            <a:r>
              <a:rPr lang="ru-RU" i="1" dirty="0" smtClean="0"/>
              <a:t>-поэтапную </a:t>
            </a:r>
            <a:r>
              <a:rPr lang="ru-RU" i="1" dirty="0"/>
              <a:t>практическую деятельность по достижению </a:t>
            </a:r>
            <a:r>
              <a:rPr lang="ru-RU" i="1" dirty="0" smtClean="0"/>
              <a:t>поставленной цели</a:t>
            </a:r>
          </a:p>
          <a:p>
            <a:pPr marL="45720" indent="0">
              <a:buNone/>
            </a:pPr>
            <a:r>
              <a:rPr lang="ru-RU" b="1" i="1" dirty="0">
                <a:solidFill>
                  <a:schemeClr val="accent3">
                    <a:lumMod val="50000"/>
                  </a:schemeClr>
                </a:solidFill>
              </a:rPr>
              <a:t>ОТЛИЧИТЕЛЬНЫЕ ЧЕРТЫ ТЕХНОЛОГИИ 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ПРОЕКТИРОВАНИЯ</a:t>
            </a:r>
          </a:p>
          <a:p>
            <a:pPr marL="45720" indent="0">
              <a:buNone/>
            </a:pPr>
            <a:r>
              <a:rPr lang="ru-RU" sz="1900" dirty="0"/>
              <a:t>•</a:t>
            </a:r>
            <a:r>
              <a:rPr lang="ru-RU" sz="1900" i="1" dirty="0">
                <a:solidFill>
                  <a:srgbClr val="FF0000"/>
                </a:solidFill>
              </a:rPr>
              <a:t>концептуальность</a:t>
            </a:r>
            <a:r>
              <a:rPr lang="ru-RU" sz="1900" dirty="0"/>
              <a:t>-авторская научная идея (в данном случае –Д. Дьюи</a:t>
            </a:r>
            <a:r>
              <a:rPr lang="ru-RU" sz="1900" dirty="0" smtClean="0"/>
              <a:t>)</a:t>
            </a:r>
          </a:p>
          <a:p>
            <a:pPr marL="45720" indent="0">
              <a:buNone/>
            </a:pPr>
            <a:r>
              <a:rPr lang="ru-RU" sz="1900" dirty="0" smtClean="0"/>
              <a:t>•</a:t>
            </a:r>
            <a:r>
              <a:rPr lang="ru-RU" sz="1900" i="1" dirty="0">
                <a:solidFill>
                  <a:srgbClr val="FF0000"/>
                </a:solidFill>
              </a:rPr>
              <a:t>системность</a:t>
            </a:r>
            <a:r>
              <a:rPr lang="ru-RU" sz="1900" dirty="0"/>
              <a:t> -целостность предмета деятельности и </a:t>
            </a:r>
            <a:r>
              <a:rPr lang="ru-RU" sz="1900" dirty="0" smtClean="0"/>
              <a:t>процесса</a:t>
            </a:r>
          </a:p>
          <a:p>
            <a:pPr marL="45720" indent="0">
              <a:buNone/>
            </a:pPr>
            <a:r>
              <a:rPr lang="ru-RU" sz="1900" dirty="0" smtClean="0"/>
              <a:t>•</a:t>
            </a:r>
            <a:r>
              <a:rPr lang="ru-RU" sz="1900" i="1" dirty="0">
                <a:solidFill>
                  <a:srgbClr val="FF0000"/>
                </a:solidFill>
              </a:rPr>
              <a:t>управляемость</a:t>
            </a:r>
            <a:r>
              <a:rPr lang="ru-RU" sz="1900" dirty="0"/>
              <a:t>-руководство деятельностью от цели до </a:t>
            </a:r>
            <a:r>
              <a:rPr lang="ru-RU" sz="1900" dirty="0" smtClean="0"/>
              <a:t>результата</a:t>
            </a:r>
          </a:p>
          <a:p>
            <a:pPr marL="45720" indent="0">
              <a:buNone/>
            </a:pPr>
            <a:r>
              <a:rPr lang="ru-RU" sz="1900" dirty="0" smtClean="0"/>
              <a:t>•</a:t>
            </a:r>
            <a:r>
              <a:rPr lang="ru-RU" sz="1900" i="1" dirty="0">
                <a:solidFill>
                  <a:srgbClr val="FF0000"/>
                </a:solidFill>
              </a:rPr>
              <a:t>эффективность</a:t>
            </a:r>
            <a:r>
              <a:rPr lang="ru-RU" sz="1900" dirty="0"/>
              <a:t>-качество результатов при наименьших </a:t>
            </a:r>
            <a:r>
              <a:rPr lang="ru-RU" sz="1900" dirty="0" smtClean="0"/>
              <a:t>затратах</a:t>
            </a:r>
          </a:p>
          <a:p>
            <a:pPr marL="45720" indent="0">
              <a:buNone/>
            </a:pPr>
            <a:r>
              <a:rPr lang="ru-RU" sz="1900" dirty="0" smtClean="0"/>
              <a:t>•</a:t>
            </a:r>
            <a:r>
              <a:rPr lang="ru-RU" sz="1900" i="1" dirty="0">
                <a:solidFill>
                  <a:srgbClr val="FF0000"/>
                </a:solidFill>
              </a:rPr>
              <a:t>воспроизводимость</a:t>
            </a:r>
            <a:r>
              <a:rPr lang="ru-RU" sz="1900" dirty="0"/>
              <a:t>-возможность повторения в </a:t>
            </a:r>
            <a:r>
              <a:rPr lang="ru-RU" sz="1900" dirty="0" smtClean="0"/>
              <a:t>других</a:t>
            </a:r>
            <a:endParaRPr lang="ru-RU" sz="1900" b="1" i="1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75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260648"/>
            <a:ext cx="8928992" cy="6336704"/>
          </a:xfrm>
        </p:spPr>
        <p:txBody>
          <a:bodyPr>
            <a:normAutofit/>
          </a:bodyPr>
          <a:lstStyle/>
          <a:p>
            <a:pPr lvl="3"/>
            <a:endParaRPr lang="ru-RU" sz="900" dirty="0" smtClean="0"/>
          </a:p>
          <a:p>
            <a:pPr lvl="3"/>
            <a:endParaRPr lang="ru-RU" sz="900" dirty="0"/>
          </a:p>
          <a:p>
            <a:pPr lvl="3"/>
            <a:endParaRPr lang="ru-RU" sz="900" dirty="0" smtClean="0"/>
          </a:p>
          <a:p>
            <a:pPr lvl="3"/>
            <a:endParaRPr lang="ru-RU" sz="900" dirty="0"/>
          </a:p>
          <a:p>
            <a:pPr lvl="3"/>
            <a:endParaRPr lang="ru-RU" sz="900" dirty="0" smtClean="0"/>
          </a:p>
          <a:p>
            <a:pPr lvl="3"/>
            <a:endParaRPr lang="ru-RU" sz="900" dirty="0"/>
          </a:p>
          <a:p>
            <a:pPr lvl="3"/>
            <a:endParaRPr lang="ru-RU" sz="900" dirty="0" smtClean="0"/>
          </a:p>
          <a:p>
            <a:pPr lvl="3"/>
            <a:endParaRPr lang="ru-RU" sz="900" dirty="0"/>
          </a:p>
          <a:p>
            <a:pPr lvl="3"/>
            <a:endParaRPr lang="ru-RU" sz="900" dirty="0" smtClean="0"/>
          </a:p>
          <a:p>
            <a:pPr lvl="3"/>
            <a:endParaRPr lang="ru-RU" sz="900" dirty="0"/>
          </a:p>
          <a:p>
            <a:pPr lvl="3"/>
            <a:endParaRPr lang="ru-RU" sz="900" dirty="0" smtClean="0"/>
          </a:p>
          <a:p>
            <a:pPr lvl="3"/>
            <a:endParaRPr lang="ru-RU" sz="900" dirty="0"/>
          </a:p>
          <a:p>
            <a:pPr lvl="3"/>
            <a:endParaRPr lang="ru-RU" sz="900" dirty="0" smtClean="0"/>
          </a:p>
          <a:p>
            <a:pPr lvl="3"/>
            <a:endParaRPr lang="ru-RU" sz="900" dirty="0"/>
          </a:p>
          <a:p>
            <a:pPr lvl="3"/>
            <a:endParaRPr lang="ru-RU" sz="900" dirty="0" smtClean="0"/>
          </a:p>
          <a:p>
            <a:pPr lvl="3"/>
            <a:endParaRPr lang="ru-RU" sz="900" dirty="0"/>
          </a:p>
          <a:p>
            <a:pPr lvl="3"/>
            <a:endParaRPr lang="ru-RU" sz="900" dirty="0" smtClean="0"/>
          </a:p>
          <a:p>
            <a:pPr lvl="3"/>
            <a:endParaRPr lang="ru-RU" sz="900" dirty="0"/>
          </a:p>
          <a:p>
            <a:pPr lvl="3"/>
            <a:endParaRPr lang="ru-RU" sz="900" dirty="0" smtClean="0"/>
          </a:p>
          <a:p>
            <a:pPr lvl="3"/>
            <a:endParaRPr lang="ru-RU" sz="900" dirty="0"/>
          </a:p>
          <a:p>
            <a:pPr lvl="3"/>
            <a:endParaRPr lang="ru-RU" sz="900" dirty="0" smtClean="0"/>
          </a:p>
          <a:p>
            <a:pPr lvl="3"/>
            <a:endParaRPr lang="ru-RU" sz="900" dirty="0"/>
          </a:p>
          <a:p>
            <a:pPr marL="914400" lvl="3" indent="0">
              <a:buNone/>
            </a:pPr>
            <a:endParaRPr lang="ru-RU" sz="900" dirty="0"/>
          </a:p>
          <a:p>
            <a:pPr marL="914400" lvl="3" indent="0">
              <a:buNone/>
            </a:pPr>
            <a:endParaRPr lang="ru-RU" sz="900" dirty="0" smtClean="0"/>
          </a:p>
          <a:p>
            <a:pPr marL="914400" lvl="3" indent="0">
              <a:buNone/>
            </a:pPr>
            <a:r>
              <a:rPr lang="ru-RU" b="1" i="1" dirty="0" smtClean="0">
                <a:solidFill>
                  <a:srgbClr val="00B050"/>
                </a:solidFill>
              </a:rPr>
              <a:t>Шестое </a:t>
            </a:r>
            <a:r>
              <a:rPr lang="ru-RU" b="1" i="1" dirty="0">
                <a:solidFill>
                  <a:srgbClr val="00B050"/>
                </a:solidFill>
              </a:rPr>
              <a:t>«П» проекта</a:t>
            </a:r>
            <a:r>
              <a:rPr lang="ru-RU" dirty="0"/>
              <a:t>-это его портфолио, папка, в которой собраны рабочие материалы, в том числе планы, отчеты, рисунки, схемы, карты, </a:t>
            </a:r>
            <a:r>
              <a:rPr lang="ru-RU" dirty="0" smtClean="0"/>
              <a:t>таблицы</a:t>
            </a:r>
          </a:p>
          <a:p>
            <a:pPr marL="914400" lvl="3" indent="0"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Метод </a:t>
            </a:r>
            <a:r>
              <a:rPr lang="ru-RU" b="1" i="1" dirty="0">
                <a:solidFill>
                  <a:srgbClr val="0070C0"/>
                </a:solidFill>
              </a:rPr>
              <a:t>проектов описывает комплекс действий ребенка и способы (техники) организации педагогом этих действий, то есть является </a:t>
            </a:r>
            <a:r>
              <a:rPr lang="ru-RU" b="1" i="1" dirty="0">
                <a:solidFill>
                  <a:srgbClr val="FF0000"/>
                </a:solidFill>
              </a:rPr>
              <a:t>педагогической технологией</a:t>
            </a:r>
          </a:p>
          <a:p>
            <a:pPr marL="914400" lvl="3" indent="0">
              <a:buNone/>
            </a:pPr>
            <a:endParaRPr lang="ru-RU" sz="900" dirty="0"/>
          </a:p>
          <a:p>
            <a:pPr lvl="3"/>
            <a:endParaRPr lang="ru-RU" sz="900" dirty="0" smtClean="0"/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202861" y="1735839"/>
            <a:ext cx="3672408" cy="1693161"/>
          </a:xfrm>
          <a:prstGeom prst="ellipse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ctr"/>
            <a:r>
              <a:rPr lang="ru-RU" sz="2800" b="1" i="1" dirty="0" smtClean="0">
                <a:solidFill>
                  <a:schemeClr val="accent3">
                    <a:lumMod val="75000"/>
                  </a:schemeClr>
                </a:solidFill>
              </a:rPr>
              <a:t>ПРОЕКТ</a:t>
            </a:r>
          </a:p>
          <a:p>
            <a:pPr algn="ctr"/>
            <a:r>
              <a:rPr lang="ru-RU" sz="2800" b="1" i="1" dirty="0" smtClean="0">
                <a:solidFill>
                  <a:schemeClr val="accent3">
                    <a:lumMod val="75000"/>
                  </a:schemeClr>
                </a:solidFill>
              </a:rPr>
              <a:t>это </a:t>
            </a:r>
            <a:r>
              <a:rPr lang="ru-RU" sz="2800" b="1" i="1" dirty="0">
                <a:solidFill>
                  <a:schemeClr val="accent3">
                    <a:lumMod val="75000"/>
                  </a:schemeClr>
                </a:solidFill>
              </a:rPr>
              <a:t>« пять </a:t>
            </a:r>
            <a:r>
              <a:rPr lang="ru-RU" sz="2800" b="1" i="1" dirty="0">
                <a:solidFill>
                  <a:schemeClr val="accent6"/>
                </a:solidFill>
              </a:rPr>
              <a:t>П</a:t>
            </a:r>
            <a:r>
              <a:rPr lang="ru-RU" sz="2800" b="1" i="1" dirty="0">
                <a:solidFill>
                  <a:schemeClr val="accent3">
                    <a:lumMod val="75000"/>
                  </a:schemeClr>
                </a:solidFill>
              </a:rPr>
              <a:t>»</a:t>
            </a:r>
          </a:p>
          <a:p>
            <a:pPr algn="ctr"/>
            <a:endParaRPr lang="ru-RU" sz="2800" dirty="0"/>
          </a:p>
        </p:txBody>
      </p:sp>
      <p:sp>
        <p:nvSpPr>
          <p:cNvPr id="6" name="Овал 5"/>
          <p:cNvSpPr/>
          <p:nvPr/>
        </p:nvSpPr>
        <p:spPr>
          <a:xfrm>
            <a:off x="395536" y="474815"/>
            <a:ext cx="2808312" cy="1261024"/>
          </a:xfrm>
          <a:prstGeom prst="ellipse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>
                <a:solidFill>
                  <a:schemeClr val="accent3">
                    <a:lumMod val="75000"/>
                  </a:schemeClr>
                </a:solidFill>
              </a:rPr>
              <a:t>1 </a:t>
            </a:r>
            <a:endParaRPr lang="ru-RU" sz="2000" b="1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ctr"/>
            <a:r>
              <a:rPr lang="ru-RU" sz="2000" b="1" i="1" dirty="0" smtClean="0">
                <a:solidFill>
                  <a:schemeClr val="accent3">
                    <a:lumMod val="75000"/>
                  </a:schemeClr>
                </a:solidFill>
              </a:rPr>
              <a:t>Проблема</a:t>
            </a:r>
            <a:endParaRPr lang="ru-RU" sz="2000" b="1" i="1" dirty="0">
              <a:solidFill>
                <a:schemeClr val="accent3">
                  <a:lumMod val="75000"/>
                </a:schemeClr>
              </a:solidFill>
            </a:endParaRPr>
          </a:p>
          <a:p>
            <a:pPr algn="ctr"/>
            <a:endParaRPr lang="ru-RU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644008" y="260648"/>
            <a:ext cx="3312368" cy="1440160"/>
          </a:xfrm>
          <a:prstGeom prst="ellipse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>
                <a:solidFill>
                  <a:schemeClr val="accent3">
                    <a:lumMod val="75000"/>
                  </a:schemeClr>
                </a:solidFill>
              </a:rPr>
              <a:t>2 </a:t>
            </a:r>
            <a:endParaRPr lang="ru-RU" sz="2000" b="1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ctr"/>
            <a:r>
              <a:rPr lang="ru-RU" sz="2000" b="1" i="1" dirty="0" smtClean="0">
                <a:solidFill>
                  <a:schemeClr val="accent3">
                    <a:lumMod val="75000"/>
                  </a:schemeClr>
                </a:solidFill>
              </a:rPr>
              <a:t>Проектирование </a:t>
            </a:r>
            <a:r>
              <a:rPr lang="ru-RU" sz="2000" b="1" i="1" dirty="0">
                <a:solidFill>
                  <a:schemeClr val="accent3">
                    <a:lumMod val="75000"/>
                  </a:schemeClr>
                </a:solidFill>
              </a:rPr>
              <a:t>(планирование)</a:t>
            </a:r>
          </a:p>
          <a:p>
            <a:pPr algn="ctr"/>
            <a:endParaRPr lang="ru-RU" sz="24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300192" y="2563358"/>
            <a:ext cx="2664296" cy="1153674"/>
          </a:xfrm>
          <a:prstGeom prst="ellipse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>
                <a:solidFill>
                  <a:schemeClr val="accent3">
                    <a:lumMod val="75000"/>
                  </a:schemeClr>
                </a:solidFill>
              </a:rPr>
              <a:t>3 </a:t>
            </a:r>
            <a:endParaRPr lang="ru-RU" sz="2000" b="1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ctr"/>
            <a:r>
              <a:rPr lang="ru-RU" sz="2000" b="1" i="1" dirty="0" smtClean="0">
                <a:solidFill>
                  <a:schemeClr val="accent3">
                    <a:lumMod val="75000"/>
                  </a:schemeClr>
                </a:solidFill>
              </a:rPr>
              <a:t>Поиск </a:t>
            </a:r>
            <a:r>
              <a:rPr lang="ru-RU" sz="2000" b="1" i="1" dirty="0">
                <a:solidFill>
                  <a:schemeClr val="accent3">
                    <a:lumMod val="75000"/>
                  </a:schemeClr>
                </a:solidFill>
              </a:rPr>
              <a:t>информации</a:t>
            </a:r>
          </a:p>
          <a:p>
            <a:pPr algn="ctr"/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3923928" y="3868130"/>
            <a:ext cx="2664296" cy="1001030"/>
          </a:xfrm>
          <a:prstGeom prst="ellipse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chemeClr val="accent3">
                    <a:lumMod val="75000"/>
                  </a:schemeClr>
                </a:solidFill>
              </a:rPr>
              <a:t>4</a:t>
            </a:r>
          </a:p>
          <a:p>
            <a:pPr algn="ctr"/>
            <a:r>
              <a:rPr lang="ru-RU" sz="2000" b="1" i="1" dirty="0" smtClean="0">
                <a:solidFill>
                  <a:schemeClr val="accent3">
                    <a:lumMod val="75000"/>
                  </a:schemeClr>
                </a:solidFill>
              </a:rPr>
              <a:t> Продукт</a:t>
            </a:r>
            <a:endParaRPr lang="ru-RU" sz="2000" b="1" i="1" dirty="0">
              <a:solidFill>
                <a:schemeClr val="accent3">
                  <a:lumMod val="75000"/>
                </a:schemeClr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179512" y="3501008"/>
            <a:ext cx="2808312" cy="1152128"/>
          </a:xfrm>
          <a:prstGeom prst="ellipse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>
                <a:solidFill>
                  <a:schemeClr val="accent3">
                    <a:lumMod val="75000"/>
                  </a:schemeClr>
                </a:solidFill>
              </a:rPr>
              <a:t>5 </a:t>
            </a:r>
            <a:r>
              <a:rPr lang="ru-RU" sz="2000" b="1" i="1" dirty="0" smtClean="0">
                <a:solidFill>
                  <a:schemeClr val="accent3">
                    <a:lumMod val="75000"/>
                  </a:schemeClr>
                </a:solidFill>
              </a:rPr>
              <a:t>Презентация</a:t>
            </a:r>
            <a:endParaRPr lang="ru-RU" sz="2000" b="1" i="1" dirty="0">
              <a:solidFill>
                <a:schemeClr val="accent3">
                  <a:lumMod val="75000"/>
                </a:schemeClr>
              </a:solidFill>
            </a:endParaRPr>
          </a:p>
          <a:p>
            <a:pPr algn="ctr"/>
            <a:endParaRPr lang="ru-RU" sz="2000" dirty="0"/>
          </a:p>
        </p:txBody>
      </p:sp>
      <p:cxnSp>
        <p:nvCxnSpPr>
          <p:cNvPr id="12" name="Прямая со стрелкой 11"/>
          <p:cNvCxnSpPr>
            <a:stCxn id="4" idx="1"/>
            <a:endCxn id="6" idx="4"/>
          </p:cNvCxnSpPr>
          <p:nvPr/>
        </p:nvCxnSpPr>
        <p:spPr>
          <a:xfrm flipH="1" flipV="1">
            <a:off x="1799692" y="1735839"/>
            <a:ext cx="940981" cy="2479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4" idx="7"/>
            <a:endCxn id="7" idx="4"/>
          </p:cNvCxnSpPr>
          <p:nvPr/>
        </p:nvCxnSpPr>
        <p:spPr>
          <a:xfrm flipV="1">
            <a:off x="5337457" y="1700808"/>
            <a:ext cx="962735" cy="2829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4" idx="6"/>
            <a:endCxn id="8" idx="1"/>
          </p:cNvCxnSpPr>
          <p:nvPr/>
        </p:nvCxnSpPr>
        <p:spPr>
          <a:xfrm>
            <a:off x="5875269" y="2582420"/>
            <a:ext cx="815100" cy="1498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4" idx="4"/>
            <a:endCxn id="9" idx="0"/>
          </p:cNvCxnSpPr>
          <p:nvPr/>
        </p:nvCxnSpPr>
        <p:spPr>
          <a:xfrm>
            <a:off x="4039065" y="3429000"/>
            <a:ext cx="1217011" cy="4391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4" idx="4"/>
            <a:endCxn id="10" idx="7"/>
          </p:cNvCxnSpPr>
          <p:nvPr/>
        </p:nvCxnSpPr>
        <p:spPr>
          <a:xfrm flipH="1">
            <a:off x="2576556" y="3429000"/>
            <a:ext cx="1462509" cy="2407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41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107504" y="260648"/>
            <a:ext cx="8784976" cy="6408712"/>
          </a:xfrm>
        </p:spPr>
        <p:txBody>
          <a:bodyPr/>
          <a:lstStyle/>
          <a:p>
            <a:pPr marL="45720" indent="0">
              <a:buNone/>
            </a:pP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</a:rPr>
              <a:t>        Типология 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</a:rPr>
              <a:t>проектов в ДОУ( по Е.С. Евдокимовой</a:t>
            </a: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</a:rPr>
              <a:t>) </a:t>
            </a:r>
            <a:endParaRPr lang="ru-RU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Пятно 1 6"/>
          <p:cNvSpPr/>
          <p:nvPr/>
        </p:nvSpPr>
        <p:spPr>
          <a:xfrm rot="539546">
            <a:off x="2964961" y="2511817"/>
            <a:ext cx="2990282" cy="1782404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Arial Black" pitchFamily="34" charset="0"/>
                <a:cs typeface="Aharoni" pitchFamily="2" charset="-79"/>
              </a:rPr>
              <a:t>ПРОЕКТ</a:t>
            </a:r>
            <a:endParaRPr lang="ru-RU" sz="2400" b="1" dirty="0"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13" name="Блок-схема: знак завершения 12"/>
          <p:cNvSpPr/>
          <p:nvPr/>
        </p:nvSpPr>
        <p:spPr>
          <a:xfrm>
            <a:off x="107504" y="764704"/>
            <a:ext cx="3168352" cy="2016224"/>
          </a:xfrm>
          <a:prstGeom prst="flowChartTerminator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FFC000"/>
                </a:solidFill>
              </a:rPr>
              <a:t>По </a:t>
            </a:r>
            <a:r>
              <a:rPr lang="ru-RU" sz="1600" b="1" dirty="0">
                <a:solidFill>
                  <a:srgbClr val="FFC000"/>
                </a:solidFill>
              </a:rPr>
              <a:t>доминирующей деятельности </a:t>
            </a:r>
            <a:r>
              <a:rPr lang="ru-RU" sz="1600" dirty="0"/>
              <a:t>(исследовательские, информационные, творческие</a:t>
            </a:r>
            <a:r>
              <a:rPr lang="ru-RU" sz="1600" dirty="0" smtClean="0"/>
              <a:t>, игровые</a:t>
            </a:r>
            <a:r>
              <a:rPr lang="ru-RU" sz="1600" dirty="0"/>
              <a:t>, приключенческие</a:t>
            </a:r>
            <a:r>
              <a:rPr lang="ru-RU" sz="1600" dirty="0" smtClean="0"/>
              <a:t>, практико-ориентированные</a:t>
            </a:r>
            <a:endParaRPr lang="ru-RU" sz="1600" dirty="0"/>
          </a:p>
        </p:txBody>
      </p:sp>
      <p:sp>
        <p:nvSpPr>
          <p:cNvPr id="14" name="Блок-схема: знак завершения 13"/>
          <p:cNvSpPr/>
          <p:nvPr/>
        </p:nvSpPr>
        <p:spPr>
          <a:xfrm>
            <a:off x="251521" y="2932545"/>
            <a:ext cx="3096344" cy="1864607"/>
          </a:xfrm>
          <a:prstGeom prst="flowChartTerminator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FFC000"/>
                </a:solidFill>
              </a:rPr>
              <a:t>По </a:t>
            </a:r>
            <a:r>
              <a:rPr lang="ru-RU" sz="1600" b="1" dirty="0">
                <a:solidFill>
                  <a:srgbClr val="FFC000"/>
                </a:solidFill>
              </a:rPr>
              <a:t>характеру </a:t>
            </a:r>
            <a:r>
              <a:rPr lang="ru-RU" sz="1600" b="1" dirty="0" smtClean="0">
                <a:solidFill>
                  <a:srgbClr val="FFC000"/>
                </a:solidFill>
              </a:rPr>
              <a:t>содержания</a:t>
            </a:r>
          </a:p>
          <a:p>
            <a:pPr algn="ctr"/>
            <a:r>
              <a:rPr lang="ru-RU" sz="1600" dirty="0" smtClean="0"/>
              <a:t>(</a:t>
            </a:r>
            <a:r>
              <a:rPr lang="ru-RU" sz="1600" dirty="0"/>
              <a:t>ребенок и семья, ребенок и природа, ребенок и </a:t>
            </a:r>
            <a:r>
              <a:rPr lang="ru-RU" sz="1600" dirty="0" smtClean="0"/>
              <a:t>рукотворный мир</a:t>
            </a:r>
            <a:r>
              <a:rPr lang="ru-RU" sz="1600" dirty="0"/>
              <a:t>, ребенок и общество и его культурные ценности</a:t>
            </a:r>
          </a:p>
        </p:txBody>
      </p:sp>
      <p:sp>
        <p:nvSpPr>
          <p:cNvPr id="16" name="Блок-схема: знак завершения 15"/>
          <p:cNvSpPr/>
          <p:nvPr/>
        </p:nvSpPr>
        <p:spPr>
          <a:xfrm>
            <a:off x="5436096" y="764704"/>
            <a:ext cx="3456384" cy="1944216"/>
          </a:xfrm>
          <a:prstGeom prst="flowChartTerminator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FFC000"/>
                </a:solidFill>
              </a:rPr>
              <a:t>По характеру </a:t>
            </a:r>
            <a:r>
              <a:rPr lang="ru-RU" sz="1600" b="1" dirty="0" smtClean="0">
                <a:solidFill>
                  <a:srgbClr val="FFC000"/>
                </a:solidFill>
              </a:rPr>
              <a:t>контактов</a:t>
            </a:r>
          </a:p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(</a:t>
            </a:r>
            <a:r>
              <a:rPr lang="ru-RU" sz="1600" dirty="0">
                <a:solidFill>
                  <a:schemeClr val="bg1"/>
                </a:solidFill>
              </a:rPr>
              <a:t>внутри одной возрастной группы</a:t>
            </a:r>
            <a:r>
              <a:rPr lang="ru-RU" sz="1600" dirty="0" smtClean="0">
                <a:solidFill>
                  <a:schemeClr val="bg1"/>
                </a:solidFill>
              </a:rPr>
              <a:t>, в </a:t>
            </a:r>
            <a:r>
              <a:rPr lang="ru-RU" sz="1600" dirty="0">
                <a:solidFill>
                  <a:schemeClr val="bg1"/>
                </a:solidFill>
              </a:rPr>
              <a:t>контакте с другой возрастной группой, внутри ДОУ, в контакте с семьей, учреждениями культуры, общественными организациями)</a:t>
            </a:r>
          </a:p>
        </p:txBody>
      </p:sp>
      <p:sp>
        <p:nvSpPr>
          <p:cNvPr id="17" name="Блок-схема: знак завершения 16"/>
          <p:cNvSpPr/>
          <p:nvPr/>
        </p:nvSpPr>
        <p:spPr>
          <a:xfrm>
            <a:off x="5774432" y="2890983"/>
            <a:ext cx="2974032" cy="1618137"/>
          </a:xfrm>
          <a:prstGeom prst="flowChartTerminator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FFC000"/>
                </a:solidFill>
              </a:rPr>
              <a:t>По </a:t>
            </a:r>
            <a:r>
              <a:rPr lang="ru-RU" sz="1600" b="1" dirty="0" smtClean="0">
                <a:solidFill>
                  <a:srgbClr val="FFC000"/>
                </a:solidFill>
              </a:rPr>
              <a:t>количеству участников</a:t>
            </a:r>
          </a:p>
          <a:p>
            <a:pPr algn="ctr"/>
            <a:r>
              <a:rPr lang="ru-RU" sz="1600" dirty="0" smtClean="0"/>
              <a:t>(</a:t>
            </a:r>
            <a:r>
              <a:rPr lang="ru-RU" sz="1600" dirty="0"/>
              <a:t>индивидуальный, парный, групповой, фронтальный)</a:t>
            </a:r>
          </a:p>
        </p:txBody>
      </p:sp>
      <p:sp>
        <p:nvSpPr>
          <p:cNvPr id="18" name="Блок-схема: знак завершения 17"/>
          <p:cNvSpPr/>
          <p:nvPr/>
        </p:nvSpPr>
        <p:spPr>
          <a:xfrm>
            <a:off x="251521" y="4869160"/>
            <a:ext cx="3096344" cy="1872208"/>
          </a:xfrm>
          <a:prstGeom prst="flowChartTerminator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FFC000"/>
                </a:solidFill>
              </a:rPr>
              <a:t>По характеру участия ребенка в </a:t>
            </a:r>
            <a:r>
              <a:rPr lang="ru-RU" sz="1600" b="1" dirty="0" smtClean="0">
                <a:solidFill>
                  <a:srgbClr val="FFC000"/>
                </a:solidFill>
              </a:rPr>
              <a:t>проекте</a:t>
            </a:r>
          </a:p>
          <a:p>
            <a:pPr algn="ctr"/>
            <a:r>
              <a:rPr lang="ru-RU" sz="1600" dirty="0" smtClean="0"/>
              <a:t>(</a:t>
            </a:r>
            <a:r>
              <a:rPr lang="ru-RU" sz="1600" dirty="0"/>
              <a:t>Заказчик, Эксперт, Исполнитель</a:t>
            </a:r>
            <a:r>
              <a:rPr lang="ru-RU" sz="1600" dirty="0" smtClean="0"/>
              <a:t>, Участник </a:t>
            </a:r>
            <a:r>
              <a:rPr lang="ru-RU" sz="1600" dirty="0"/>
              <a:t>от зарождения </a:t>
            </a:r>
            <a:r>
              <a:rPr lang="ru-RU" sz="1600" dirty="0" smtClean="0"/>
              <a:t>до получения </a:t>
            </a:r>
            <a:r>
              <a:rPr lang="ru-RU" sz="1600" dirty="0"/>
              <a:t>результатов)</a:t>
            </a:r>
          </a:p>
        </p:txBody>
      </p:sp>
      <p:sp>
        <p:nvSpPr>
          <p:cNvPr id="19" name="Блок-схема: знак завершения 18"/>
          <p:cNvSpPr/>
          <p:nvPr/>
        </p:nvSpPr>
        <p:spPr>
          <a:xfrm>
            <a:off x="5580112" y="4869160"/>
            <a:ext cx="3312368" cy="1800200"/>
          </a:xfrm>
          <a:prstGeom prst="flowChartTerminator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FFC000"/>
                </a:solidFill>
              </a:rPr>
              <a:t>По </a:t>
            </a:r>
            <a:r>
              <a:rPr lang="ru-RU" sz="1600" b="1" dirty="0" smtClean="0">
                <a:solidFill>
                  <a:srgbClr val="FFC000"/>
                </a:solidFill>
              </a:rPr>
              <a:t>продолжительности</a:t>
            </a:r>
          </a:p>
          <a:p>
            <a:pPr algn="ctr"/>
            <a:r>
              <a:rPr lang="ru-RU" sz="1600" dirty="0" smtClean="0"/>
              <a:t>Краткосрочный </a:t>
            </a:r>
          </a:p>
          <a:p>
            <a:pPr algn="ctr"/>
            <a:r>
              <a:rPr lang="ru-RU" sz="1600" dirty="0"/>
              <a:t> </a:t>
            </a:r>
            <a:r>
              <a:rPr lang="ru-RU" sz="1600" dirty="0" smtClean="0"/>
              <a:t>1-2 </a:t>
            </a:r>
            <a:r>
              <a:rPr lang="ru-RU" sz="1600" dirty="0" err="1"/>
              <a:t>нед</a:t>
            </a:r>
            <a:r>
              <a:rPr lang="ru-RU" sz="1600" dirty="0"/>
              <a:t>, месяц, </a:t>
            </a:r>
            <a:endParaRPr lang="ru-RU" sz="1600" dirty="0" smtClean="0"/>
          </a:p>
          <a:p>
            <a:pPr algn="ctr"/>
            <a:r>
              <a:rPr lang="ru-RU" sz="1600" dirty="0" smtClean="0"/>
              <a:t>Средней </a:t>
            </a:r>
            <a:r>
              <a:rPr lang="ru-RU" sz="1600" dirty="0"/>
              <a:t>продолжительности </a:t>
            </a:r>
            <a:r>
              <a:rPr lang="ru-RU" sz="1600" dirty="0" smtClean="0"/>
              <a:t>   2-4 </a:t>
            </a:r>
            <a:r>
              <a:rPr lang="ru-RU" sz="1600" dirty="0"/>
              <a:t>мес</a:t>
            </a:r>
            <a:r>
              <a:rPr lang="ru-RU" sz="1600" dirty="0" smtClean="0"/>
              <a:t>.,</a:t>
            </a:r>
          </a:p>
          <a:p>
            <a:pPr algn="ctr"/>
            <a:r>
              <a:rPr lang="ru-RU" sz="1600" dirty="0" smtClean="0"/>
              <a:t>Долгосрочный </a:t>
            </a:r>
            <a:r>
              <a:rPr lang="ru-RU" sz="1600" dirty="0"/>
              <a:t>–учебный год</a:t>
            </a:r>
          </a:p>
        </p:txBody>
      </p:sp>
    </p:spTree>
    <p:extLst>
      <p:ext uri="{BB962C8B-B14F-4D97-AF65-F5344CB8AC3E}">
        <p14:creationId xmlns:p14="http://schemas.microsoft.com/office/powerpoint/2010/main" val="204002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88640"/>
            <a:ext cx="8784976" cy="6408712"/>
          </a:xfrm>
        </p:spPr>
        <p:txBody>
          <a:bodyPr>
            <a:normAutofit/>
          </a:bodyPr>
          <a:lstStyle/>
          <a:p>
            <a:pPr marL="1207008" lvl="4" indent="0">
              <a:buNone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Основные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требования к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использованию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                    </a:t>
            </a:r>
          </a:p>
          <a:p>
            <a:pPr marL="1207008" lvl="4" indent="0" algn="ctr">
              <a:buNone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 метода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проектов</a:t>
            </a:r>
          </a:p>
          <a:p>
            <a:pPr marL="1207008" lvl="4" indent="0" algn="ctr">
              <a:buNone/>
            </a:pPr>
            <a:endParaRPr lang="ru-RU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1800" b="1" i="1" dirty="0" smtClean="0">
                <a:solidFill>
                  <a:srgbClr val="FF0000"/>
                </a:solidFill>
              </a:rPr>
              <a:t>Наличие </a:t>
            </a:r>
            <a:r>
              <a:rPr lang="ru-RU" sz="1800" b="1" i="1" dirty="0">
                <a:solidFill>
                  <a:srgbClr val="FF0000"/>
                </a:solidFill>
              </a:rPr>
              <a:t>значимой </a:t>
            </a:r>
            <a:r>
              <a:rPr lang="ru-RU" sz="1800" b="1" i="1" dirty="0"/>
              <a:t>в исследовательском и творческом </a:t>
            </a:r>
            <a:r>
              <a:rPr lang="ru-RU" sz="1800" b="1" i="1" dirty="0" smtClean="0"/>
              <a:t>плане </a:t>
            </a:r>
            <a:r>
              <a:rPr lang="ru-RU" sz="1800" b="1" i="1" dirty="0" smtClean="0">
                <a:solidFill>
                  <a:srgbClr val="FF0000"/>
                </a:solidFill>
              </a:rPr>
              <a:t>проблемы</a:t>
            </a:r>
          </a:p>
          <a:p>
            <a:pPr>
              <a:buFont typeface="Arial" charset="0"/>
              <a:buChar char="•"/>
            </a:pPr>
            <a:endParaRPr lang="ru-RU" sz="1800" b="1" i="1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1800" b="1" i="1" dirty="0" smtClean="0">
                <a:solidFill>
                  <a:srgbClr val="FF0000"/>
                </a:solidFill>
              </a:rPr>
              <a:t>   Самостоятельная </a:t>
            </a:r>
            <a:r>
              <a:rPr lang="ru-RU" sz="1800" b="1" i="1" dirty="0">
                <a:solidFill>
                  <a:srgbClr val="FF0000"/>
                </a:solidFill>
              </a:rPr>
              <a:t>деятельность</a:t>
            </a:r>
            <a:r>
              <a:rPr lang="ru-RU" sz="1800" dirty="0"/>
              <a:t> </a:t>
            </a:r>
            <a:r>
              <a:rPr lang="ru-RU" sz="1800" b="1" i="1" dirty="0"/>
              <a:t>под руководством педагога, </a:t>
            </a:r>
            <a:r>
              <a:rPr lang="ru-RU" sz="1800" b="1" i="1" dirty="0" smtClean="0"/>
              <a:t>   </a:t>
            </a:r>
          </a:p>
          <a:p>
            <a:pPr marL="45720" indent="0">
              <a:buNone/>
            </a:pPr>
            <a:r>
              <a:rPr lang="ru-RU" sz="1800" b="1" i="1" dirty="0"/>
              <a:t> </a:t>
            </a:r>
            <a:r>
              <a:rPr lang="ru-RU" sz="1800" b="1" i="1" dirty="0" smtClean="0"/>
              <a:t>                                координирующего </a:t>
            </a:r>
            <a:r>
              <a:rPr lang="ru-RU" sz="1800" b="1" i="1" dirty="0"/>
              <a:t>проект   </a:t>
            </a:r>
          </a:p>
          <a:p>
            <a:pPr marL="45720" indent="0">
              <a:buNone/>
            </a:pPr>
            <a:endParaRPr lang="ru-RU" sz="1800" b="1" i="1" dirty="0"/>
          </a:p>
          <a:p>
            <a:pPr>
              <a:buFont typeface="Wingdings" pitchFamily="2" charset="2"/>
              <a:buChar char="v"/>
            </a:pPr>
            <a:r>
              <a:rPr lang="ru-RU" sz="1800" b="1" i="1" dirty="0" smtClean="0"/>
              <a:t>  Практическая</a:t>
            </a:r>
            <a:r>
              <a:rPr lang="ru-RU" sz="1800" b="1" i="1" dirty="0"/>
              <a:t>, </a:t>
            </a:r>
            <a:r>
              <a:rPr lang="ru-RU" sz="1800" b="1" i="1" dirty="0" smtClean="0"/>
              <a:t>теоретическая психолого-педагогическая</a:t>
            </a:r>
            <a:r>
              <a:rPr lang="ru-RU" sz="1800" b="1" i="1" dirty="0"/>
              <a:t>, </a:t>
            </a:r>
            <a:r>
              <a:rPr lang="ru-RU" sz="1800" b="1" i="1" dirty="0">
                <a:solidFill>
                  <a:srgbClr val="FF0000"/>
                </a:solidFill>
              </a:rPr>
              <a:t>значимость </a:t>
            </a:r>
            <a:r>
              <a:rPr lang="ru-RU" sz="1800" b="1" i="1" dirty="0" smtClean="0">
                <a:solidFill>
                  <a:srgbClr val="FF0000"/>
                </a:solidFill>
              </a:rPr>
              <a:t> </a:t>
            </a:r>
          </a:p>
          <a:p>
            <a:pPr marL="45720" indent="0">
              <a:buNone/>
            </a:pPr>
            <a:r>
              <a:rPr lang="ru-RU" sz="1800" b="1" i="1" dirty="0" smtClean="0">
                <a:solidFill>
                  <a:srgbClr val="FF0000"/>
                </a:solidFill>
              </a:rPr>
              <a:t>                             предполагаемых результатов</a:t>
            </a:r>
          </a:p>
          <a:p>
            <a:pPr marL="45720" indent="0">
              <a:buNone/>
            </a:pPr>
            <a:endParaRPr lang="ru-RU" sz="1800" b="1" i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1800" dirty="0" smtClean="0"/>
              <a:t> </a:t>
            </a:r>
            <a:r>
              <a:rPr lang="ru-RU" sz="1800" b="1" i="1" dirty="0" smtClean="0">
                <a:solidFill>
                  <a:srgbClr val="FF0000"/>
                </a:solidFill>
              </a:rPr>
              <a:t>Структурирование </a:t>
            </a:r>
            <a:r>
              <a:rPr lang="ru-RU" sz="1800" b="1" i="1" dirty="0">
                <a:solidFill>
                  <a:srgbClr val="FF0000"/>
                </a:solidFill>
              </a:rPr>
              <a:t>содержательной </a:t>
            </a:r>
            <a:r>
              <a:rPr lang="ru-RU" sz="1800" b="1" i="1" dirty="0" smtClean="0">
                <a:solidFill>
                  <a:srgbClr val="FF0000"/>
                </a:solidFill>
              </a:rPr>
              <a:t>части </a:t>
            </a:r>
            <a:r>
              <a:rPr lang="ru-RU" sz="1800" b="1" i="1" dirty="0" smtClean="0"/>
              <a:t>проекта </a:t>
            </a:r>
            <a:r>
              <a:rPr lang="ru-RU" sz="1800" b="1" i="1" dirty="0"/>
              <a:t>с указанием </a:t>
            </a:r>
            <a:r>
              <a:rPr lang="ru-RU" sz="1800" b="1" i="1" dirty="0" smtClean="0"/>
              <a:t>   </a:t>
            </a:r>
          </a:p>
          <a:p>
            <a:pPr marL="45720" indent="0">
              <a:buNone/>
            </a:pPr>
            <a:r>
              <a:rPr lang="ru-RU" sz="1800" b="1" i="1" dirty="0"/>
              <a:t> </a:t>
            </a:r>
            <a:r>
              <a:rPr lang="ru-RU" sz="1800" b="1" i="1" dirty="0" smtClean="0"/>
              <a:t>                                 поэтапных результатов</a:t>
            </a:r>
          </a:p>
          <a:p>
            <a:pPr>
              <a:buFont typeface="Wingdings" pitchFamily="2" charset="2"/>
              <a:buChar char="v"/>
            </a:pPr>
            <a:r>
              <a:rPr lang="ru-RU" sz="1800" b="1" i="1" dirty="0" smtClean="0"/>
              <a:t> Использование </a:t>
            </a:r>
            <a:r>
              <a:rPr lang="ru-RU" sz="1800" b="1" i="1" dirty="0">
                <a:solidFill>
                  <a:schemeClr val="bg2">
                    <a:lumMod val="50000"/>
                  </a:schemeClr>
                </a:solidFill>
              </a:rPr>
              <a:t>исследовательских методов</a:t>
            </a:r>
            <a:r>
              <a:rPr lang="ru-RU" sz="1800" b="1" i="1" dirty="0" smtClean="0"/>
              <a:t>, предусматривающих    </a:t>
            </a:r>
          </a:p>
          <a:p>
            <a:pPr marL="45720" indent="0">
              <a:buNone/>
            </a:pPr>
            <a:r>
              <a:rPr lang="ru-RU" sz="1800" b="1" i="1" dirty="0"/>
              <a:t> </a:t>
            </a:r>
            <a:r>
              <a:rPr lang="ru-RU" sz="1800" b="1" i="1" dirty="0" smtClean="0"/>
              <a:t>                   определенную </a:t>
            </a:r>
            <a:r>
              <a:rPr lang="ru-RU" sz="1800" b="1" i="1" dirty="0" smtClean="0">
                <a:solidFill>
                  <a:srgbClr val="FF0000"/>
                </a:solidFill>
              </a:rPr>
              <a:t>последовательность действий </a:t>
            </a:r>
          </a:p>
        </p:txBody>
      </p:sp>
    </p:spTree>
    <p:extLst>
      <p:ext uri="{BB962C8B-B14F-4D97-AF65-F5344CB8AC3E}">
        <p14:creationId xmlns:p14="http://schemas.microsoft.com/office/powerpoint/2010/main" val="53761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16632"/>
            <a:ext cx="8712968" cy="6552728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400" b="1" i="1" dirty="0">
                <a:solidFill>
                  <a:schemeClr val="accent3">
                    <a:lumMod val="50000"/>
                  </a:schemeClr>
                </a:solidFill>
              </a:rPr>
              <a:t>Поэтапное развитие проектной деятельности в рамках </a:t>
            </a:r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темы</a:t>
            </a:r>
          </a:p>
          <a:p>
            <a:pPr marL="45720" indent="0">
              <a:buNone/>
            </a:pPr>
            <a:endParaRPr lang="ru-RU" sz="24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3331273"/>
              </p:ext>
            </p:extLst>
          </p:nvPr>
        </p:nvGraphicFramePr>
        <p:xfrm>
          <a:off x="539552" y="1196753"/>
          <a:ext cx="8208912" cy="5358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1728192"/>
                <a:gridCol w="5832648"/>
              </a:tblGrid>
              <a:tr h="32554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  №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    Этапы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                           Содержание</a:t>
                      </a:r>
                      <a:endParaRPr lang="ru-RU" sz="1600" dirty="0"/>
                    </a:p>
                  </a:txBody>
                  <a:tcPr/>
                </a:tc>
              </a:tr>
              <a:tr h="799062">
                <a:tc>
                  <a:txBody>
                    <a:bodyPr/>
                    <a:lstStyle/>
                    <a:p>
                      <a:r>
                        <a:rPr lang="ru-RU" sz="1600" b="1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Выбор темы проекта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Удовлетворение интересов и потребностей ребёнка, запросов родителей. Инициатор -воспитатель</a:t>
                      </a:r>
                      <a:endParaRPr lang="ru-RU" sz="1600" b="1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746098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</a:p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2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Планирование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«Модель трёх вопросов» </a:t>
                      </a:r>
                      <a:r>
                        <a:rPr lang="ru-RU" sz="1600" b="1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(Что знаем? Что хотим узнать? Как узнать?)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Составление «Алгоритма» </a:t>
                      </a:r>
                      <a:r>
                        <a:rPr lang="ru-RU" sz="1600" b="1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(виды деятельности, направленные на реализацию проекта)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Составление системной «Алгоритма»</a:t>
                      </a:r>
                      <a:r>
                        <a:rPr lang="ru-RU" sz="1600" b="1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(базовые знания)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Планирование проектов </a:t>
                      </a:r>
                      <a:r>
                        <a:rPr lang="ru-RU" sz="1600" b="1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(конечный продукт) </a:t>
                      </a:r>
                      <a:r>
                        <a:rPr lang="ru-RU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Календарное планирование</a:t>
                      </a:r>
                      <a:endParaRPr lang="ru-RU" sz="16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50368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3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Реализация проекта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sng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Задача воспитателя: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-организация деятельности детей в центрах активности,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-оснащение их оборудованием и материалами 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соответствии с темой проекта</a:t>
                      </a:r>
                      <a:endParaRPr lang="ru-RU" sz="1600" b="1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758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Презентация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Презентация конечного продукта</a:t>
                      </a:r>
                    </a:p>
                  </a:txBody>
                  <a:tcPr/>
                </a:tc>
              </a:tr>
              <a:tr h="877933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Завершение проекта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Анализ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Подведение итогов</a:t>
                      </a:r>
                      <a:endParaRPr lang="ru-RU" sz="1600" b="1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762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88640"/>
            <a:ext cx="8784976" cy="6552728"/>
          </a:xfrm>
        </p:spPr>
        <p:txBody>
          <a:bodyPr/>
          <a:lstStyle/>
          <a:p>
            <a:pPr marL="45720" indent="0" algn="ctr">
              <a:buNone/>
            </a:pPr>
            <a:r>
              <a:rPr lang="ru-RU" b="1" i="1" dirty="0">
                <a:solidFill>
                  <a:schemeClr val="accent5">
                    <a:lumMod val="75000"/>
                  </a:schemeClr>
                </a:solidFill>
              </a:rPr>
              <a:t>Работа над проектом </a:t>
            </a:r>
            <a:endParaRPr lang="ru-RU" b="1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45720" indent="0" algn="ctr">
              <a:buNone/>
            </a:pP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</a:rPr>
              <a:t>Распределение 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</a:rPr>
              <a:t>деятельности педагога и детей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9146284"/>
              </p:ext>
            </p:extLst>
          </p:nvPr>
        </p:nvGraphicFramePr>
        <p:xfrm>
          <a:off x="323528" y="1268760"/>
          <a:ext cx="8568952" cy="515704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26829"/>
                <a:gridCol w="4359642"/>
                <a:gridCol w="3382481"/>
              </a:tblGrid>
              <a:tr h="504056"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Этапы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Деятельность педагога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Деятельность детей</a:t>
                      </a:r>
                    </a:p>
                  </a:txBody>
                  <a:tcPr/>
                </a:tc>
              </a:tr>
              <a:tr h="1221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1-й.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этап</a:t>
                      </a:r>
                      <a:endParaRPr lang="ru-RU" sz="160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1.Формулирует проблему, цель, определяет продукт проекта</a:t>
                      </a:r>
                      <a:r>
                        <a:rPr lang="ru-RU" sz="1600" b="1" kern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kern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(структура проекта)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2.Вводит игровую</a:t>
                      </a:r>
                      <a:r>
                        <a:rPr lang="ru-RU" sz="1600" b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(сюжетную</a:t>
                      </a:r>
                      <a:r>
                        <a:rPr lang="ru-RU" sz="1600" b="0" kern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lang="ru-RU" sz="1600" b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ситуацию)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3.Формулирует задачи</a:t>
                      </a:r>
                      <a:r>
                        <a:rPr lang="ru-RU" sz="1600" b="1" kern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(не жестко)</a:t>
                      </a:r>
                    </a:p>
                    <a:p>
                      <a:endParaRPr lang="ru-RU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1.Вхождениевпроблему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2Вживание в игровую ситуацию 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Принятие задачи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4.Дополнение задач проекта</a:t>
                      </a:r>
                      <a:endParaRPr lang="ru-RU" sz="160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64907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2-й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этап</a:t>
                      </a:r>
                      <a:endParaRPr lang="ru-RU" sz="16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600" b="1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Помогает в решении задачи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600" b="1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Помогает спланировать деятельность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600" b="1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Организует деятельность</a:t>
                      </a:r>
                      <a:endParaRPr lang="ru-RU" sz="16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1.Объединение в рабочие группы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2.Распределение ролей и видов  деятельности</a:t>
                      </a:r>
                      <a:endParaRPr lang="ru-RU" sz="16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64907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3-й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этап</a:t>
                      </a:r>
                      <a:endParaRPr lang="ru-RU" sz="16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1.Практическая помощь</a:t>
                      </a:r>
                      <a:r>
                        <a:rPr lang="ru-RU" sz="1600" b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(по</a:t>
                      </a:r>
                      <a:r>
                        <a:rPr lang="ru-RU" sz="1600" b="1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необходимости, в зависимости от возраста детей)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2.Курирует осуществление проекта </a:t>
                      </a:r>
                      <a:r>
                        <a:rPr lang="ru-RU" sz="1600" b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(направляет и контролирует)</a:t>
                      </a:r>
                      <a:endParaRPr lang="ru-RU" sz="1600" b="0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</a:t>
                      </a:r>
                      <a:r>
                        <a:rPr lang="ru-RU" sz="1600" b="1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Приобретение</a:t>
                      </a:r>
                      <a:r>
                        <a:rPr lang="ru-RU" sz="16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специфических ЗУН, опыта творчества и ценностного отношения к изучаемому, к деятельности, ее участникам и себе</a:t>
                      </a:r>
                      <a:endParaRPr lang="ru-RU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64907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4-й этап</a:t>
                      </a:r>
                      <a:endParaRPr lang="ru-RU" sz="16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600" b="1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Подготовка к презентации проекта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600" b="1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Презентация</a:t>
                      </a:r>
                      <a:endParaRPr lang="ru-RU" sz="16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1.Подготовка продукта деятельности к презентации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Представление </a:t>
                      </a:r>
                      <a:r>
                        <a:rPr lang="ru-RU" sz="1600" b="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(зрителям или экспертам</a:t>
                      </a:r>
                      <a:r>
                        <a:rPr lang="ru-RU" sz="1600" b="1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 продукта деятельности</a:t>
                      </a:r>
                      <a:endParaRPr lang="ru-RU" sz="16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050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88640"/>
            <a:ext cx="8640960" cy="6480720"/>
          </a:xfrm>
        </p:spPr>
        <p:txBody>
          <a:bodyPr/>
          <a:lstStyle/>
          <a:p>
            <a:pPr marL="45720" indent="0" algn="ctr">
              <a:buNone/>
            </a:pPr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cs typeface="Times New Roman" pitchFamily="18" charset="0"/>
              </a:rPr>
              <a:t>Тема проекта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cs typeface="Times New Roman" pitchFamily="18" charset="0"/>
              </a:rPr>
              <a:t>–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cs typeface="Times New Roman" pitchFamily="18" charset="0"/>
              </a:rPr>
              <a:t>то, что мы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cs typeface="Times New Roman" pitchFamily="18" charset="0"/>
              </a:rPr>
              <a:t>узнаем</a:t>
            </a:r>
          </a:p>
          <a:p>
            <a:pPr marL="45720" indent="0" algn="ctr">
              <a:buNone/>
            </a:pPr>
            <a:endParaRPr lang="ru-RU" b="1" i="1" dirty="0">
              <a:solidFill>
                <a:schemeClr val="accent1">
                  <a:lumMod val="75000"/>
                </a:schemeClr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4" name="Блок-схема: процесс 3"/>
          <p:cNvSpPr/>
          <p:nvPr/>
        </p:nvSpPr>
        <p:spPr>
          <a:xfrm>
            <a:off x="2699792" y="873092"/>
            <a:ext cx="3096344" cy="539684"/>
          </a:xfrm>
          <a:prstGeom prst="flowChartProcess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ТЕМА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Блок-схема: процесс 4"/>
          <p:cNvSpPr/>
          <p:nvPr/>
        </p:nvSpPr>
        <p:spPr>
          <a:xfrm>
            <a:off x="469922" y="1826532"/>
            <a:ext cx="1509789" cy="522348"/>
          </a:xfrm>
          <a:prstGeom prst="flowChartProces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МАКЕТЫ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>
            <a:off x="1066865" y="4258652"/>
            <a:ext cx="1512168" cy="500936"/>
          </a:xfrm>
          <a:prstGeom prst="flowChartProces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ПОДЕЛКИ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2267744" y="2558886"/>
            <a:ext cx="1800200" cy="519261"/>
          </a:xfrm>
          <a:prstGeom prst="flowChartProces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ФОТОГРАФИИ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Блок-схема: процесс 7"/>
          <p:cNvSpPr/>
          <p:nvPr/>
        </p:nvSpPr>
        <p:spPr>
          <a:xfrm>
            <a:off x="469922" y="3292604"/>
            <a:ext cx="1128046" cy="487216"/>
          </a:xfrm>
          <a:prstGeom prst="flowChartProces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СХЕМЫ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Блок-схема: процесс 8"/>
          <p:cNvSpPr/>
          <p:nvPr/>
        </p:nvSpPr>
        <p:spPr>
          <a:xfrm>
            <a:off x="3059832" y="3779820"/>
            <a:ext cx="1418456" cy="522348"/>
          </a:xfrm>
          <a:prstGeom prst="flowChartProces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АЛЬБОМЫ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706825" y="5447629"/>
            <a:ext cx="1776943" cy="548473"/>
          </a:xfrm>
          <a:prstGeom prst="flowChartProces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СЛАЙД-ШОУ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4962800" y="2558885"/>
            <a:ext cx="1389129" cy="438065"/>
          </a:xfrm>
          <a:prstGeom prst="flowChartProces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ВЫСТАВКИ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Блок-схема: процесс 11"/>
          <p:cNvSpPr/>
          <p:nvPr/>
        </p:nvSpPr>
        <p:spPr>
          <a:xfrm>
            <a:off x="6982655" y="1700808"/>
            <a:ext cx="1363255" cy="522348"/>
          </a:xfrm>
          <a:prstGeom prst="flowChartProces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МОДЕЛИ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Блок-схема: процесс 13"/>
          <p:cNvSpPr/>
          <p:nvPr/>
        </p:nvSpPr>
        <p:spPr>
          <a:xfrm>
            <a:off x="7308304" y="3180869"/>
            <a:ext cx="1043534" cy="464155"/>
          </a:xfrm>
          <a:prstGeom prst="flowChartProces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ИГРЫ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Блок-схема: процесс 14"/>
          <p:cNvSpPr/>
          <p:nvPr/>
        </p:nvSpPr>
        <p:spPr>
          <a:xfrm>
            <a:off x="5004048" y="3536212"/>
            <a:ext cx="1224137" cy="450560"/>
          </a:xfrm>
          <a:prstGeom prst="flowChartProces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КНИЖКИ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Блок-схема: процесс 15"/>
          <p:cNvSpPr/>
          <p:nvPr/>
        </p:nvSpPr>
        <p:spPr>
          <a:xfrm>
            <a:off x="6732240" y="4509120"/>
            <a:ext cx="1346231" cy="432048"/>
          </a:xfrm>
          <a:prstGeom prst="flowChartProces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РАССКАЗЫ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Блок-схема: процесс 16"/>
          <p:cNvSpPr/>
          <p:nvPr/>
        </p:nvSpPr>
        <p:spPr>
          <a:xfrm>
            <a:off x="3703102" y="4759588"/>
            <a:ext cx="1844549" cy="503891"/>
          </a:xfrm>
          <a:prstGeom prst="flowChartProces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ВИДЕОРОЛИКИ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Блок-схема: процесс 17"/>
          <p:cNvSpPr/>
          <p:nvPr/>
        </p:nvSpPr>
        <p:spPr>
          <a:xfrm>
            <a:off x="5004048" y="5744074"/>
            <a:ext cx="2036420" cy="504056"/>
          </a:xfrm>
          <a:prstGeom prst="flowChartProces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ПРЕЗЕНТАЦИИ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Прямая со стрелкой 19"/>
          <p:cNvCxnSpPr>
            <a:stCxn id="4" idx="2"/>
            <a:endCxn id="11" idx="0"/>
          </p:cNvCxnSpPr>
          <p:nvPr/>
        </p:nvCxnSpPr>
        <p:spPr>
          <a:xfrm>
            <a:off x="4247964" y="1412776"/>
            <a:ext cx="1409401" cy="11461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4" idx="2"/>
            <a:endCxn id="7" idx="0"/>
          </p:cNvCxnSpPr>
          <p:nvPr/>
        </p:nvCxnSpPr>
        <p:spPr>
          <a:xfrm flipH="1">
            <a:off x="3167844" y="1412776"/>
            <a:ext cx="1080120" cy="11461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4" idx="2"/>
            <a:endCxn id="12" idx="1"/>
          </p:cNvCxnSpPr>
          <p:nvPr/>
        </p:nvCxnSpPr>
        <p:spPr>
          <a:xfrm>
            <a:off x="4247964" y="1412776"/>
            <a:ext cx="2734691" cy="5492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4" idx="2"/>
            <a:endCxn id="5" idx="3"/>
          </p:cNvCxnSpPr>
          <p:nvPr/>
        </p:nvCxnSpPr>
        <p:spPr>
          <a:xfrm flipH="1">
            <a:off x="1979711" y="1412776"/>
            <a:ext cx="2268253" cy="6749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4" idx="2"/>
          </p:cNvCxnSpPr>
          <p:nvPr/>
        </p:nvCxnSpPr>
        <p:spPr>
          <a:xfrm flipH="1">
            <a:off x="3995936" y="1412776"/>
            <a:ext cx="252028" cy="23487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4" idx="2"/>
            <a:endCxn id="17" idx="0"/>
          </p:cNvCxnSpPr>
          <p:nvPr/>
        </p:nvCxnSpPr>
        <p:spPr>
          <a:xfrm>
            <a:off x="4247964" y="1412776"/>
            <a:ext cx="377413" cy="3346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stCxn id="4" idx="2"/>
          </p:cNvCxnSpPr>
          <p:nvPr/>
        </p:nvCxnSpPr>
        <p:spPr>
          <a:xfrm>
            <a:off x="4247964" y="1412776"/>
            <a:ext cx="972108" cy="21234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>
            <a:stCxn id="4" idx="2"/>
            <a:endCxn id="14" idx="0"/>
          </p:cNvCxnSpPr>
          <p:nvPr/>
        </p:nvCxnSpPr>
        <p:spPr>
          <a:xfrm>
            <a:off x="4247964" y="1412776"/>
            <a:ext cx="3582107" cy="17680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>
            <a:stCxn id="4" idx="2"/>
          </p:cNvCxnSpPr>
          <p:nvPr/>
        </p:nvCxnSpPr>
        <p:spPr>
          <a:xfrm>
            <a:off x="4247964" y="1412776"/>
            <a:ext cx="1116125" cy="11461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>
            <a:stCxn id="11" idx="2"/>
            <a:endCxn id="16" idx="0"/>
          </p:cNvCxnSpPr>
          <p:nvPr/>
        </p:nvCxnSpPr>
        <p:spPr>
          <a:xfrm>
            <a:off x="5657365" y="2996950"/>
            <a:ext cx="1747991" cy="15121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>
            <a:stCxn id="4" idx="2"/>
            <a:endCxn id="8" idx="0"/>
          </p:cNvCxnSpPr>
          <p:nvPr/>
        </p:nvCxnSpPr>
        <p:spPr>
          <a:xfrm flipH="1">
            <a:off x="1033945" y="1412776"/>
            <a:ext cx="3214019" cy="18798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>
            <a:stCxn id="4" idx="2"/>
          </p:cNvCxnSpPr>
          <p:nvPr/>
        </p:nvCxnSpPr>
        <p:spPr>
          <a:xfrm flipH="1">
            <a:off x="3491880" y="1412776"/>
            <a:ext cx="756084" cy="11461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>
            <a:stCxn id="7" idx="2"/>
          </p:cNvCxnSpPr>
          <p:nvPr/>
        </p:nvCxnSpPr>
        <p:spPr>
          <a:xfrm flipH="1">
            <a:off x="2267744" y="3078147"/>
            <a:ext cx="900100" cy="11805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>
            <a:stCxn id="4" idx="2"/>
          </p:cNvCxnSpPr>
          <p:nvPr/>
        </p:nvCxnSpPr>
        <p:spPr>
          <a:xfrm flipH="1">
            <a:off x="3869922" y="1412776"/>
            <a:ext cx="378042" cy="11461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flipH="1">
            <a:off x="3419872" y="3086182"/>
            <a:ext cx="283230" cy="6753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/>
          <p:nvPr/>
        </p:nvCxnSpPr>
        <p:spPr>
          <a:xfrm flipH="1">
            <a:off x="2483768" y="4302168"/>
            <a:ext cx="684076" cy="11454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>
            <a:stCxn id="4" idx="2"/>
          </p:cNvCxnSpPr>
          <p:nvPr/>
        </p:nvCxnSpPr>
        <p:spPr>
          <a:xfrm>
            <a:off x="4247964" y="1412776"/>
            <a:ext cx="972108" cy="33123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 стрелкой 92"/>
          <p:cNvCxnSpPr/>
          <p:nvPr/>
        </p:nvCxnSpPr>
        <p:spPr>
          <a:xfrm>
            <a:off x="5364089" y="5263479"/>
            <a:ext cx="183562" cy="4805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173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611</TotalTime>
  <Words>822</Words>
  <Application>Microsoft Office PowerPoint</Application>
  <PresentationFormat>Экран (4:3)</PresentationFormat>
  <Paragraphs>169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Муниципальное бюджетное дошкольное образовательное учреждение детский сад № 27  г.Ангарск  Проектный метод как способ реализации образовательной программы в ДОУ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Проектный метод как способ реализации образовательной программы в ДОУ</dc:title>
  <dc:creator>User</dc:creator>
  <cp:lastModifiedBy>User</cp:lastModifiedBy>
  <cp:revision>26</cp:revision>
  <dcterms:created xsi:type="dcterms:W3CDTF">2019-09-17T02:41:13Z</dcterms:created>
  <dcterms:modified xsi:type="dcterms:W3CDTF">2019-11-01T05:27:23Z</dcterms:modified>
</cp:coreProperties>
</file>