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15" r:id="rId2"/>
    <p:sldId id="265" r:id="rId3"/>
    <p:sldId id="289" r:id="rId4"/>
    <p:sldId id="316" r:id="rId5"/>
    <p:sldId id="317" r:id="rId6"/>
    <p:sldId id="300" r:id="rId7"/>
    <p:sldId id="31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DBEBD-1EDA-46F4-99F1-062587B0E437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A9EC1-D211-41A8-B441-71E05DC14C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766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646D-B2A5-4B4E-B10D-21B91D218957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2FF3-ABC5-44A1-9F62-7C16C14BC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646D-B2A5-4B4E-B10D-21B91D218957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2FF3-ABC5-44A1-9F62-7C16C14BC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646D-B2A5-4B4E-B10D-21B91D218957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2FF3-ABC5-44A1-9F62-7C16C14BC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646D-B2A5-4B4E-B10D-21B91D218957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2FF3-ABC5-44A1-9F62-7C16C14BC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646D-B2A5-4B4E-B10D-21B91D218957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2FF3-ABC5-44A1-9F62-7C16C14BC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646D-B2A5-4B4E-B10D-21B91D218957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2FF3-ABC5-44A1-9F62-7C16C14BC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646D-B2A5-4B4E-B10D-21B91D218957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2FF3-ABC5-44A1-9F62-7C16C14BC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646D-B2A5-4B4E-B10D-21B91D218957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2FF3-ABC5-44A1-9F62-7C16C14BC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646D-B2A5-4B4E-B10D-21B91D218957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2FF3-ABC5-44A1-9F62-7C16C14BC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646D-B2A5-4B4E-B10D-21B91D218957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2FF3-ABC5-44A1-9F62-7C16C14BC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646D-B2A5-4B4E-B10D-21B91D218957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2FF3-ABC5-44A1-9F62-7C16C14BC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6646D-B2A5-4B4E-B10D-21B91D218957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92FF3-ABC5-44A1-9F62-7C16C14BC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77768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Родительское собрание.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Тема: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 «Чему мы научились за год»</a:t>
            </a:r>
          </a:p>
          <a:p>
            <a:pPr algn="ctr"/>
            <a:endParaRPr lang="ru-RU" sz="4000" b="1" dirty="0" smtClean="0">
              <a:solidFill>
                <a:srgbClr val="FF0000"/>
              </a:solidFill>
            </a:endParaRPr>
          </a:p>
          <a:p>
            <a:pPr algn="ctr"/>
            <a:endParaRPr lang="ru-RU" sz="4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Подготовили воспитатели</a:t>
            </a:r>
          </a:p>
          <a:p>
            <a:pPr algn="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группы «Ромашка»:</a:t>
            </a:r>
          </a:p>
          <a:p>
            <a:pPr algn="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Коваль Е.А.</a:t>
            </a:r>
          </a:p>
          <a:p>
            <a:pPr algn="r"/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Паршенко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А.В.</a:t>
            </a:r>
          </a:p>
          <a:p>
            <a:pPr algn="r"/>
            <a:r>
              <a:rPr lang="ru-RU" sz="4000" b="1" dirty="0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548680"/>
            <a:ext cx="8229600" cy="4525963"/>
          </a:xfrm>
        </p:spPr>
        <p:txBody>
          <a:bodyPr>
            <a:normAutofit fontScale="47500" lnSpcReduction="20000"/>
          </a:bodyPr>
          <a:lstStyle/>
          <a:p>
            <a:r>
              <a:rPr lang="ru-RU" sz="4000" dirty="0"/>
              <a:t> Вот и подошел к концу учебный год. Каждый из вас обратил внимание на то, как наши дети повзрослели и поумнели. Они уже не малыши, многое знают, многим интересуются, познают окружающий мир. Все чего они достигли - это заслуга, прежде всего нашей с вами совместной работы.</a:t>
            </a:r>
          </a:p>
          <a:p>
            <a:r>
              <a:rPr lang="ru-RU" sz="4000" dirty="0"/>
              <a:t>Следует так же отметить, что у детей появилась адекватная самооценка: «Я это знаю, а это нет»; «Это умею, а это не умею». Круг познавательных интересов стал намного шире.</a:t>
            </a:r>
          </a:p>
          <a:p>
            <a:r>
              <a:rPr lang="ru-RU" sz="4000" dirty="0"/>
              <a:t>А теперь немного о том, чем мы занимались в течение этого года</a:t>
            </a:r>
            <a:r>
              <a:rPr lang="ru-RU" sz="4000" dirty="0" smtClean="0"/>
              <a:t>.</a:t>
            </a:r>
          </a:p>
          <a:p>
            <a:pPr marL="0" indent="0">
              <a:buNone/>
            </a:pPr>
            <a:r>
              <a:rPr lang="ru-RU" sz="4000" dirty="0" smtClean="0"/>
              <a:t> </a:t>
            </a:r>
            <a:r>
              <a:rPr lang="ru-RU" sz="4000" dirty="0"/>
              <a:t>В течение года в работе с детьми использовали современные педагогические технологии, образовательная деятельность проходила с использованием дидактического материала, мольбертов, магнитных досок, различных игрушек, пособий и др.</a:t>
            </a:r>
          </a:p>
          <a:p>
            <a:r>
              <a:rPr lang="ru-RU" sz="4000" dirty="0"/>
              <a:t>Был </a:t>
            </a:r>
            <a:r>
              <a:rPr lang="ru-RU" sz="4000" dirty="0" smtClean="0"/>
              <a:t>введен </a:t>
            </a:r>
            <a:r>
              <a:rPr lang="ru-RU" sz="4000" dirty="0"/>
              <a:t>подход в оздоровительной работе с </a:t>
            </a:r>
            <a:r>
              <a:rPr lang="ru-RU" sz="4000" dirty="0" smtClean="0"/>
              <a:t>детьми</a:t>
            </a:r>
            <a:r>
              <a:rPr lang="en-US" sz="4000" dirty="0" smtClean="0"/>
              <a:t>:</a:t>
            </a:r>
          </a:p>
          <a:p>
            <a:pPr marL="0" indent="0">
              <a:buNone/>
            </a:pPr>
            <a:r>
              <a:rPr lang="ru-RU" sz="4000" dirty="0" smtClean="0"/>
              <a:t> (</a:t>
            </a:r>
            <a:r>
              <a:rPr lang="ru-RU" sz="4000" dirty="0" err="1" smtClean="0"/>
              <a:t>кинезиология</a:t>
            </a:r>
            <a:r>
              <a:rPr lang="ru-RU" sz="4000" dirty="0" smtClean="0"/>
              <a:t>, </a:t>
            </a:r>
            <a:r>
              <a:rPr lang="ru-RU" sz="4000" dirty="0"/>
              <a:t>дыхательная и пальчиковая гимнастика, артикуляционная </a:t>
            </a:r>
            <a:r>
              <a:rPr lang="ru-RU" sz="4000" dirty="0" smtClean="0"/>
              <a:t>гимнастика)</a:t>
            </a:r>
            <a:endParaRPr lang="ru-RU" sz="4000" dirty="0"/>
          </a:p>
          <a:p>
            <a:pPr marL="0" indent="0" algn="ctr">
              <a:buNone/>
            </a:pPr>
            <a:endParaRPr lang="ru-RU" sz="4000" b="1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293096"/>
            <a:ext cx="396044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372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88641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              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«</a:t>
            </a:r>
            <a:r>
              <a:rPr lang="ru-RU" b="1" i="1" dirty="0" err="1"/>
              <a:t>Кинезиологические</a:t>
            </a:r>
            <a:r>
              <a:rPr lang="ru-RU" b="1" i="1" dirty="0"/>
              <a:t> упражнения для дошкольников</a:t>
            </a:r>
            <a:r>
              <a:rPr lang="ru-RU" i="1" dirty="0"/>
              <a:t>»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31640" y="1340768"/>
            <a:ext cx="6440760" cy="429803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 </a:t>
            </a:r>
            <a:r>
              <a:rPr lang="ru-RU" sz="2400" b="1" dirty="0" err="1">
                <a:solidFill>
                  <a:schemeClr val="tx1"/>
                </a:solidFill>
              </a:rPr>
              <a:t>Кинезиологические</a:t>
            </a:r>
            <a:r>
              <a:rPr lang="ru-RU" sz="2400" b="1" dirty="0">
                <a:solidFill>
                  <a:schemeClr val="tx1"/>
                </a:solidFill>
              </a:rPr>
              <a:t> упражнение – </a:t>
            </a:r>
            <a:r>
              <a:rPr lang="ru-RU" sz="2400" b="1" dirty="0" smtClean="0">
                <a:solidFill>
                  <a:schemeClr val="tx1"/>
                </a:solidFill>
              </a:rPr>
              <a:t>это комплекс </a:t>
            </a:r>
            <a:r>
              <a:rPr lang="ru-RU" sz="2400" b="1" dirty="0">
                <a:solidFill>
                  <a:schemeClr val="tx1"/>
                </a:solidFill>
              </a:rPr>
              <a:t>движений которые позволяют усилить межполушарное воздействие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Применение </a:t>
            </a:r>
            <a:r>
              <a:rPr lang="ru-RU" sz="2400" b="1" dirty="0" err="1">
                <a:solidFill>
                  <a:schemeClr val="tx1"/>
                </a:solidFill>
              </a:rPr>
              <a:t>кинезиологических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упражнений помогает </a:t>
            </a:r>
            <a:r>
              <a:rPr lang="ru-RU" sz="2400" b="1" dirty="0">
                <a:solidFill>
                  <a:schemeClr val="tx1"/>
                </a:solidFill>
              </a:rPr>
              <a:t>активизации мыслительной деятельности: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позволяет </a:t>
            </a:r>
            <a:r>
              <a:rPr lang="ru-RU" sz="2400" b="1" dirty="0">
                <a:solidFill>
                  <a:schemeClr val="tx1"/>
                </a:solidFill>
              </a:rPr>
              <a:t>улучшить у воспитанников память, внимание, речь, </a:t>
            </a:r>
            <a:r>
              <a:rPr lang="ru-RU" sz="2400" b="1" dirty="0" err="1" smtClean="0">
                <a:solidFill>
                  <a:schemeClr val="tx1"/>
                </a:solidFill>
              </a:rPr>
              <a:t>мелкую,среднюю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и крупную моторику, снизить утомляемость, а также усилить способность к произвольному контролю.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5196075"/>
            <a:ext cx="2771800" cy="16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92087"/>
          </a:xfrm>
        </p:spPr>
        <p:txBody>
          <a:bodyPr/>
          <a:lstStyle/>
          <a:p>
            <a:r>
              <a:rPr lang="ru-RU" dirty="0" smtClean="0"/>
              <a:t>«Математические ступеньки»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40768"/>
            <a:ext cx="6400800" cy="429803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tx1"/>
                </a:solidFill>
              </a:rPr>
              <a:t>Математика сопровождает нас всю жизнь. Чем раньше ребенок поймет  и усвоит азы математики, тем лучше.</a:t>
            </a:r>
          </a:p>
          <a:p>
            <a:r>
              <a:rPr lang="ru-RU" dirty="0">
                <a:solidFill>
                  <a:schemeClr val="tx1"/>
                </a:solidFill>
              </a:rPr>
              <a:t>   Формирование и развитие математических представлений у дошкольников является основой интеллектуального развития детей, способствует общему умственному воспитанию дошкольника. Современные достижения требуют от человека  мыслить абстрактно, значит  необходимо развивать логическое  мышление  детей дошкольного возраста.</a:t>
            </a:r>
          </a:p>
          <a:p>
            <a:r>
              <a:rPr lang="ru-RU" dirty="0">
                <a:solidFill>
                  <a:schemeClr val="tx1"/>
                </a:solidFill>
              </a:rPr>
              <a:t>Математика дает огромные возможности для развития познавательных способностей, которые являются базой для формирования математического мышления.</a:t>
            </a:r>
          </a:p>
          <a:p>
            <a:endParaRPr lang="ru-RU" dirty="0"/>
          </a:p>
        </p:txBody>
      </p:sp>
      <p:pic>
        <p:nvPicPr>
          <p:cNvPr id="1026" name="Picture 2" descr="D:\kisspng-alphabet-games-for-kids-learning-letters-for-toddl-5b2146a47c6eb6.74117891152890742850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53136"/>
            <a:ext cx="2339752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395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92087"/>
          </a:xfrm>
        </p:spPr>
        <p:txBody>
          <a:bodyPr/>
          <a:lstStyle/>
          <a:p>
            <a:r>
              <a:rPr lang="ru-RU" dirty="0" smtClean="0"/>
              <a:t>«Графический диктант»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40768"/>
            <a:ext cx="6400800" cy="352839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Графические диктанты – один из самых результативных методов развития пространственного воображения ребенка.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Они </a:t>
            </a:r>
            <a:r>
              <a:rPr lang="ru-RU" sz="2400" dirty="0">
                <a:solidFill>
                  <a:schemeClr val="tx1"/>
                </a:solidFill>
              </a:rPr>
              <a:t>помогают достичь точности в движениях руки, учат ловко пользоваться ручкой и карандашом, ориентироваться в пространстве. А свободное ориентирование ребенка в пространстве – это залог успешного освоения учебного материала.</a:t>
            </a:r>
          </a:p>
        </p:txBody>
      </p:sp>
      <p:pic>
        <p:nvPicPr>
          <p:cNvPr id="2050" name="Picture 2" descr="D: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65104"/>
            <a:ext cx="2699792" cy="249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309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     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936103"/>
          </a:xfrm>
        </p:spPr>
        <p:txBody>
          <a:bodyPr/>
          <a:lstStyle/>
          <a:p>
            <a:r>
              <a:rPr lang="ru-RU" dirty="0" smtClean="0"/>
              <a:t>«Речевое развитие»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3672408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Речь как ведущее средство общения сопровождает все виды деятельности ребенка.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От </a:t>
            </a:r>
            <a:r>
              <a:rPr lang="ru-RU" dirty="0">
                <a:solidFill>
                  <a:schemeClr val="tx1"/>
                </a:solidFill>
              </a:rPr>
              <a:t>качества </a:t>
            </a:r>
            <a:r>
              <a:rPr lang="ru-RU" b="1" dirty="0">
                <a:solidFill>
                  <a:schemeClr val="tx1"/>
                </a:solidFill>
              </a:rPr>
              <a:t>речи</a:t>
            </a:r>
            <a:r>
              <a:rPr lang="ru-RU" dirty="0">
                <a:solidFill>
                  <a:schemeClr val="tx1"/>
                </a:solidFill>
              </a:rPr>
              <a:t>, умения пользоваться ею в игре, во время совместной деятельности педагога и ребенка, при планировании и обсуждении рисунка, в наблюдении на прогулке, при обсуждении спектакля и т. д. зависит успешность деятельности ребенка, его принятие сверстниками, авторитет и статусное положение в детском </a:t>
            </a:r>
            <a:r>
              <a:rPr lang="ru-RU" dirty="0" smtClean="0">
                <a:solidFill>
                  <a:schemeClr val="tx1"/>
                </a:solidFill>
              </a:rPr>
              <a:t>сообществе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2" descr="D:\2895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41168"/>
            <a:ext cx="2627784" cy="19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0018-018-Spasibo-za-vnim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3786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106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«Кинезиологические упражнения для дошкольников»</vt:lpstr>
      <vt:lpstr>«Математические ступеньки»</vt:lpstr>
      <vt:lpstr>«Графический диктант»</vt:lpstr>
      <vt:lpstr>«Речевое развитие»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Sunshine</dc:creator>
  <cp:lastModifiedBy>55555</cp:lastModifiedBy>
  <cp:revision>38</cp:revision>
  <dcterms:created xsi:type="dcterms:W3CDTF">2014-11-09T18:46:33Z</dcterms:created>
  <dcterms:modified xsi:type="dcterms:W3CDTF">2021-04-24T12:35:34Z</dcterms:modified>
</cp:coreProperties>
</file>