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7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17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26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36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0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407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3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6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7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8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43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33CBE-EDC1-4274-8E61-A05B14CDC68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A2021-50A2-4578-9278-86EEA9065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0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6436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Материалы для диагностики (мониторинга) уровня усвоения программы детьми с нарушением </a:t>
            </a:r>
            <a:r>
              <a:rPr lang="ru-RU" dirty="0" smtClean="0"/>
              <a:t>зрения</a:t>
            </a:r>
            <a:r>
              <a:rPr lang="en-US" dirty="0" smtClean="0"/>
              <a:t> </a:t>
            </a:r>
            <a:r>
              <a:rPr lang="ru-RU" dirty="0" smtClean="0"/>
              <a:t>от </a:t>
            </a:r>
            <a:r>
              <a:rPr lang="ru-RU" dirty="0" smtClean="0"/>
              <a:t>4 до 5 лет (средний дошкольный возраст)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751966"/>
            <a:ext cx="9144000" cy="1655762"/>
          </a:xfrm>
        </p:spPr>
        <p:txBody>
          <a:bodyPr/>
          <a:lstStyle/>
          <a:p>
            <a:r>
              <a:rPr lang="ru-RU" dirty="0" smtClean="0"/>
              <a:t>Подготовила учитель-тифлопедагог высшей квалификационной категории </a:t>
            </a:r>
            <a:r>
              <a:rPr lang="ru-RU" dirty="0" err="1" smtClean="0"/>
              <a:t>Проникова</a:t>
            </a:r>
            <a:r>
              <a:rPr lang="ru-RU" dirty="0" smtClean="0"/>
              <a:t> Д.В.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26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596057"/>
              </p:ext>
            </p:extLst>
          </p:nvPr>
        </p:nvGraphicFramePr>
        <p:xfrm>
          <a:off x="408710" y="1084080"/>
          <a:ext cx="10515600" cy="27127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77747">
                  <a:extLst>
                    <a:ext uri="{9D8B030D-6E8A-4147-A177-3AD203B41FA5}">
                      <a16:colId xmlns:a16="http://schemas.microsoft.com/office/drawing/2014/main" val="879742999"/>
                    </a:ext>
                  </a:extLst>
                </a:gridCol>
                <a:gridCol w="9337853">
                  <a:extLst>
                    <a:ext uri="{9D8B030D-6E8A-4147-A177-3AD203B41FA5}">
                      <a16:colId xmlns:a16="http://schemas.microsoft.com/office/drawing/2014/main" val="33015439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Баллы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Результат выполнения заданий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749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Ребенок испытывает затруднения в выполнении заданий, допускает большое количество ошибок, требуется значительная помощь педагога.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918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Ребенок допускает неточности при выполнении задания, ошибки исправляет после наводящих вопросов.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770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Ребенок задания выполняет самостоятельно, уверенно, без ошибок. При необходимости обосновывает свой выбор.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815330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10836" y="612374"/>
            <a:ext cx="83016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результатам выполнения заданий проставляются  баллы: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3454" y="403562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Сложите баллы и определите уровень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542594"/>
              </p:ext>
            </p:extLst>
          </p:nvPr>
        </p:nvGraphicFramePr>
        <p:xfrm>
          <a:off x="408710" y="4543409"/>
          <a:ext cx="10109200" cy="11785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27300">
                  <a:extLst>
                    <a:ext uri="{9D8B030D-6E8A-4147-A177-3AD203B41FA5}">
                      <a16:colId xmlns:a16="http://schemas.microsoft.com/office/drawing/2014/main" val="2509996008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3359702931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715310249"/>
                    </a:ext>
                  </a:extLst>
                </a:gridCol>
                <a:gridCol w="2527300">
                  <a:extLst>
                    <a:ext uri="{9D8B030D-6E8A-4147-A177-3AD203B41FA5}">
                      <a16:colId xmlns:a16="http://schemas.microsoft.com/office/drawing/2014/main" val="330154439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Группа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Количество баллов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5338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Низкий уровень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Средний уровень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Высокий уровень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9980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Средняя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32 – 53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54 – 85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86 – 96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36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612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основании этих данных:</a:t>
            </a:r>
          </a:p>
          <a:p>
            <a:r>
              <a:rPr lang="ru-RU" dirty="0"/>
              <a:t>В</a:t>
            </a:r>
            <a:r>
              <a:rPr lang="ru-RU" dirty="0" smtClean="0"/>
              <a:t>ыстраивается индивидуальный образовательный маршрут для каждого ребенка;</a:t>
            </a:r>
          </a:p>
          <a:p>
            <a:r>
              <a:rPr lang="ru-RU" dirty="0" smtClean="0"/>
              <a:t>Формируются подгруппы детей для занятий с тифлопедагогом;</a:t>
            </a:r>
          </a:p>
          <a:p>
            <a:r>
              <a:rPr lang="ru-RU" dirty="0" smtClean="0"/>
              <a:t>Определяются дети, для индивидуальной работы с тифлопедагогом;</a:t>
            </a:r>
          </a:p>
          <a:p>
            <a:r>
              <a:rPr lang="ru-RU" dirty="0" smtClean="0"/>
              <a:t>Формируются рекомендации для работы с детьми воспитателям, музыкальному и физкультурному руководителям.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90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27" y="1431925"/>
            <a:ext cx="4412673" cy="3985203"/>
          </a:xfrm>
        </p:spPr>
        <p:txBody>
          <a:bodyPr>
            <a:noAutofit/>
          </a:bodyPr>
          <a:lstStyle/>
          <a:p>
            <a:r>
              <a:rPr lang="ru-RU" sz="2000" dirty="0"/>
              <a:t>В ходе образовательной деятельности с детьми педагог выстраивает индивидуальную траекторию развития каждого ребенка. Реализация Программы предполагает проведение </a:t>
            </a:r>
            <a:r>
              <a:rPr lang="ru-RU" sz="2000" dirty="0" err="1"/>
              <a:t>психолого</a:t>
            </a:r>
            <a:r>
              <a:rPr lang="ru-RU" sz="2000" dirty="0"/>
              <a:t> - педагогической диагностики (мониторинга) для оценки индивидуального развития детей. Такая оценка производится для определения эффективности педагогических действий и лежащей в основе их дальнейшего планирования</a:t>
            </a:r>
            <a:r>
              <a:rPr lang="ru-RU" sz="2000" dirty="0" smtClean="0"/>
              <a:t>. Мониторинг </a:t>
            </a:r>
            <a:r>
              <a:rPr lang="ru-RU" sz="2000" dirty="0" err="1" smtClean="0"/>
              <a:t>тифлопедаог</a:t>
            </a:r>
            <a:r>
              <a:rPr lang="ru-RU" sz="2000" dirty="0" smtClean="0"/>
              <a:t> проводит два раза в год: в сентябре для того, чтобы выстроить индивидуальный образовательный маршрут для каждого ребенка; в мае для оценки качества усвоения программы каждым ребенком и подведения итогов учебного года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247" y="1191924"/>
            <a:ext cx="7044068" cy="4973348"/>
          </a:xfrm>
        </p:spPr>
      </p:pic>
    </p:spTree>
    <p:extLst>
      <p:ext uri="{BB962C8B-B14F-4D97-AF65-F5344CB8AC3E}">
        <p14:creationId xmlns:p14="http://schemas.microsoft.com/office/powerpoint/2010/main" val="411223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Для каждой возрастной категории детей с нарушением зрения выделяют конкретные целевые ориентиры, подбираются методические пособия с учетом зрительных особенностей каждого ребенка. Диагностика проводится в индивидуальной форме для более точного и лучшего результата. Каждое задание показывает определенные знания, умения и навыки, полученные ребенком.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Тифлопедагог+ребенок</a:t>
            </a:r>
            <a:r>
              <a:rPr lang="ru-RU" dirty="0" smtClean="0"/>
              <a:t> </a:t>
            </a:r>
            <a:r>
              <a:rPr lang="ru-RU" dirty="0" smtClean="0"/>
              <a:t>в</a:t>
            </a:r>
            <a:r>
              <a:rPr lang="ru-RU" dirty="0"/>
              <a:t>о</a:t>
            </a:r>
            <a:r>
              <a:rPr lang="ru-RU" dirty="0" smtClean="0"/>
              <a:t> </a:t>
            </a:r>
            <a:r>
              <a:rPr lang="ru-RU" dirty="0" smtClean="0"/>
              <a:t>время индивидуального обследования.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37"/>
          <a:stretch/>
        </p:blipFill>
        <p:spPr>
          <a:xfrm>
            <a:off x="1536000" y="2658872"/>
            <a:ext cx="6402655" cy="351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7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усвоения сенсорных эталонов (цвет)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Узнавание, называние «Платье</a:t>
            </a:r>
            <a:r>
              <a:rPr lang="ru-RU" dirty="0"/>
              <a:t>» (</a:t>
            </a:r>
            <a:r>
              <a:rPr lang="ru-RU" dirty="0" smtClean="0"/>
              <a:t>красный, синий, желтый, зеленый) + розовый, голубой.</a:t>
            </a:r>
          </a:p>
          <a:p>
            <a:r>
              <a:rPr lang="ru-RU" dirty="0" smtClean="0"/>
              <a:t>Соотнесение «Платье</a:t>
            </a:r>
            <a:r>
              <a:rPr lang="ru-RU" dirty="0"/>
              <a:t>» (подбери к каждому платью пояс такого же цвета</a:t>
            </a:r>
            <a:r>
              <a:rPr lang="ru-RU" dirty="0" smtClean="0"/>
              <a:t>).</a:t>
            </a:r>
          </a:p>
          <a:p>
            <a:r>
              <a:rPr lang="ru-RU" dirty="0"/>
              <a:t>Фиксация </a:t>
            </a:r>
            <a:r>
              <a:rPr lang="ru-RU" dirty="0" smtClean="0"/>
              <a:t>по  насыщенности «</a:t>
            </a:r>
            <a:r>
              <a:rPr lang="ru-RU" dirty="0"/>
              <a:t>Дом с </a:t>
            </a:r>
            <a:r>
              <a:rPr lang="ru-RU" dirty="0" smtClean="0"/>
              <a:t>окошками» </a:t>
            </a:r>
            <a:r>
              <a:rPr lang="ru-RU" dirty="0"/>
              <a:t>с 3 </a:t>
            </a:r>
            <a:r>
              <a:rPr lang="ru-RU" dirty="0" smtClean="0"/>
              <a:t>оттенками красного цвета </a:t>
            </a:r>
            <a:r>
              <a:rPr lang="ru-RU" dirty="0"/>
              <a:t>(выложить 3 </a:t>
            </a:r>
            <a:r>
              <a:rPr lang="ru-RU" dirty="0" smtClean="0"/>
              <a:t>оттенка зеленого </a:t>
            </a:r>
            <a:r>
              <a:rPr lang="ru-RU" dirty="0"/>
              <a:t>по образцу </a:t>
            </a:r>
            <a:r>
              <a:rPr lang="ru-RU" dirty="0" smtClean="0"/>
              <a:t>красных) </a:t>
            </a:r>
            <a:r>
              <a:rPr lang="ru-RU" dirty="0"/>
              <a:t>Понятия светлый- темный</a:t>
            </a:r>
            <a:r>
              <a:rPr lang="ru-RU" dirty="0" smtClean="0"/>
              <a:t>.</a:t>
            </a:r>
          </a:p>
          <a:p>
            <a:r>
              <a:rPr lang="ru-RU" dirty="0"/>
              <a:t>Выделение цвета в </a:t>
            </a:r>
            <a:r>
              <a:rPr lang="ru-RU" dirty="0" smtClean="0"/>
              <a:t>окружающем «</a:t>
            </a:r>
            <a:r>
              <a:rPr lang="ru-RU" dirty="0"/>
              <a:t>Покажи предметы … цвета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89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усвоения сенсорных эталонов (форма)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Узнавание, называние объёмных форм - «</a:t>
            </a:r>
            <a:r>
              <a:rPr lang="ru-RU" dirty="0"/>
              <a:t>Шарик, кубик, </a:t>
            </a:r>
            <a:r>
              <a:rPr lang="ru-RU" dirty="0" smtClean="0"/>
              <a:t>крыша». Плоскостных фигур </a:t>
            </a:r>
            <a:r>
              <a:rPr lang="ru-RU" b="1" dirty="0" smtClean="0"/>
              <a:t>- </a:t>
            </a:r>
            <a:r>
              <a:rPr lang="ru-RU" dirty="0" smtClean="0"/>
              <a:t>круг</a:t>
            </a:r>
            <a:r>
              <a:rPr lang="ru-RU" dirty="0"/>
              <a:t>, треугольник, </a:t>
            </a:r>
            <a:r>
              <a:rPr lang="ru-RU" dirty="0" smtClean="0"/>
              <a:t>квадрат.</a:t>
            </a:r>
          </a:p>
          <a:p>
            <a:r>
              <a:rPr lang="ru-RU" dirty="0" smtClean="0"/>
              <a:t>Соотнесение «</a:t>
            </a:r>
            <a:r>
              <a:rPr lang="ru-RU" dirty="0"/>
              <a:t>Помоги девочке» ( Подобрать цветные  изображения предметов к кругу, </a:t>
            </a:r>
            <a:r>
              <a:rPr lang="ru-RU" dirty="0" smtClean="0"/>
              <a:t>треугольник, квадрат).</a:t>
            </a:r>
          </a:p>
          <a:p>
            <a:r>
              <a:rPr lang="ru-RU" dirty="0"/>
              <a:t>Выделение </a:t>
            </a:r>
            <a:r>
              <a:rPr lang="ru-RU" dirty="0" smtClean="0"/>
              <a:t>формы в окружающем «Найди </a:t>
            </a:r>
            <a:r>
              <a:rPr lang="ru-RU" dirty="0"/>
              <a:t>предметы похожие на </a:t>
            </a:r>
            <a:r>
              <a:rPr lang="ru-RU" dirty="0" smtClean="0"/>
              <a:t>(шарик</a:t>
            </a:r>
            <a:r>
              <a:rPr lang="ru-RU" dirty="0"/>
              <a:t>, кубик, кружок, </a:t>
            </a:r>
            <a:r>
              <a:rPr lang="ru-RU" dirty="0" smtClean="0"/>
              <a:t>треугольник, квадрат).</a:t>
            </a:r>
          </a:p>
          <a:p>
            <a:r>
              <a:rPr lang="ru-RU" dirty="0" smtClean="0"/>
              <a:t>Дифференцировка близких форм «Кораблик с парусами»  (Подбери такие же фигуры как на парусе- прямоугольник, квадрат без называния).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965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усвоения сенсорных эталонов (величина)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Соотнесение по общему объему и развитие </a:t>
            </a:r>
            <a:r>
              <a:rPr lang="ru-RU" dirty="0" smtClean="0"/>
              <a:t>глазомера 3 </a:t>
            </a:r>
            <a:r>
              <a:rPr lang="ru-RU" dirty="0"/>
              <a:t>матрешки 3-х величин стоят хаотично + 1 матрешка другого цвета </a:t>
            </a:r>
            <a:r>
              <a:rPr lang="ru-RU" dirty="0" smtClean="0"/>
              <a:t>«Найди </a:t>
            </a:r>
            <a:r>
              <a:rPr lang="ru-RU" dirty="0"/>
              <a:t>такую же среди 3-х по </a:t>
            </a:r>
            <a:r>
              <a:rPr lang="ru-RU" dirty="0" smtClean="0"/>
              <a:t>росту»</a:t>
            </a:r>
          </a:p>
          <a:p>
            <a:r>
              <a:rPr lang="ru-RU" dirty="0"/>
              <a:t>Составление ряда по </a:t>
            </a:r>
            <a:r>
              <a:rPr lang="ru-RU" dirty="0" smtClean="0"/>
              <a:t>величине 3 </a:t>
            </a:r>
            <a:r>
              <a:rPr lang="ru-RU" dirty="0"/>
              <a:t>елочки в ряд (плоскостной образец) </a:t>
            </a:r>
            <a:r>
              <a:rPr lang="ru-RU" dirty="0" smtClean="0"/>
              <a:t>«Поставь </a:t>
            </a:r>
            <a:r>
              <a:rPr lang="ru-RU" dirty="0"/>
              <a:t>свои елочки в </a:t>
            </a:r>
            <a:r>
              <a:rPr lang="ru-RU" dirty="0" smtClean="0"/>
              <a:t>ряд»</a:t>
            </a:r>
          </a:p>
          <a:p>
            <a:pPr marL="0" indent="0">
              <a:buNone/>
            </a:pPr>
            <a:r>
              <a:rPr lang="ru-RU" b="1" dirty="0"/>
              <a:t>Сложная форма</a:t>
            </a:r>
            <a:endParaRPr lang="ru-RU" dirty="0"/>
          </a:p>
          <a:p>
            <a:r>
              <a:rPr lang="ru-RU" dirty="0"/>
              <a:t>Анализ образца и конструирование по образцу из геометрических </a:t>
            </a:r>
            <a:r>
              <a:rPr lang="ru-RU" dirty="0" smtClean="0"/>
              <a:t>форм (</a:t>
            </a:r>
            <a:r>
              <a:rPr lang="ru-RU" dirty="0"/>
              <a:t>наложение на </a:t>
            </a:r>
            <a:r>
              <a:rPr lang="ru-RU" dirty="0" smtClean="0"/>
              <a:t>образец, </a:t>
            </a:r>
            <a:r>
              <a:rPr lang="ru-RU" dirty="0"/>
              <a:t>по </a:t>
            </a:r>
            <a:r>
              <a:rPr lang="ru-RU" dirty="0" smtClean="0"/>
              <a:t>словесной установке, самостоятельно) «</a:t>
            </a:r>
            <a:r>
              <a:rPr lang="ru-RU" dirty="0"/>
              <a:t>Коляска» (4 формы, 5 детали одного цвета</a:t>
            </a:r>
            <a:r>
              <a:rPr lang="ru-RU" dirty="0" smtClean="0"/>
              <a:t>)</a:t>
            </a:r>
          </a:p>
          <a:p>
            <a:r>
              <a:rPr lang="ru-RU" dirty="0"/>
              <a:t>Составление целого из частей по </a:t>
            </a:r>
            <a:r>
              <a:rPr lang="ru-RU" dirty="0" smtClean="0"/>
              <a:t>образцу «</a:t>
            </a:r>
            <a:r>
              <a:rPr lang="ru-RU" dirty="0"/>
              <a:t>Цыпленок» (4 части)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Развитие зрительного внимания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Чего не стало</a:t>
            </a:r>
            <a:r>
              <a:rPr lang="ru-RU" dirty="0" smtClean="0"/>
              <a:t>? 4 </a:t>
            </a:r>
            <a:r>
              <a:rPr lang="ru-RU" dirty="0"/>
              <a:t>игрушки (-1 прячем)</a:t>
            </a:r>
          </a:p>
          <a:p>
            <a:r>
              <a:rPr lang="ru-RU" dirty="0"/>
              <a:t>Что </a:t>
            </a:r>
            <a:r>
              <a:rPr lang="ru-RU" dirty="0" smtClean="0"/>
              <a:t>изменилось? 3 </a:t>
            </a:r>
            <a:r>
              <a:rPr lang="ru-RU" dirty="0"/>
              <a:t>игрушки стоят хаотично, 1 переставляем</a:t>
            </a:r>
          </a:p>
          <a:p>
            <a:r>
              <a:rPr lang="ru-RU" dirty="0"/>
              <a:t>Найди </a:t>
            </a:r>
            <a:r>
              <a:rPr lang="ru-RU" dirty="0" smtClean="0"/>
              <a:t>отличия  </a:t>
            </a:r>
            <a:r>
              <a:rPr lang="ru-RU" dirty="0"/>
              <a:t>4 отличия по цвету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95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Ориентировка в пространстве</a:t>
            </a:r>
            <a:endParaRPr lang="ru-RU" dirty="0" smtClean="0"/>
          </a:p>
          <a:p>
            <a:r>
              <a:rPr lang="ru-RU" dirty="0" smtClean="0"/>
              <a:t>Выделение </a:t>
            </a:r>
            <a:r>
              <a:rPr lang="ru-RU" dirty="0"/>
              <a:t>частей </a:t>
            </a:r>
            <a:r>
              <a:rPr lang="ru-RU" dirty="0" smtClean="0"/>
              <a:t>тела «</a:t>
            </a:r>
            <a:r>
              <a:rPr lang="ru-RU" dirty="0"/>
              <a:t>Где правая рука, где левая рука?»</a:t>
            </a:r>
          </a:p>
          <a:p>
            <a:r>
              <a:rPr lang="ru-RU" dirty="0"/>
              <a:t>Выполнение действий с предметами по словесной </a:t>
            </a:r>
            <a:r>
              <a:rPr lang="ru-RU" dirty="0" smtClean="0"/>
              <a:t>установке «Стакан </a:t>
            </a:r>
            <a:r>
              <a:rPr lang="ru-RU" dirty="0"/>
              <a:t>и ложка» (в, на, под, впереди , сзади)</a:t>
            </a:r>
          </a:p>
          <a:p>
            <a:r>
              <a:rPr lang="ru-RU" dirty="0"/>
              <a:t>Слуховой </a:t>
            </a:r>
            <a:r>
              <a:rPr lang="ru-RU" dirty="0" smtClean="0"/>
              <a:t>диктант «</a:t>
            </a:r>
            <a:r>
              <a:rPr lang="ru-RU" dirty="0"/>
              <a:t>Укрась салфетку» (середина-верх-низ-лево-право)- 5 </a:t>
            </a:r>
            <a:r>
              <a:rPr lang="ru-RU" dirty="0" smtClean="0"/>
              <a:t>положений</a:t>
            </a:r>
          </a:p>
          <a:p>
            <a:pPr marL="0" indent="0">
              <a:buNone/>
            </a:pPr>
            <a:r>
              <a:rPr lang="ru-RU" b="1" u="sng" dirty="0"/>
              <a:t>Восприятие пространства</a:t>
            </a:r>
            <a:endParaRPr lang="ru-RU" dirty="0"/>
          </a:p>
          <a:p>
            <a:r>
              <a:rPr lang="ru-RU" dirty="0"/>
              <a:t>Оценка расстояния в </a:t>
            </a:r>
            <a:r>
              <a:rPr lang="ru-RU" dirty="0" smtClean="0"/>
              <a:t>пространстве «</a:t>
            </a:r>
            <a:r>
              <a:rPr lang="ru-RU" dirty="0"/>
              <a:t>Что близко к тебе, что далеко от тебя?» (в комнате</a:t>
            </a:r>
            <a:r>
              <a:rPr lang="ru-RU" dirty="0" smtClean="0"/>
              <a:t>)</a:t>
            </a:r>
          </a:p>
          <a:p>
            <a:r>
              <a:rPr lang="ru-RU" dirty="0"/>
              <a:t>Оценка взаимного </a:t>
            </a:r>
            <a:r>
              <a:rPr lang="ru-RU" dirty="0" smtClean="0"/>
              <a:t>расположения  </a:t>
            </a:r>
            <a:r>
              <a:rPr lang="ru-RU" dirty="0"/>
              <a:t>предметов  в </a:t>
            </a:r>
            <a:r>
              <a:rPr lang="ru-RU" dirty="0" smtClean="0"/>
              <a:t>пространстве «Найди </a:t>
            </a:r>
            <a:r>
              <a:rPr lang="ru-RU" dirty="0"/>
              <a:t>пару</a:t>
            </a:r>
            <a:r>
              <a:rPr lang="ru-RU" dirty="0" smtClean="0"/>
              <a:t>» 3 </a:t>
            </a:r>
            <a:r>
              <a:rPr lang="ru-RU" dirty="0"/>
              <a:t>карточки по 3 </a:t>
            </a:r>
            <a:r>
              <a:rPr lang="ru-RU" dirty="0" smtClean="0"/>
              <a:t>предмета</a:t>
            </a:r>
          </a:p>
          <a:p>
            <a:r>
              <a:rPr lang="ru-RU" dirty="0" smtClean="0"/>
              <a:t>Самостоятельное </a:t>
            </a:r>
            <a:r>
              <a:rPr lang="ru-RU" dirty="0"/>
              <a:t>использование детьми предлогов и наречий пространственного значения «Стаканы с ложечками» (карточка)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05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формирования предметных представлений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. </a:t>
            </a:r>
            <a:r>
              <a:rPr lang="ru-RU" dirty="0" smtClean="0"/>
              <a:t>Цветы (</a:t>
            </a:r>
            <a:r>
              <a:rPr lang="ru-RU" dirty="0"/>
              <a:t>цветные изображения</a:t>
            </a:r>
            <a:r>
              <a:rPr lang="ru-RU" dirty="0" smtClean="0"/>
              <a:t>) ромашка</a:t>
            </a:r>
            <a:r>
              <a:rPr lang="ru-RU" dirty="0"/>
              <a:t>, </a:t>
            </a:r>
            <a:r>
              <a:rPr lang="ru-RU" dirty="0" smtClean="0"/>
              <a:t>мак</a:t>
            </a:r>
            <a:r>
              <a:rPr lang="ru-RU" dirty="0"/>
              <a:t>.</a:t>
            </a:r>
          </a:p>
          <a:p>
            <a:r>
              <a:rPr lang="ru-RU" dirty="0" smtClean="0"/>
              <a:t>Деревья (цветные изображения) елка</a:t>
            </a:r>
            <a:r>
              <a:rPr lang="ru-RU" dirty="0"/>
              <a:t>, </a:t>
            </a:r>
            <a:r>
              <a:rPr lang="ru-RU" dirty="0" smtClean="0"/>
              <a:t>береза.</a:t>
            </a:r>
            <a:endParaRPr lang="ru-RU" dirty="0"/>
          </a:p>
          <a:p>
            <a:r>
              <a:rPr lang="ru-RU" dirty="0"/>
              <a:t>Овощи </a:t>
            </a:r>
            <a:r>
              <a:rPr lang="ru-RU" dirty="0" smtClean="0"/>
              <a:t>– Фрукты (цветные изображения)</a:t>
            </a:r>
            <a:r>
              <a:rPr lang="ru-RU" dirty="0"/>
              <a:t> </a:t>
            </a:r>
            <a:r>
              <a:rPr lang="ru-RU" dirty="0" smtClean="0"/>
              <a:t>помидор</a:t>
            </a:r>
            <a:r>
              <a:rPr lang="ru-RU" dirty="0"/>
              <a:t>, огурец, репа, капуста, морковь; яблоко, </a:t>
            </a:r>
            <a:r>
              <a:rPr lang="ru-RU" dirty="0" smtClean="0"/>
              <a:t>груша.</a:t>
            </a:r>
          </a:p>
          <a:p>
            <a:r>
              <a:rPr lang="ru-RU" dirty="0" smtClean="0"/>
              <a:t>Животные (цветные изображения) белка</a:t>
            </a:r>
            <a:r>
              <a:rPr lang="ru-RU" dirty="0"/>
              <a:t>, лиса, волк, коза, </a:t>
            </a:r>
            <a:r>
              <a:rPr lang="ru-RU" dirty="0" smtClean="0"/>
              <a:t>корова.</a:t>
            </a:r>
          </a:p>
          <a:p>
            <a:r>
              <a:rPr lang="ru-RU" dirty="0" smtClean="0"/>
              <a:t>Птицы (цветные изображения) воробей-голубь</a:t>
            </a:r>
            <a:r>
              <a:rPr lang="ru-RU" dirty="0"/>
              <a:t>; </a:t>
            </a:r>
            <a:r>
              <a:rPr lang="ru-RU" dirty="0" smtClean="0"/>
              <a:t>петух-курица-цыпленок.</a:t>
            </a:r>
            <a:endParaRPr lang="ru-RU" dirty="0"/>
          </a:p>
          <a:p>
            <a:r>
              <a:rPr lang="ru-RU" dirty="0" smtClean="0"/>
              <a:t>Одежда (цветные изображения) мужская </a:t>
            </a:r>
            <a:r>
              <a:rPr lang="ru-RU" dirty="0"/>
              <a:t>рубашка, платье, шуба, </a:t>
            </a:r>
            <a:r>
              <a:rPr lang="ru-RU" dirty="0" smtClean="0"/>
              <a:t>пальто.</a:t>
            </a:r>
            <a:endParaRPr lang="ru-RU" dirty="0"/>
          </a:p>
          <a:p>
            <a:r>
              <a:rPr lang="ru-RU" dirty="0" smtClean="0"/>
              <a:t>Посуда (цветные изображения) чашка-стакан</a:t>
            </a:r>
            <a:r>
              <a:rPr lang="ru-RU" dirty="0"/>
              <a:t>, </a:t>
            </a:r>
            <a:r>
              <a:rPr lang="ru-RU" dirty="0" smtClean="0"/>
              <a:t>кастрюля-сковорода.</a:t>
            </a:r>
          </a:p>
          <a:p>
            <a:r>
              <a:rPr lang="ru-RU" dirty="0" smtClean="0"/>
              <a:t>Мебель (цветные изображения) кресло</a:t>
            </a:r>
            <a:r>
              <a:rPr lang="ru-RU" dirty="0"/>
              <a:t>, стул, табуретка, </a:t>
            </a:r>
            <a:r>
              <a:rPr lang="ru-RU" dirty="0" smtClean="0"/>
              <a:t>стол.</a:t>
            </a:r>
            <a:endParaRPr lang="ru-RU" dirty="0"/>
          </a:p>
          <a:p>
            <a:r>
              <a:rPr lang="ru-RU" dirty="0" smtClean="0"/>
              <a:t>Транспорт (цветные изображения) грузовая</a:t>
            </a:r>
            <a:r>
              <a:rPr lang="ru-RU" dirty="0"/>
              <a:t>, легковая машина, корабль, самолет, </a:t>
            </a:r>
            <a:r>
              <a:rPr lang="ru-RU" dirty="0" smtClean="0"/>
              <a:t>поезд.</a:t>
            </a:r>
          </a:p>
          <a:p>
            <a:r>
              <a:rPr lang="ru-RU" dirty="0" smtClean="0"/>
              <a:t>Игрушки (цветные изображения) кукла</a:t>
            </a:r>
            <a:r>
              <a:rPr lang="ru-RU" dirty="0"/>
              <a:t>, матрешка, мячик, пирамидка, ведерко, лопатка, формочка, воздушный </a:t>
            </a:r>
            <a:r>
              <a:rPr lang="ru-RU" dirty="0" smtClean="0"/>
              <a:t>шарик.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246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833</Words>
  <Application>Microsoft Office PowerPoint</Application>
  <PresentationFormat>Широкоэкранный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Материалы для диагностики (мониторинга) уровня усвоения программы детьми с нарушением зрения от 4 до 5 лет (средний дошкольный возраст)</vt:lpstr>
      <vt:lpstr>В ходе образовательной деятельности с детьми педагог выстраивает индивидуальную траекторию развития каждого ребенка. Реализация Программы предполагает проведение психолого - педагогической диагностики (мониторинга) для оценки индивидуального развития детей. Такая оценка производится для определения эффективности педагогических действий и лежащей в основе их дальнейшего планирования. Мониторинг тифлопедаог проводит два раза в год: в сентябре для того, чтобы выстроить индивидуальный образовательный маршрут для каждого ребенка; в мае для оценки качества усвоения программы каждым ребенком и подведения итогов учебного года</vt:lpstr>
      <vt:lpstr>Для каждой возрастной категории детей с нарушением зрения выделяют конкретные целевые ориентиры, подбираются методические пособия с учетом зрительных особенностей каждого ребенка. Диагностика проводится в индивидуальной форме для более точного и лучшего результата. Каждое задание показывает определенные знания, умения и навыки, полученные ребенком.</vt:lpstr>
      <vt:lpstr>Диагностика усвоения сенсорных эталонов (цвет)</vt:lpstr>
      <vt:lpstr>Диагностика усвоения сенсорных эталонов (форма) </vt:lpstr>
      <vt:lpstr>Диагностика усвоения сенсорных эталонов (величина)</vt:lpstr>
      <vt:lpstr>Развитие зрительного внимания</vt:lpstr>
      <vt:lpstr>Пространство </vt:lpstr>
      <vt:lpstr>Диагностика формирования предметных представлений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для диагностики (мониторинга) уровня усвоения программы детьми с нарушением зренияот 4 до 5 лет (средний дошкольный возраст)</dc:title>
  <dc:creator>Дина</dc:creator>
  <cp:lastModifiedBy>Дина</cp:lastModifiedBy>
  <cp:revision>9</cp:revision>
  <dcterms:created xsi:type="dcterms:W3CDTF">2020-06-20T16:33:16Z</dcterms:created>
  <dcterms:modified xsi:type="dcterms:W3CDTF">2021-04-21T16:52:28Z</dcterms:modified>
</cp:coreProperties>
</file>