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66" r:id="rId3"/>
    <p:sldId id="271" r:id="rId4"/>
    <p:sldId id="286" r:id="rId5"/>
    <p:sldId id="264" r:id="rId6"/>
    <p:sldId id="287" r:id="rId7"/>
    <p:sldId id="269" r:id="rId8"/>
    <p:sldId id="274" r:id="rId9"/>
    <p:sldId id="277" r:id="rId10"/>
    <p:sldId id="285" r:id="rId11"/>
    <p:sldId id="270" r:id="rId12"/>
    <p:sldId id="290" r:id="rId13"/>
    <p:sldId id="292" r:id="rId14"/>
    <p:sldId id="294" r:id="rId15"/>
    <p:sldId id="296" r:id="rId16"/>
    <p:sldId id="283" r:id="rId17"/>
    <p:sldId id="281" r:id="rId18"/>
    <p:sldId id="280" r:id="rId19"/>
    <p:sldId id="288" r:id="rId20"/>
    <p:sldId id="268" r:id="rId21"/>
    <p:sldId id="272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  <a:srgbClr val="008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1E4F536-2DCA-44D4-8734-C26D5184A243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B31B64-876A-4745-A801-E562C765B2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B9512A-4E72-44C2-9239-54A226DC7F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56B072-5458-43A9-81A9-1728F1A29737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A7A4BE4-6C34-45D3-B701-0CBE5365393E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07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52E73E-0A42-4345-B8AD-0BE7003A22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63926B-321C-4024-84FC-0BC938EC8F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B900F0-D165-41FB-B731-C6C1C8A6C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E02D7-1320-4E2F-88AD-FD3246345BC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647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9A15FE-A289-4FA5-88D7-756235F346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0F1CAA-CFE0-48AE-AD98-7D5AA7882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D40829-3BEC-4CD3-9355-6A41A5CE9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39F05-C85E-4EE5-9D99-D000E80FE4C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0984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66EA3D-4D73-4F88-92C7-74285A2E2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E6CBC-1801-4DF0-8C25-FF0BD5040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32A153-AA29-456F-AE70-B9ECAC043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A5176-472E-4554-8B2A-B5F021FD77F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6220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743F8F-E8CF-4495-994E-88239BA0C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A1E24-5B05-4326-9C3D-492375DA5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264B28-60C2-4BF4-9947-3F46BA843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9A662-1E6E-4B3B-B2D8-2A7C6CDE7EA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413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3173E4-7979-40D0-BDD9-C51585513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C313C5-23CE-4AD3-A39B-091835EC6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541140-C197-42CD-B2F3-BF05FE3AD3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0BC75-FF3E-4CC3-9FE5-FEAFCBA2F53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5467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439D97-2552-4B17-A186-EA3415812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5822A8-837C-42C7-A7DD-42FA36708C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8993545-47AE-430A-B4A6-248181E64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86F97-85A7-4167-8F4E-A1B5F17E0FB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225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8DBCBA-19BC-4685-B46C-3EFEA4940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1F2066-BCCC-408B-9764-433D1622D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B4908B-5968-4CC3-BFB7-A3EDB2A08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A1C7F-7FB6-4DDE-888C-FCD6DB5D596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5887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8AFAF5C-E910-4620-926C-A678BD861D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F50835-226E-4A6B-94F0-4B4967E40A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36AE4B-1E98-4BAB-B313-848112210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057A6-2300-433D-91D4-51CE10587AB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639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836962-3B55-4F5E-877E-A8578EDE3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1FF18-3675-41A1-ACC8-1628E5BC9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BEAB5-47E4-4C69-B417-9F79C6D0B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AC83A-A5C5-4A6E-8BD2-7CFD97EFE05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0065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0877A-9F5E-47AA-BE98-27F8F2BD2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253EB8-0585-4717-82DC-1864439D9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C61B7E-E988-4CE1-A446-322271A08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6A031-4655-44EB-AAE6-98F01B5E9DF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6474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62D88E9-2D52-48A1-8ABD-029AAE6DD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33E0277-2EDD-4498-BB88-B06EBB1AF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9C16BFAE-F2FA-4342-8CD7-1C73A7305B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5CEAEE07-12A7-4F15-B4EC-D0CF12EF11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9E6D2AD6-261E-4984-8EB3-5257A416F7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C5B041C-60CF-462E-863C-B0F16F7D257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05DFAA78-9866-4556-9BE8-3D6113DB6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764CCF75-6AA3-4DB4-8742-33EC466FF8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467600" cy="3048000"/>
          </a:xfrm>
        </p:spPr>
        <p:txBody>
          <a:bodyPr/>
          <a:lstStyle/>
          <a:p>
            <a:pPr eaLnBrk="1" hangingPunct="1">
              <a:defRPr/>
            </a:pPr>
            <a:r>
              <a:rPr lang="ru-RU" i="1">
                <a:solidFill>
                  <a:schemeClr val="bg1"/>
                </a:solidFill>
              </a:rPr>
              <a:t>Нетрадиционные техники рисования  в рамках программы воспитания и обучения в детском саду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F0775F-599C-EA41-AB12-09DD5779688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i="1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124E3BC-F8FD-41C1-A803-2AFF197A8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E0076423-67B9-4F7C-A88A-BFC5FB13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19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BD31E921-D5B7-4DB2-ABE7-39CC50C7D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9BDA7FA0-D293-4FCF-9939-A4D782BEC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365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rgbClr val="66FF33"/>
                </a:solidFill>
              </a:rPr>
              <a:t> </a:t>
            </a:r>
            <a:endParaRPr lang="ru-RU" altLang="en-US">
              <a:solidFill>
                <a:srgbClr val="66FF33"/>
              </a:solidFill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83206470-9483-485F-A56C-013A9E244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14400"/>
            <a:ext cx="6477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Рисование цветными мелками по ткани:</a:t>
            </a:r>
            <a:b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ru-RU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8207ED96-53B5-45F0-980B-4959FB6DF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30035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Text Box 7">
            <a:extLst>
              <a:ext uri="{FF2B5EF4-FFF2-40B4-BE49-F238E27FC236}">
                <a16:creationId xmlns:a16="http://schemas.microsoft.com/office/drawing/2014/main" id="{B4F7F368-BF39-47B9-BB44-D7534A664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81200"/>
            <a:ext cx="76962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en-US" b="1">
              <a:solidFill>
                <a:schemeClr val="bg1"/>
              </a:solidFill>
            </a:endParaRPr>
          </a:p>
          <a:p>
            <a:pPr eaLnBrk="1" hangingPunct="1"/>
            <a:r>
              <a:rPr lang="ru-RU" altLang="en-US" b="1">
                <a:solidFill>
                  <a:schemeClr val="bg1"/>
                </a:solidFill>
              </a:rPr>
              <a:t>Вам потребуется:</a:t>
            </a:r>
            <a:r>
              <a:rPr lang="ru-RU" altLang="en-US" b="1"/>
              <a:t> </a:t>
            </a:r>
          </a:p>
          <a:p>
            <a:pPr eaLnBrk="1" hangingPunct="1"/>
            <a:endParaRPr lang="ru-RU" altLang="en-US" b="1"/>
          </a:p>
          <a:p>
            <a:pPr eaLnBrk="1" hangingPunct="1"/>
            <a:endParaRPr lang="ru-RU" altLang="en-US" b="1"/>
          </a:p>
          <a:p>
            <a:pPr eaLnBrk="1" hangingPunct="1"/>
            <a:r>
              <a:rPr lang="ru-RU" altLang="en-US" b="1">
                <a:solidFill>
                  <a:srgbClr val="FF3300"/>
                </a:solidFill>
              </a:rPr>
              <a:t>- Кусочки хлопчато-бумажной ткани , </a:t>
            </a:r>
          </a:p>
          <a:p>
            <a:pPr eaLnBrk="1" hangingPunct="1"/>
            <a:r>
              <a:rPr lang="ru-RU" altLang="en-US" b="1">
                <a:solidFill>
                  <a:srgbClr val="FF3300"/>
                </a:solidFill>
              </a:rPr>
              <a:t>- цветные мелки,</a:t>
            </a:r>
          </a:p>
          <a:p>
            <a:pPr eaLnBrk="1" hangingPunct="1"/>
            <a:r>
              <a:rPr lang="ru-RU" altLang="en-US" b="1">
                <a:solidFill>
                  <a:srgbClr val="FF3300"/>
                </a:solidFill>
              </a:rPr>
              <a:t>- крахмальная вода (крахмал разводится 1:3 с водой), </a:t>
            </a:r>
          </a:p>
          <a:p>
            <a:pPr eaLnBrk="1" hangingPunct="1"/>
            <a:r>
              <a:rPr lang="ru-RU" altLang="en-US" b="1">
                <a:solidFill>
                  <a:srgbClr val="FF3300"/>
                </a:solidFill>
              </a:rPr>
              <a:t>- миска,</a:t>
            </a:r>
          </a:p>
          <a:p>
            <a:pPr eaLnBrk="1" hangingPunct="1"/>
            <a:r>
              <a:rPr lang="ru-RU" altLang="en-US" b="1">
                <a:solidFill>
                  <a:srgbClr val="FF3300"/>
                </a:solidFill>
              </a:rPr>
              <a:t>-  широкая тарелка (сковорода).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8942602-A478-4F2B-9905-B4A73BB61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6B5C1CD1-EB17-458D-8A94-1EA2E4D4E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1404938"/>
            <a:ext cx="649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/>
              <a:t> </a:t>
            </a:r>
            <a:r>
              <a:rPr lang="ru-RU" altLang="en-US"/>
              <a:t>  </a:t>
            </a:r>
          </a:p>
        </p:txBody>
      </p:sp>
      <p:pic>
        <p:nvPicPr>
          <p:cNvPr id="14340" name="Picture 5" descr="уроки рисования для детей">
            <a:extLst>
              <a:ext uri="{FF2B5EF4-FFF2-40B4-BE49-F238E27FC236}">
                <a16:creationId xmlns:a16="http://schemas.microsoft.com/office/drawing/2014/main" id="{B24AB887-465F-4FC0-96AF-4D241389B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>
            <a:fillRect/>
          </a:stretch>
        </p:blipFill>
        <p:spPr bwMode="auto">
          <a:xfrm>
            <a:off x="838200" y="914400"/>
            <a:ext cx="6629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047AB4B-6061-4D26-AFE6-02EC7424F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рисование для детей">
            <a:extLst>
              <a:ext uri="{FF2B5EF4-FFF2-40B4-BE49-F238E27FC236}">
                <a16:creationId xmlns:a16="http://schemas.microsoft.com/office/drawing/2014/main" id="{07CD937D-4808-46E4-BD6E-275EDAF2A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8"/>
          <a:stretch>
            <a:fillRect/>
          </a:stretch>
        </p:blipFill>
        <p:spPr bwMode="auto">
          <a:xfrm>
            <a:off x="762000" y="971550"/>
            <a:ext cx="65532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F74AD13E-7210-4AB1-8805-11988C674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4">
            <a:extLst>
              <a:ext uri="{FF2B5EF4-FFF2-40B4-BE49-F238E27FC236}">
                <a16:creationId xmlns:a16="http://schemas.microsoft.com/office/drawing/2014/main" id="{039C299F-A8A9-4131-9EB6-BE2100650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8"/>
          <a:stretch>
            <a:fillRect/>
          </a:stretch>
        </p:blipFill>
        <p:spPr bwMode="auto">
          <a:xfrm>
            <a:off x="762000" y="914400"/>
            <a:ext cx="6705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FBF0A648-482F-4B10-A50D-65B76230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6">
            <a:extLst>
              <a:ext uri="{FF2B5EF4-FFF2-40B4-BE49-F238E27FC236}">
                <a16:creationId xmlns:a16="http://schemas.microsoft.com/office/drawing/2014/main" id="{54F16185-6B27-49BC-92D0-5DEBCC30D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6"/>
          <a:stretch>
            <a:fillRect/>
          </a:stretch>
        </p:blipFill>
        <p:spPr bwMode="auto">
          <a:xfrm>
            <a:off x="762000" y="990600"/>
            <a:ext cx="6629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F325C403-D1AC-4F93-8A8C-D4F47614B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рисование с детьми">
            <a:extLst>
              <a:ext uri="{FF2B5EF4-FFF2-40B4-BE49-F238E27FC236}">
                <a16:creationId xmlns:a16="http://schemas.microsoft.com/office/drawing/2014/main" id="{5F59D185-BF1C-4A15-9683-3C8912E90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9334"/>
          <a:stretch>
            <a:fillRect/>
          </a:stretch>
        </p:blipFill>
        <p:spPr bwMode="auto">
          <a:xfrm>
            <a:off x="1676400" y="1066800"/>
            <a:ext cx="6019800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F65610E1-1F40-43AD-A7A7-3DD7D9D75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E357D7F8-AE4E-4E47-BF71-C6B2D3FA6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10985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4BEBFDFA-95FC-49DC-AAB6-7DAAEA067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1049338"/>
            <a:ext cx="341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Цветная графика</a:t>
            </a: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FB67DAA1-3BD1-40D1-B138-919894E0C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371725"/>
            <a:ext cx="5791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cs typeface="Arial" charset="0"/>
              </a:rPr>
              <a:t>Материалы:</a:t>
            </a:r>
          </a:p>
          <a:p>
            <a:pPr>
              <a:defRPr/>
            </a:pPr>
            <a:endParaRPr lang="ru-RU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ru-RU" b="1">
                <a:solidFill>
                  <a:srgbClr val="FF3300"/>
                </a:solidFill>
                <a:cs typeface="Arial" charset="0"/>
              </a:rPr>
              <a:t>Фломастеры, гелевые ручки, цветной фон</a:t>
            </a:r>
            <a:r>
              <a:rPr lang="ru-RU">
                <a:cs typeface="Arial" charset="0"/>
              </a:rPr>
              <a:t> </a:t>
            </a:r>
            <a:r>
              <a:rPr lang="ru-RU" b="1">
                <a:solidFill>
                  <a:schemeClr val="bg1"/>
                </a:solidFill>
                <a:cs typeface="Arial" charset="0"/>
              </a:rPr>
              <a:t> </a:t>
            </a:r>
            <a:endParaRPr lang="ru-RU">
              <a:solidFill>
                <a:srgbClr val="FF3300"/>
              </a:solidFill>
              <a:cs typeface="Arial" charset="0"/>
            </a:endParaRPr>
          </a:p>
          <a:p>
            <a:pPr>
              <a:defRPr/>
            </a:pPr>
            <a:endParaRPr lang="ru-RU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endParaRPr lang="ru-RU">
              <a:solidFill>
                <a:srgbClr val="FF3300"/>
              </a:solidFill>
              <a:cs typeface="Arial" charset="0"/>
            </a:endParaRPr>
          </a:p>
          <a:p>
            <a:pPr>
              <a:defRPr/>
            </a:pPr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A9E67410-2FA5-4FB3-BA63-5B599C3C3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092D4BD8-B6CE-4D17-A5EC-E2E429912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449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B41351F2-F2C5-4567-8E87-B23A7832F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>
            <a:extLst>
              <a:ext uri="{FF2B5EF4-FFF2-40B4-BE49-F238E27FC236}">
                <a16:creationId xmlns:a16="http://schemas.microsoft.com/office/drawing/2014/main" id="{1A62FBA5-AF49-4FDE-B928-316692068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38200"/>
            <a:ext cx="7620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i="1">
                <a:solidFill>
                  <a:schemeClr val="bg2"/>
                </a:solidFill>
              </a:rPr>
              <a:t>Рисование цветным песком</a:t>
            </a:r>
          </a:p>
          <a:p>
            <a:pPr algn="ctr" eaLnBrk="1" hangingPunct="1"/>
            <a:endParaRPr lang="ru-RU" altLang="en-US" sz="2800"/>
          </a:p>
          <a:p>
            <a:pPr algn="ctr" eaLnBrk="1" hangingPunct="1"/>
            <a:endParaRPr lang="ru-RU" altLang="en-US" sz="2800"/>
          </a:p>
        </p:txBody>
      </p:sp>
      <p:pic>
        <p:nvPicPr>
          <p:cNvPr id="21508" name="Picture 6" descr="как рисовать цветным песком">
            <a:extLst>
              <a:ext uri="{FF2B5EF4-FFF2-40B4-BE49-F238E27FC236}">
                <a16:creationId xmlns:a16="http://schemas.microsoft.com/office/drawing/2014/main" id="{776E73FF-FE96-400D-801C-CC573B64D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295400" y="1600200"/>
            <a:ext cx="5791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B69E403-B108-4D8A-9204-8C5F1B2B5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956A4190-CE0E-4DB2-808B-8ED30C854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96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rgbClr val="66FF33"/>
                </a:solidFill>
              </a:rPr>
              <a:t> </a:t>
            </a:r>
            <a:endParaRPr lang="ru-RU" altLang="en-US">
              <a:solidFill>
                <a:srgbClr val="66FF33"/>
              </a:solidFill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82B2F1C2-8FBE-46D6-9447-ABD0E9305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09800"/>
            <a:ext cx="71628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Граттаж</a:t>
            </a:r>
          </a:p>
          <a:p>
            <a:pPr>
              <a:buFontTx/>
              <a:buChar char="•"/>
              <a:defRPr/>
            </a:pPr>
            <a:r>
              <a:rPr lang="ru-RU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Кляксография</a:t>
            </a:r>
            <a:r>
              <a:rPr lang="ru-RU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 трубочкой</a:t>
            </a:r>
          </a:p>
          <a:p>
            <a:pPr>
              <a:buFontTx/>
              <a:buChar char="•"/>
              <a:defRPr/>
            </a:pPr>
            <a:r>
              <a:rPr lang="ru-RU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Рисование мыльными пузырями</a:t>
            </a:r>
          </a:p>
          <a:p>
            <a:pPr>
              <a:buFontTx/>
              <a:buChar char="•"/>
              <a:defRPr/>
            </a:pPr>
            <a:r>
              <a:rPr lang="ru-RU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Рисование по клею</a:t>
            </a:r>
          </a:p>
          <a:p>
            <a:pPr>
              <a:buFontTx/>
              <a:buChar char="•"/>
              <a:defRPr/>
            </a:pPr>
            <a:r>
              <a:rPr lang="ru-RU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Рисование мелками по ткани</a:t>
            </a:r>
          </a:p>
          <a:p>
            <a:pPr>
              <a:buFontTx/>
              <a:buChar char="•"/>
              <a:defRPr/>
            </a:pPr>
            <a:r>
              <a:rPr lang="ru-RU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Цветная графика</a:t>
            </a:r>
          </a:p>
          <a:p>
            <a:pPr>
              <a:buFontTx/>
              <a:buChar char="•"/>
              <a:defRPr/>
            </a:pPr>
            <a:r>
              <a:rPr lang="ru-RU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Рисование цветным песком</a:t>
            </a:r>
          </a:p>
          <a:p>
            <a:pPr>
              <a:buFontTx/>
              <a:buChar char="•"/>
              <a:defRPr/>
            </a:pPr>
            <a:endParaRPr lang="ru-RU" sz="28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lvl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B49D84E3-05AB-48F5-9D84-2A2396BCF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066800"/>
            <a:ext cx="701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Используемые техники:</a:t>
            </a:r>
            <a:r>
              <a:rPr lang="ru-RU" sz="3600" b="1">
                <a:solidFill>
                  <a:schemeClr val="bg1"/>
                </a:solidFill>
                <a:cs typeface="Arial" charset="0"/>
              </a:rPr>
              <a:t> </a:t>
            </a:r>
            <a:b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ru-RU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05923854-6AE9-4FFE-87C9-D4DB0F437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867A5616-D815-4322-984C-C8ADF80A6AA9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62000" y="609600"/>
            <a:ext cx="624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0F9DBAFA-85C2-4655-9019-B280EE9C8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7620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cs typeface="Arial" charset="0"/>
              </a:rPr>
              <a:t>Материалы:</a:t>
            </a:r>
            <a:endParaRPr lang="ru-RU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ru-RU" b="1">
                <a:solidFill>
                  <a:srgbClr val="FF3300"/>
                </a:solidFill>
                <a:cs typeface="Arial" charset="0"/>
              </a:rPr>
              <a:t>- Песок (чем светлее - тем лучше);</a:t>
            </a:r>
          </a:p>
          <a:p>
            <a:pPr>
              <a:defRPr/>
            </a:pPr>
            <a:r>
              <a:rPr lang="ru-RU" b="1">
                <a:solidFill>
                  <a:srgbClr val="FF3300"/>
                </a:solidFill>
                <a:cs typeface="Arial" charset="0"/>
              </a:rPr>
              <a:t>- Пищевые красители;</a:t>
            </a:r>
          </a:p>
          <a:p>
            <a:pPr>
              <a:defRPr/>
            </a:pPr>
            <a:r>
              <a:rPr lang="ru-RU" b="1">
                <a:solidFill>
                  <a:srgbClr val="FF3300"/>
                </a:solidFill>
                <a:cs typeface="Arial" charset="0"/>
              </a:rPr>
              <a:t>- Вода и чуть-чуть уксуса </a:t>
            </a:r>
          </a:p>
          <a:p>
            <a:pPr>
              <a:defRPr/>
            </a:pPr>
            <a:r>
              <a:rPr lang="ru-RU" b="1">
                <a:solidFill>
                  <a:srgbClr val="FF3300"/>
                </a:solidFill>
                <a:cs typeface="Arial" charset="0"/>
              </a:rPr>
              <a:t>- Стекляные стаканы;</a:t>
            </a:r>
          </a:p>
          <a:p>
            <a:pPr>
              <a:defRPr/>
            </a:pPr>
            <a:endParaRPr lang="ru-RU" b="1">
              <a:solidFill>
                <a:srgbClr val="FF3300"/>
              </a:solidFill>
              <a:cs typeface="Arial" charset="0"/>
            </a:endParaRPr>
          </a:p>
          <a:p>
            <a:pPr>
              <a:defRPr/>
            </a:pPr>
            <a:r>
              <a:rPr lang="ru-RU" b="1">
                <a:solidFill>
                  <a:schemeClr val="bg1"/>
                </a:solidFill>
                <a:cs typeface="Arial" charset="0"/>
              </a:rPr>
              <a:t>Подготовка песка:</a:t>
            </a:r>
            <a:endParaRPr lang="ru-RU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ru-RU" b="1">
                <a:solidFill>
                  <a:srgbClr val="FF3300"/>
                </a:solidFill>
                <a:cs typeface="Arial" charset="0"/>
              </a:rPr>
              <a:t>1)  хорошо промыть и прокалить в духовке.</a:t>
            </a:r>
          </a:p>
          <a:p>
            <a:pPr>
              <a:defRPr/>
            </a:pPr>
            <a:r>
              <a:rPr lang="ru-RU" b="1">
                <a:solidFill>
                  <a:srgbClr val="FF3300"/>
                </a:solidFill>
                <a:cs typeface="Arial" charset="0"/>
              </a:rPr>
              <a:t>2) Насыпьте подготовленный песок в стаканы - сколько цветов, чтолько стаканов. Заливаем песок водой - так, чтобы она слегка покрывала его.</a:t>
            </a:r>
          </a:p>
          <a:p>
            <a:pPr>
              <a:defRPr/>
            </a:pPr>
            <a:r>
              <a:rPr lang="ru-RU" b="1">
                <a:solidFill>
                  <a:srgbClr val="FF3300"/>
                </a:solidFill>
                <a:cs typeface="Arial" charset="0"/>
              </a:rPr>
              <a:t>3) Добавляем пищевой краситель (свой цвет для каждого стакана), уксус, хорошо взбалтываем и оставляем на некоторое время, пока песок не окрасится до нужного нам результата.</a:t>
            </a:r>
          </a:p>
          <a:p>
            <a:pPr>
              <a:defRPr/>
            </a:pPr>
            <a:r>
              <a:rPr lang="ru-RU" b="1">
                <a:solidFill>
                  <a:srgbClr val="FF3300"/>
                </a:solidFill>
                <a:cs typeface="Arial" charset="0"/>
              </a:rPr>
              <a:t>4) Сливаем  воду и выкладываем песок на бумажное полотенце для просушки.</a:t>
            </a:r>
          </a:p>
          <a:p>
            <a:pPr>
              <a:defRPr/>
            </a:pPr>
            <a:endParaRPr lang="ru-RU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endParaRPr lang="ru-RU" b="1">
              <a:solidFill>
                <a:srgbClr val="FF33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9328FA7D-5D00-4375-A7C6-8595C76E5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>
            <a:extLst>
              <a:ext uri="{FF2B5EF4-FFF2-40B4-BE49-F238E27FC236}">
                <a16:creationId xmlns:a16="http://schemas.microsoft.com/office/drawing/2014/main" id="{B009A01F-7174-4A8D-888F-F5F9496C4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1631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FD5A0CD2-4744-4005-BCBB-1BD9F2C1C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1600200"/>
            <a:ext cx="72548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chemeClr val="bg1"/>
                </a:solidFill>
              </a:rPr>
              <a:t>Шаг 1.</a:t>
            </a:r>
            <a:r>
              <a:rPr lang="ru-RU" altLang="en-US" b="1"/>
              <a:t> </a:t>
            </a:r>
            <a:r>
              <a:rPr lang="ru-RU" altLang="en-US" b="1">
                <a:solidFill>
                  <a:srgbClr val="FF3300"/>
                </a:solidFill>
              </a:rPr>
              <a:t>Высыпаем цветной песочек из пакетиков в любые удобные емкости </a:t>
            </a:r>
          </a:p>
          <a:p>
            <a:pPr eaLnBrk="1" hangingPunct="1"/>
            <a:endParaRPr lang="ru-RU" altLang="en-US" b="1">
              <a:solidFill>
                <a:srgbClr val="FF3300"/>
              </a:solidFill>
            </a:endParaRPr>
          </a:p>
          <a:p>
            <a:pPr eaLnBrk="1" hangingPunct="1"/>
            <a:r>
              <a:rPr lang="ru-RU" altLang="en-US" b="1">
                <a:solidFill>
                  <a:schemeClr val="bg1"/>
                </a:solidFill>
              </a:rPr>
              <a:t>Шаг 2.</a:t>
            </a:r>
            <a:r>
              <a:rPr lang="ru-RU" altLang="en-US" b="1"/>
              <a:t> </a:t>
            </a:r>
            <a:r>
              <a:rPr lang="ru-RU" altLang="en-US" b="1">
                <a:solidFill>
                  <a:srgbClr val="FF3300"/>
                </a:solidFill>
              </a:rPr>
              <a:t>На специальной клейкой бумаге делаем выборку тех областей, которые должны быть закрашенны в подходящий по номеру пакетика цвет песка, согласно прилагаемой схеме. На эти же места и сыпется цветной песок необходимого цвета.</a:t>
            </a:r>
          </a:p>
          <a:p>
            <a:pPr eaLnBrk="1" hangingPunct="1"/>
            <a:endParaRPr lang="ru-RU" altLang="en-US" b="1">
              <a:solidFill>
                <a:srgbClr val="FF3300"/>
              </a:solidFill>
            </a:endParaRPr>
          </a:p>
          <a:p>
            <a:pPr eaLnBrk="1" hangingPunct="1"/>
            <a:r>
              <a:rPr lang="ru-RU" altLang="en-US" b="1">
                <a:solidFill>
                  <a:schemeClr val="bg1"/>
                </a:solidFill>
              </a:rPr>
              <a:t>Шаг 3.</a:t>
            </a:r>
            <a:r>
              <a:rPr lang="ru-RU" altLang="en-US" b="1"/>
              <a:t> </a:t>
            </a:r>
            <a:r>
              <a:rPr lang="ru-RU" altLang="en-US" b="1">
                <a:solidFill>
                  <a:srgbClr val="FF3300"/>
                </a:solidFill>
              </a:rPr>
              <a:t>Песок клеится на эти "липкие" области - и когда легким движением руки будущая картина поднимается в вертикальное положение - лишний песок ссыпается, а эти необходимые места остаются закрашенными!</a:t>
            </a:r>
          </a:p>
          <a:p>
            <a:pPr eaLnBrk="1" hangingPunct="1"/>
            <a:endParaRPr lang="ru-RU" altLang="en-US" b="1"/>
          </a:p>
        </p:txBody>
      </p:sp>
      <p:sp>
        <p:nvSpPr>
          <p:cNvPr id="23557" name="Text Box 7">
            <a:extLst>
              <a:ext uri="{FF2B5EF4-FFF2-40B4-BE49-F238E27FC236}">
                <a16:creationId xmlns:a16="http://schemas.microsoft.com/office/drawing/2014/main" id="{E5312833-5EE9-4E69-A8C3-EBBEF115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1100138"/>
            <a:ext cx="203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 i="1">
                <a:solidFill>
                  <a:schemeClr val="bg1"/>
                </a:solidFill>
              </a:rPr>
              <a:t>Действаия: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0876E655-5411-4B7C-8104-BEF1CAEB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4">
            <a:extLst>
              <a:ext uri="{FF2B5EF4-FFF2-40B4-BE49-F238E27FC236}">
                <a16:creationId xmlns:a16="http://schemas.microsoft.com/office/drawing/2014/main" id="{63B96BBE-DC08-4296-92E4-201B3DAE9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905000"/>
            <a:ext cx="403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F54F73F-A6B9-4E62-AA72-650A1D356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AE406FD6-9FD2-4846-9241-66EDCB03C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365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rgbClr val="66FF33"/>
                </a:solidFill>
              </a:rPr>
              <a:t> </a:t>
            </a:r>
            <a:endParaRPr lang="ru-RU" altLang="en-US">
              <a:solidFill>
                <a:srgbClr val="66FF33"/>
              </a:solidFill>
            </a:endParaRP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2269EDC8-E0C4-4CD1-B41E-8D2740EDA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1050925"/>
            <a:ext cx="22050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chemeClr val="bg1"/>
                </a:solidFill>
                <a:cs typeface="Arial" charset="0"/>
              </a:rPr>
              <a:t>Граттаж</a:t>
            </a:r>
          </a:p>
          <a:p>
            <a:pPr>
              <a:defRPr/>
            </a:pPr>
            <a:br>
              <a:rPr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ru-RU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1C67DB51-6725-4EFF-B29B-FB745A04F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52600"/>
            <a:ext cx="7620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chemeClr val="bg1"/>
                </a:solidFill>
              </a:rPr>
              <a:t>Технику «</a:t>
            </a:r>
            <a:r>
              <a:rPr lang="ru-RU" altLang="en-US" b="1" i="1">
                <a:solidFill>
                  <a:schemeClr val="bg1"/>
                </a:solidFill>
              </a:rPr>
              <a:t>граттаж</a:t>
            </a:r>
            <a:r>
              <a:rPr lang="ru-RU" altLang="en-US" b="1">
                <a:solidFill>
                  <a:schemeClr val="bg1"/>
                </a:solidFill>
              </a:rPr>
              <a:t>» еще называют «цап-царапки»!</a:t>
            </a:r>
          </a:p>
          <a:p>
            <a:pPr eaLnBrk="1" hangingPunct="1"/>
            <a:r>
              <a:rPr lang="ru-RU" altLang="en-US">
                <a:solidFill>
                  <a:schemeClr val="bg1"/>
                </a:solidFill>
              </a:rPr>
              <a:t>  </a:t>
            </a:r>
            <a:r>
              <a:rPr lang="ru-RU" altLang="en-US" b="1">
                <a:solidFill>
                  <a:srgbClr val="FF3300"/>
                </a:solidFill>
              </a:rPr>
              <a:t>  </a:t>
            </a:r>
            <a:endParaRPr lang="ru-RU" altLang="en-US" b="1">
              <a:solidFill>
                <a:schemeClr val="bg1"/>
              </a:solidFill>
            </a:endParaRPr>
          </a:p>
          <a:p>
            <a:pPr eaLnBrk="1" hangingPunct="1"/>
            <a:r>
              <a:rPr lang="ru-RU" altLang="en-US" b="1" i="1">
                <a:solidFill>
                  <a:schemeClr val="bg1"/>
                </a:solidFill>
              </a:rPr>
              <a:t>Материал:</a:t>
            </a:r>
            <a:r>
              <a:rPr lang="ru-RU" altLang="en-US">
                <a:solidFill>
                  <a:schemeClr val="bg1"/>
                </a:solidFill>
              </a:rPr>
              <a:t>   </a:t>
            </a:r>
          </a:p>
          <a:p>
            <a:pPr eaLnBrk="1" hangingPunct="1"/>
            <a:r>
              <a:rPr lang="ru-RU" altLang="en-US" b="1">
                <a:solidFill>
                  <a:srgbClr val="FF3300"/>
                </a:solidFill>
              </a:rPr>
              <a:t>плотная бумага, заштриховывая толстым слоем из цветных восковых мелков,</a:t>
            </a:r>
          </a:p>
          <a:p>
            <a:pPr eaLnBrk="1" hangingPunct="1"/>
            <a:r>
              <a:rPr lang="ru-RU" altLang="en-US" b="1">
                <a:solidFill>
                  <a:srgbClr val="FF3300"/>
                </a:solidFill>
              </a:rPr>
              <a:t> цветастый картон с готовым пёстрым рисунком,</a:t>
            </a:r>
          </a:p>
          <a:p>
            <a:pPr eaLnBrk="1" hangingPunct="1"/>
            <a:r>
              <a:rPr lang="ru-RU" altLang="en-US" b="1">
                <a:solidFill>
                  <a:srgbClr val="FF3300"/>
                </a:solidFill>
              </a:rPr>
              <a:t> восковая </a:t>
            </a:r>
            <a:r>
              <a:rPr lang="ru-RU" altLang="en-US" b="1" i="1">
                <a:solidFill>
                  <a:srgbClr val="FF3300"/>
                </a:solidFill>
              </a:rPr>
              <a:t>свеча</a:t>
            </a:r>
            <a:r>
              <a:rPr lang="ru-RU" altLang="en-US" b="1">
                <a:solidFill>
                  <a:srgbClr val="FF3300"/>
                </a:solidFill>
              </a:rPr>
              <a:t> </a:t>
            </a:r>
          </a:p>
          <a:p>
            <a:pPr eaLnBrk="1" hangingPunct="1"/>
            <a:r>
              <a:rPr lang="ru-RU" altLang="en-US" b="1">
                <a:solidFill>
                  <a:srgbClr val="FF3300"/>
                </a:solidFill>
              </a:rPr>
              <a:t> </a:t>
            </a:r>
            <a:r>
              <a:rPr lang="ru-RU" altLang="en-US" b="1" i="1">
                <a:solidFill>
                  <a:srgbClr val="FF3300"/>
                </a:solidFill>
              </a:rPr>
              <a:t>тушь</a:t>
            </a:r>
            <a:r>
              <a:rPr lang="ru-RU" altLang="en-US" b="1">
                <a:solidFill>
                  <a:srgbClr val="FF3300"/>
                </a:solidFill>
              </a:rPr>
              <a:t>  или </a:t>
            </a:r>
            <a:r>
              <a:rPr lang="ru-RU" altLang="en-US" b="1" i="1">
                <a:solidFill>
                  <a:srgbClr val="FF3300"/>
                </a:solidFill>
              </a:rPr>
              <a:t>гуашь</a:t>
            </a:r>
            <a:r>
              <a:rPr lang="ru-RU" altLang="en-US" b="1">
                <a:solidFill>
                  <a:srgbClr val="FF3300"/>
                </a:solidFill>
              </a:rPr>
              <a:t> или акриловая краска чёрного цвета,</a:t>
            </a:r>
            <a:r>
              <a:rPr lang="ru-RU" altLang="en-US" b="1" i="1">
                <a:solidFill>
                  <a:srgbClr val="FF3300"/>
                </a:solidFill>
              </a:rPr>
              <a:t> </a:t>
            </a:r>
          </a:p>
          <a:p>
            <a:pPr eaLnBrk="1" hangingPunct="1"/>
            <a:r>
              <a:rPr lang="ru-RU" altLang="en-US" b="1">
                <a:solidFill>
                  <a:srgbClr val="FF3300"/>
                </a:solidFill>
              </a:rPr>
              <a:t>скребок, нож, вязальная спица, пластиковая вилка, зубочистка</a:t>
            </a:r>
            <a:r>
              <a:rPr lang="ru-RU" altLang="en-US">
                <a:solidFill>
                  <a:srgbClr val="FF3300"/>
                </a:solidFill>
              </a:rPr>
              <a:t> </a:t>
            </a:r>
          </a:p>
          <a:p>
            <a:pPr eaLnBrk="1" hangingPunct="1"/>
            <a:endParaRPr lang="ru-RU" altLang="en-US">
              <a:solidFill>
                <a:schemeClr val="bg1"/>
              </a:solidFill>
            </a:endParaRPr>
          </a:p>
          <a:p>
            <a:pPr eaLnBrk="1" hangingPunct="1"/>
            <a:r>
              <a:rPr lang="ru-RU" altLang="en-US" b="1" i="1">
                <a:solidFill>
                  <a:schemeClr val="bg1"/>
                </a:solidFill>
              </a:rPr>
              <a:t>Действия:</a:t>
            </a:r>
            <a:r>
              <a:rPr lang="ru-RU" altLang="en-US">
                <a:solidFill>
                  <a:schemeClr val="bg1"/>
                </a:solidFill>
              </a:rPr>
              <a:t> </a:t>
            </a:r>
            <a:r>
              <a:rPr lang="ru-RU" altLang="en-US" b="1">
                <a:solidFill>
                  <a:srgbClr val="FF3300"/>
                </a:solidFill>
              </a:rPr>
              <a:t>процарапываем рисунок. Образуется на черном фоне рисунок из тонких белых или цветных штрихов.</a:t>
            </a:r>
          </a:p>
          <a:p>
            <a:pPr eaLnBrk="1" hangingPunct="1"/>
            <a:endParaRPr lang="ru-RU" altLang="en-US" b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7340A9C8-A154-4215-9DAE-850B39EFB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>
            <a:extLst>
              <a:ext uri="{FF2B5EF4-FFF2-40B4-BE49-F238E27FC236}">
                <a16:creationId xmlns:a16="http://schemas.microsoft.com/office/drawing/2014/main" id="{5DBA79FB-97D1-46EE-B50E-23A7DFE76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678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:a16="http://schemas.microsoft.com/office/drawing/2014/main" id="{5B2BEC23-3B33-44BA-86A4-D807D5187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>
            <a:extLst>
              <a:ext uri="{FF2B5EF4-FFF2-40B4-BE49-F238E27FC236}">
                <a16:creationId xmlns:a16="http://schemas.microsoft.com/office/drawing/2014/main" id="{B1182F7B-C840-4861-B70A-EEE7E3022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365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rgbClr val="66FF33"/>
                </a:solidFill>
              </a:rPr>
              <a:t> </a:t>
            </a:r>
            <a:endParaRPr lang="ru-RU" altLang="en-US">
              <a:solidFill>
                <a:srgbClr val="66FF33"/>
              </a:solidFill>
            </a:endParaRP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C52B78EF-73B0-48F3-94B1-B257B6DDF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1327150"/>
            <a:ext cx="25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ru-RU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173" name="Text Box 7">
            <a:extLst>
              <a:ext uri="{FF2B5EF4-FFF2-40B4-BE49-F238E27FC236}">
                <a16:creationId xmlns:a16="http://schemas.microsoft.com/office/drawing/2014/main" id="{EEB5641E-2F27-4BEA-AB71-6CCD55595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098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chemeClr val="bg1"/>
                </a:solidFill>
              </a:rPr>
              <a:t> </a:t>
            </a:r>
            <a:endParaRPr lang="ru-RU" altLang="en-US">
              <a:solidFill>
                <a:srgbClr val="FF3300"/>
              </a:solidFill>
            </a:endParaRPr>
          </a:p>
        </p:txBody>
      </p:sp>
      <p:sp>
        <p:nvSpPr>
          <p:cNvPr id="7174" name="Text Box 8">
            <a:extLst>
              <a:ext uri="{FF2B5EF4-FFF2-40B4-BE49-F238E27FC236}">
                <a16:creationId xmlns:a16="http://schemas.microsoft.com/office/drawing/2014/main" id="{741BE797-F058-4BC3-B45D-CAD4DEA80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168400"/>
            <a:ext cx="5180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b="1" i="1">
                <a:solidFill>
                  <a:schemeClr val="bg1"/>
                </a:solidFill>
              </a:rPr>
              <a:t>Кляксография с трубочкой</a:t>
            </a:r>
          </a:p>
        </p:txBody>
      </p:sp>
      <p:sp>
        <p:nvSpPr>
          <p:cNvPr id="7175" name="Text Box 9">
            <a:extLst>
              <a:ext uri="{FF2B5EF4-FFF2-40B4-BE49-F238E27FC236}">
                <a16:creationId xmlns:a16="http://schemas.microsoft.com/office/drawing/2014/main" id="{0BD218AC-C71F-4CE9-9E76-D722B2396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70104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 i="1">
                <a:solidFill>
                  <a:schemeClr val="bg1"/>
                </a:solidFill>
              </a:rPr>
              <a:t>Материал:</a:t>
            </a:r>
          </a:p>
          <a:p>
            <a:pPr eaLnBrk="1" hangingPunct="1"/>
            <a:endParaRPr lang="ru-RU" altLang="en-US" b="1" i="1">
              <a:solidFill>
                <a:schemeClr val="bg1"/>
              </a:solidFill>
            </a:endParaRPr>
          </a:p>
          <a:p>
            <a:pPr eaLnBrk="1" hangingPunct="1"/>
            <a:r>
              <a:rPr lang="ru-RU" altLang="en-US" b="1" i="1">
                <a:solidFill>
                  <a:srgbClr val="FF3300"/>
                </a:solidFill>
              </a:rPr>
              <a:t>Бумага , краски, коктельная трубочка, ложечка</a:t>
            </a:r>
          </a:p>
          <a:p>
            <a:pPr eaLnBrk="1" hangingPunct="1"/>
            <a:endParaRPr lang="ru-RU" altLang="en-US" b="1" i="1">
              <a:solidFill>
                <a:srgbClr val="FF3300"/>
              </a:solidFill>
            </a:endParaRPr>
          </a:p>
          <a:p>
            <a:pPr eaLnBrk="1" hangingPunct="1"/>
            <a:endParaRPr lang="ru-RU" altLang="en-US" b="1" i="1">
              <a:solidFill>
                <a:srgbClr val="FF3300"/>
              </a:solidFill>
            </a:endParaRPr>
          </a:p>
          <a:p>
            <a:pPr eaLnBrk="1" hangingPunct="1"/>
            <a:r>
              <a:rPr lang="ru-RU" altLang="en-US" b="1" i="1">
                <a:solidFill>
                  <a:schemeClr val="bg1"/>
                </a:solidFill>
              </a:rPr>
              <a:t>Действия:</a:t>
            </a:r>
            <a:r>
              <a:rPr lang="ru-RU" altLang="en-US"/>
              <a:t> </a:t>
            </a:r>
            <a:r>
              <a:rPr lang="ru-RU" altLang="en-US" b="1" i="1">
                <a:solidFill>
                  <a:srgbClr val="FF3300"/>
                </a:solidFill>
              </a:rPr>
              <a:t>Ребёнок зачерпывает пластиковой ложкой краску, выливает её на лист, делая небольшое пятно — капельку. Затем на это пятно дует из трубочки так, чтобы её конец не касался ни пятна, ни бумаги. При необходимости процедура повторяется. Рассматриваем изображение: на что оно похоже? </a:t>
            </a:r>
            <a:r>
              <a:rPr lang="en-US" altLang="en-US" b="1" i="1">
                <a:solidFill>
                  <a:srgbClr val="FF3300"/>
                </a:solidFill>
              </a:rPr>
              <a:t>Недостающие детали дорисовываются.</a:t>
            </a:r>
            <a:r>
              <a:rPr lang="en-US" altLang="en-US">
                <a:solidFill>
                  <a:srgbClr val="FF3300"/>
                </a:solidFill>
              </a:rPr>
              <a:t> </a:t>
            </a:r>
            <a:endParaRPr lang="ru-RU" altLang="en-US" b="1" i="1">
              <a:solidFill>
                <a:srgbClr val="FF3300"/>
              </a:solidFill>
            </a:endParaRPr>
          </a:p>
          <a:p>
            <a:pPr eaLnBrk="1" hangingPunct="1"/>
            <a:endParaRPr lang="ru-RU" altLang="en-US" b="1" i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0289C72F-090A-41D5-A2C7-9B4BF57C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>
            <a:extLst>
              <a:ext uri="{FF2B5EF4-FFF2-40B4-BE49-F238E27FC236}">
                <a16:creationId xmlns:a16="http://schemas.microsoft.com/office/drawing/2014/main" id="{8D636DAB-809E-4935-AC8F-546A48B44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7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7B03BA2-99A4-4E3F-86CA-A1C6F8303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0E35C44A-C4A2-43EF-8C68-736648D42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365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rgbClr val="66FF33"/>
                </a:solidFill>
              </a:rPr>
              <a:t> </a:t>
            </a:r>
            <a:endParaRPr lang="ru-RU" altLang="en-US">
              <a:solidFill>
                <a:srgbClr val="66FF33"/>
              </a:solidFill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1DB6D886-D34A-4F0B-8F65-2822F8C26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00138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chemeClr val="bg1"/>
                </a:solidFill>
                <a:cs typeface="Arial" charset="0"/>
              </a:rPr>
              <a:t>Рисование мыльными пузырями</a:t>
            </a:r>
            <a:r>
              <a:rPr lang="ru-RU" sz="3200">
                <a:cs typeface="Arial" charset="0"/>
              </a:rPr>
              <a:t> </a:t>
            </a:r>
            <a:b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95F810DD-5883-4692-AC30-96550F774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38338"/>
            <a:ext cx="51085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Материалы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</a:t>
            </a:r>
          </a:p>
          <a:p>
            <a:pPr>
              <a:defRPr/>
            </a:pPr>
            <a:r>
              <a:rPr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бумага, краски, жидкое мыло, </a:t>
            </a:r>
          </a:p>
          <a:p>
            <a:pPr>
              <a:defRPr/>
            </a:pPr>
            <a:r>
              <a:rPr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трубочка для коктейля, мелкая баночка</a:t>
            </a:r>
          </a:p>
          <a:p>
            <a:pPr>
              <a:defRPr/>
            </a:pPr>
            <a:endParaRPr lang="ru-RU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endParaRPr lang="ru-RU" b="1">
              <a:cs typeface="Arial" charset="0"/>
            </a:endParaRPr>
          </a:p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47015684-2D76-4E17-B384-7BBB736FC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0"/>
            <a:ext cx="63246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Способ получения изображения: </a:t>
            </a:r>
          </a:p>
          <a:p>
            <a:pPr>
              <a:defRPr/>
            </a:pPr>
            <a:r>
              <a:rPr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опустить трубочку в смесь (гуашь, мыло, вода) и </a:t>
            </a:r>
          </a:p>
          <a:p>
            <a:pPr>
              <a:defRPr/>
            </a:pPr>
            <a:r>
              <a:rPr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подуть так, что бы получились мыльные пузыри. </a:t>
            </a:r>
          </a:p>
          <a:p>
            <a:pPr>
              <a:defRPr/>
            </a:pPr>
            <a:r>
              <a:rPr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Чистый лист бумаги прикасать к пузырям, как бы перенося их на бумагу. </a:t>
            </a:r>
          </a:p>
          <a:p>
            <a:pPr>
              <a:defRPr/>
            </a:pPr>
            <a:r>
              <a:rPr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Получаются интересные отпечатки, можно дорисовать детали. </a:t>
            </a:r>
          </a:p>
          <a:p>
            <a:pPr>
              <a:defRPr/>
            </a:pPr>
            <a:endParaRPr lang="ru-RU" b="1">
              <a:solidFill>
                <a:srgbClr val="FF3300"/>
              </a:solidFill>
              <a:cs typeface="Arial" charset="0"/>
            </a:endParaRPr>
          </a:p>
          <a:p>
            <a:pPr>
              <a:defRPr/>
            </a:pPr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683C61C2-E926-4390-B869-A44F5CD32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>
            <a:extLst>
              <a:ext uri="{FF2B5EF4-FFF2-40B4-BE49-F238E27FC236}">
                <a16:creationId xmlns:a16="http://schemas.microsoft.com/office/drawing/2014/main" id="{3F352737-72F9-4C1A-B711-5E9CFC6D5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56769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2595CC7-648E-4127-8CA9-FFAD83FCC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C30D160C-44CD-4539-AA2E-F806ACBAE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990600"/>
            <a:ext cx="3651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b="1" i="1">
                <a:solidFill>
                  <a:schemeClr val="bg1"/>
                </a:solidFill>
              </a:rPr>
              <a:t>Рисование по клею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43266810-7D91-40AD-BF84-CD0E424F0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133600"/>
            <a:ext cx="73152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chemeClr val="bg1"/>
                </a:solidFill>
              </a:rPr>
              <a:t>Материал:</a:t>
            </a:r>
            <a:r>
              <a:rPr lang="ru-RU" altLang="en-US" b="1">
                <a:solidFill>
                  <a:srgbClr val="FF3300"/>
                </a:solidFill>
              </a:rPr>
              <a:t> </a:t>
            </a:r>
          </a:p>
          <a:p>
            <a:pPr eaLnBrk="1" hangingPunct="1"/>
            <a:endParaRPr lang="ru-RU" altLang="en-US" b="1">
              <a:solidFill>
                <a:srgbClr val="FF3300"/>
              </a:solidFill>
            </a:endParaRPr>
          </a:p>
          <a:p>
            <a:pPr eaLnBrk="1" hangingPunct="1"/>
            <a:r>
              <a:rPr lang="ru-RU" altLang="en-US" b="1">
                <a:solidFill>
                  <a:srgbClr val="FF3300"/>
                </a:solidFill>
              </a:rPr>
              <a:t>силикатный клей, </a:t>
            </a:r>
          </a:p>
          <a:p>
            <a:pPr eaLnBrk="1" hangingPunct="1"/>
            <a:r>
              <a:rPr lang="ru-RU" altLang="en-US" b="1">
                <a:solidFill>
                  <a:srgbClr val="FF3300"/>
                </a:solidFill>
              </a:rPr>
              <a:t>бумага, </a:t>
            </a:r>
          </a:p>
          <a:p>
            <a:pPr eaLnBrk="1" hangingPunct="1"/>
            <a:r>
              <a:rPr lang="ru-RU" altLang="en-US" b="1">
                <a:solidFill>
                  <a:srgbClr val="FF3300"/>
                </a:solidFill>
              </a:rPr>
              <a:t>краски.</a:t>
            </a:r>
          </a:p>
          <a:p>
            <a:pPr eaLnBrk="1" hangingPunct="1"/>
            <a:endParaRPr lang="ru-RU" altLang="en-US" b="1">
              <a:solidFill>
                <a:srgbClr val="FF3300"/>
              </a:solidFill>
            </a:endParaRPr>
          </a:p>
          <a:p>
            <a:pPr eaLnBrk="1" hangingPunct="1"/>
            <a:endParaRPr lang="ru-RU" altLang="en-US" b="1">
              <a:solidFill>
                <a:schemeClr val="bg1"/>
              </a:solidFill>
            </a:endParaRPr>
          </a:p>
          <a:p>
            <a:pPr eaLnBrk="1" hangingPunct="1"/>
            <a:r>
              <a:rPr lang="ru-RU" altLang="en-US" b="1">
                <a:solidFill>
                  <a:schemeClr val="bg1"/>
                </a:solidFill>
              </a:rPr>
              <a:t>Действия: </a:t>
            </a:r>
          </a:p>
          <a:p>
            <a:pPr eaLnBrk="1" hangingPunct="1"/>
            <a:endParaRPr lang="ru-RU" altLang="en-US" b="1">
              <a:solidFill>
                <a:schemeClr val="bg1"/>
              </a:solidFill>
            </a:endParaRPr>
          </a:p>
          <a:p>
            <a:pPr eaLnBrk="1" hangingPunct="1"/>
            <a:r>
              <a:rPr lang="ru-RU" altLang="en-US" b="1">
                <a:solidFill>
                  <a:srgbClr val="FF3300"/>
                </a:solidFill>
              </a:rPr>
              <a:t>покрываем лист клеем, наносим рисунок влажной краской, </a:t>
            </a:r>
          </a:p>
          <a:p>
            <a:pPr eaLnBrk="1" hangingPunct="1"/>
            <a:r>
              <a:rPr lang="ru-RU" altLang="en-US" b="1">
                <a:solidFill>
                  <a:srgbClr val="FF3300"/>
                </a:solidFill>
              </a:rPr>
              <a:t>Пока не застыл клей. Просушиваем готовую работу в горизонтальном положении, прижав уголки.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255</TotalTime>
  <Words>532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Океан</vt:lpstr>
      <vt:lpstr>Нетрадиционные техники рисования  в рамках программы воспитания и обучения в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Елена Олейник</cp:lastModifiedBy>
  <cp:revision>8</cp:revision>
  <cp:lastPrinted>1601-01-01T00:00:00Z</cp:lastPrinted>
  <dcterms:created xsi:type="dcterms:W3CDTF">2011-10-16T09:08:43Z</dcterms:created>
  <dcterms:modified xsi:type="dcterms:W3CDTF">2020-12-05T07:04:33Z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