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2" r:id="rId3"/>
    <p:sldId id="294" r:id="rId4"/>
    <p:sldId id="282" r:id="rId5"/>
    <p:sldId id="287" r:id="rId6"/>
    <p:sldId id="257" r:id="rId7"/>
    <p:sldId id="284" r:id="rId8"/>
    <p:sldId id="278" r:id="rId9"/>
    <p:sldId id="285" r:id="rId10"/>
    <p:sldId id="280" r:id="rId11"/>
    <p:sldId id="286" r:id="rId12"/>
    <p:sldId id="261" r:id="rId13"/>
    <p:sldId id="295" r:id="rId14"/>
    <p:sldId id="296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794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51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176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карти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slide" Target="slide1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slide" Target="slide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openxmlformats.org/officeDocument/2006/relationships/slide" Target="slide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63656"/>
            <a:ext cx="11125200" cy="124469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dirty="0" smtClean="0"/>
              <a:t>Организация </a:t>
            </a:r>
            <a:r>
              <a:rPr lang="ru-RU" sz="3100" b="1" dirty="0" smtClean="0"/>
              <a:t>научно</a:t>
            </a:r>
            <a:r>
              <a:rPr lang="ru-RU" sz="3100" b="1" dirty="0" smtClean="0"/>
              <a:t>-исследовательской </a:t>
            </a:r>
            <a:r>
              <a:rPr lang="ru-RU" sz="3100" b="1" dirty="0" smtClean="0"/>
              <a:t>деятельности дошкольников</a:t>
            </a:r>
            <a:r>
              <a:rPr lang="fr-FR" sz="2700" b="1" dirty="0" smtClean="0">
                <a:latin typeface="Verdana" pitchFamily="34" charset="0"/>
              </a:rPr>
              <a:t/>
            </a:r>
            <a:br>
              <a:rPr lang="fr-FR" sz="2700" b="1" dirty="0" smtClean="0">
                <a:latin typeface="Verdana" pitchFamily="34" charset="0"/>
              </a:rPr>
            </a:br>
            <a:endParaRPr lang="ru-RU" sz="2700" dirty="0"/>
          </a:p>
        </p:txBody>
      </p:sp>
      <p:sp>
        <p:nvSpPr>
          <p:cNvPr id="11" name="Стрелка вправо 10">
            <a:hlinkClick r:id="rId2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IMG_5581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t="5767" b="5767"/>
          <a:stretch>
            <a:fillRect/>
          </a:stretch>
        </p:blipFill>
        <p:spPr>
          <a:xfrm>
            <a:off x="0" y="0"/>
            <a:ext cx="4049486" cy="4745736"/>
          </a:xfrm>
        </p:spPr>
      </p:pic>
      <p:pic>
        <p:nvPicPr>
          <p:cNvPr id="16" name="Рисунок 15" descr="IMG_5584.JPG"/>
          <p:cNvPicPr>
            <a:picLocks noGrp="1" noChangeAspect="1"/>
          </p:cNvPicPr>
          <p:nvPr>
            <p:ph type="pic" idx="11"/>
          </p:nvPr>
        </p:nvPicPr>
        <p:blipFill>
          <a:blip r:embed="rId4" cstate="print"/>
          <a:srcRect t="6335" b="6335"/>
          <a:stretch>
            <a:fillRect/>
          </a:stretch>
        </p:blipFill>
        <p:spPr>
          <a:xfrm>
            <a:off x="8116888" y="0"/>
            <a:ext cx="4075112" cy="4745038"/>
          </a:xfrm>
        </p:spPr>
      </p:pic>
      <p:pic>
        <p:nvPicPr>
          <p:cNvPr id="17" name="Рисунок 16" descr="kartinka_714_auto_5_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206" y="222069"/>
            <a:ext cx="3937500" cy="4428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468775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6279" y="311726"/>
            <a:ext cx="3558209" cy="20377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Методы </a:t>
            </a:r>
            <a:br>
              <a:rPr lang="ru-RU" sz="4000" b="1" dirty="0" smtClean="0">
                <a:latin typeface="Georgia" pitchFamily="18" charset="0"/>
              </a:rPr>
            </a:br>
            <a:r>
              <a:rPr lang="ru-RU" sz="4000" b="1" dirty="0" smtClean="0">
                <a:latin typeface="Georgia" pitchFamily="18" charset="0"/>
              </a:rPr>
              <a:t>и</a:t>
            </a:r>
            <a:br>
              <a:rPr lang="ru-RU" sz="4000" b="1" dirty="0" smtClean="0">
                <a:latin typeface="Georgia" pitchFamily="18" charset="0"/>
              </a:rPr>
            </a:br>
            <a:r>
              <a:rPr lang="ru-RU" sz="4000" b="1" dirty="0" smtClean="0">
                <a:latin typeface="Georgia" pitchFamily="18" charset="0"/>
              </a:rPr>
              <a:t> приемы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539" y="278296"/>
            <a:ext cx="8348869" cy="657970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педагога, побуждающие к постановке проблемы; , помогающие прояснить ситуацию, понять смысл эксперимента; стимулирующие самооценку и самоконтроль ребенка, определяющие успех в познании: «Доволен ли ты собой, как исследователь?».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Схематическое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моделирование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опыта; рассматривание схем к опытам, таблиц, упрощенных рисунков.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Метод стимулирующий детей к коммуникации «Спроси…, что он думает по этому поводу?».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«первой пробы»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применения результатов собственной исследовательской деятельности.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Проблемные ситуации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например, «Почему снег вчера лепился, а сегодня нет?», «Причина появления пара при дыхании» 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Экспериментальные игры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Действия с магнитом, лупой, измерительными приборами, переливание жидкостей.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природных явлений.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Использование энциклопедий.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MG_5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6462">
            <a:off x="8814706" y="2521132"/>
            <a:ext cx="2615293" cy="3487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8565" y="596348"/>
            <a:ext cx="10515600" cy="87861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Варианты фиксации результатов</a:t>
            </a:r>
            <a:endParaRPr lang="ru-RU" sz="3600" dirty="0"/>
          </a:p>
        </p:txBody>
      </p:sp>
      <p:pic>
        <p:nvPicPr>
          <p:cNvPr id="4" name="Picture 14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310" y="1668531"/>
            <a:ext cx="2513289" cy="359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1733" y="1600200"/>
            <a:ext cx="2402371" cy="331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489667" y="1528556"/>
            <a:ext cx="2483133" cy="3421131"/>
          </a:xfrm>
          <a:prstGeom prst="rect">
            <a:avLst/>
          </a:prstGeom>
          <a:noFill/>
        </p:spPr>
      </p:pic>
      <p:pic>
        <p:nvPicPr>
          <p:cNvPr id="9" name="Picture 12" descr="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5060" y="4512366"/>
            <a:ext cx="3084418" cy="176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9942" y="4242973"/>
            <a:ext cx="2776374" cy="2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691" y="311727"/>
            <a:ext cx="9144000" cy="7065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Поддержания интереса к познавательному экспериментированию можно использовать: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70163" y="1517072"/>
            <a:ext cx="11305309" cy="49876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728" y="1059873"/>
            <a:ext cx="114715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Реальные события: яркие природные явления и общественные события.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События, специально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«смоделированные» воспитателем: внесение в группу предметов с необычным эффектом или назначением, ранее неизвестных детям, вызывающих неподдельный интерес и исследовательскую активность («Что это такое? Что с этим делать? Как это действует?»). Такими предметами могут быть магнит, коллекция минералов, иллюстрации-вырезки на определенную тему.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Воображаемые события, происходящие в художественном произведении, которое воспитатель читает или напоминает детям (например, полет на воздушном шаре персонажей книги Н. Носова «Приключения Незнайки и его друзей »).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Стимулом к исследованию могут быть события, происходящие в жизни группы, «заражающие» большую часть детей и приводящие к довольно устойчивым интересам (например, кто-то принес свою коллекцию, и все, вслед за ним, увлеклись динозаврами, марками, сбором красивых камней и т. п.).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совместных с детьми опытов и исследований в повседневной жизни. Организация детского экспериментирования и исследований в процессе наблюдений за живыми и неживыми объектами, явлениями природы.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4" y="290944"/>
            <a:ext cx="11132126" cy="95803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Формы взаимодействия с родителями воспитанников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382" y="1226127"/>
            <a:ext cx="11942617" cy="56318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Анкетирование родителей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Привлечение к созданию познавательно-развивающей среды в группе. помощь в оборудовании уголка экспериментирования, пополнении необходимыми материалами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наглядной информации в родительском уголке: консультации, памятки рекомендации: «Проведите с детьми дома», «Как организовать условия для исследовательской деятельности дошкольников», др.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Родительские собрания, на которых родители узнают о форме организации исследовательской работы, знакомятся с исследовательскими методами обучения, с разновидностью экспериментов.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Открытые мероприятия для родителей.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папки «Мои открытия», тематические ширмы-передвижки, выставки, мини-библиотечки др.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Экспериментирование родителей с детьми в домашних условиях.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Совместное детско-взрослое творчество (изготовление книжек-малышек, оформление альбомов, плакатов, фоторепортажи и другое).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Совместная детско-взрослая познавательно-исследовательская деятельность. В условиях тесного взаимодействия с семьей в группе могут быть подготовлены и проведены следующие исследования: «Дом, в котором я живу»; «Портрет весны», «Осень – вкусное время года», «Лето, ах лето», «Что я знаю о воздухе», др. (чтение, наблюдения, экскурсия, эксперименты).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>
            <a:hlinkClick r:id="" action="ppaction://noaction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Стрелка влево 4">
            <a:hlinkClick r:id="" action="ppaction://noaction"/>
          </p:cNvPr>
          <p:cNvSpPr/>
          <p:nvPr/>
        </p:nvSpPr>
        <p:spPr>
          <a:xfrm>
            <a:off x="0" y="63733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89235" y="0"/>
            <a:ext cx="3902765" cy="198782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Экспериментирование – эффективный метод познания закономерностей  и явлений окружающего мира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1"/>
          <p:cNvSpPr txBox="1">
            <a:spLocks/>
          </p:cNvSpPr>
          <p:nvPr/>
        </p:nvSpPr>
        <p:spPr>
          <a:xfrm>
            <a:off x="258416" y="1"/>
            <a:ext cx="7673009" cy="640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ru-RU" sz="2400" b="1" i="1" noProof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ДОСТОИНСТВА МЕТОДА ЭКСПЕРИМЕНТИРОВАНИЯ</a:t>
            </a:r>
            <a:r>
              <a:rPr lang="ru-RU" sz="2400" b="1" i="1" noProof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r>
              <a:rPr kumimoji="0" lang="ru-RU" sz="2400" b="1" i="1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Способствует формированию интегративных качеств: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ru-RU" sz="2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Любознательный, активный; эмоционально отзывчивый; 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ru-RU" sz="2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овладевший средствами общения и способами взаимодействия со взрослыми и сверстниками; способный решать интеллектуальные и личностные задачи; имеющий первичные представления о себе, мире и природе; способный управлять своим поведением и планировать свои действия; овладевший универсальными предпосылками учебной деятельности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Обеспечивает интеграцию образовательных областей: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ru-RU" sz="2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Познание, коммуникация, чтение художественной литературы,  ФЭМП,  социализация, труд, безопасность, здоровье, художественное творчество.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интерес ребенка к окружающему миру, активность , инициативу и самостоятельность в его познании  </a:t>
            </a:r>
            <a:r>
              <a:rPr lang="ru-RU" sz="2400" b="1" i="1" u="sng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практической деятельности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MG_560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8254" b="18254"/>
          <a:stretch>
            <a:fillRect/>
          </a:stretch>
        </p:blipFill>
        <p:spPr>
          <a:xfrm rot="21211303">
            <a:off x="8564348" y="2775623"/>
            <a:ext cx="3102396" cy="2702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0" y="993914"/>
            <a:ext cx="8070574" cy="5864086"/>
          </a:xfrm>
        </p:spPr>
        <p:txBody>
          <a:bodyPr>
            <a:normAutofit fontScale="77500" lnSpcReduction="20000"/>
          </a:bodyPr>
          <a:lstStyle/>
          <a:p>
            <a:pPr lvl="0">
              <a:buFont typeface="Arial" pitchFamily="34" charset="0"/>
              <a:buChar char="•"/>
            </a:pPr>
            <a:endParaRPr lang="ru-RU" sz="2800" b="1" i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 детей дошкольного возраста познавательной активности, любознательности, стремления к самостоятельному познанию и размышлению</a:t>
            </a:r>
          </a:p>
          <a:p>
            <a:pPr algn="just">
              <a:buClr>
                <a:srgbClr val="FFCC66"/>
              </a:buClr>
              <a:buSzPct val="65000"/>
              <a:defRPr/>
            </a:pPr>
            <a:r>
              <a:rPr lang="ru-RU" sz="2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Расширение кругозора детей через знакомство с элементами различных областей знаний (представления о химических свойствах веществ, о физических свойствах и явлениях, о свойствах воды, песка, глины, воздуха, математические представления и т.д.)</a:t>
            </a:r>
          </a:p>
          <a:p>
            <a:pPr algn="just"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Развитие у детей умения пользоваться приборами-помощниками при проведении игр-экспериментов (микроскоп, лупа, чашечные весы, песочные часы и т.д.)</a:t>
            </a:r>
          </a:p>
          <a:p>
            <a:pPr algn="just"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Формирование у детей умственных способностей: развитие анализа, классификации, сравнения, обобщения</a:t>
            </a:r>
          </a:p>
          <a:p>
            <a:pPr algn="just"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Формирование способов познания путем сенсорного анализа</a:t>
            </a:r>
          </a:p>
          <a:p>
            <a:pPr algn="just"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Социально-личностное развитие: </a:t>
            </a:r>
            <a:r>
              <a:rPr lang="ru-RU" sz="280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 </a:t>
            </a:r>
            <a:r>
              <a:rPr lang="ru-RU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тивности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самостоятельности, наблюдательности, элементарного самоконтроля и </a:t>
            </a:r>
            <a:r>
              <a:rPr lang="ru-RU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endParaRPr lang="ru-RU" sz="2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130208" cy="111881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Цели и задачи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научно-исследовательской 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1091738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G_560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8254" b="18254"/>
          <a:stretch>
            <a:fillRect/>
          </a:stretch>
        </p:blipFill>
        <p:spPr>
          <a:xfrm rot="372453">
            <a:off x="8518290" y="2877470"/>
            <a:ext cx="3261138" cy="3074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kak_interesn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178" y="195943"/>
            <a:ext cx="2260698" cy="245581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41" y="208547"/>
            <a:ext cx="11350488" cy="7354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Особенности организации детского  экспериментирования в </a:t>
            </a:r>
            <a:r>
              <a:rPr lang="ru-RU" sz="2800" b="1" dirty="0" err="1" smtClean="0">
                <a:latin typeface="Georgia" pitchFamily="18" charset="0"/>
              </a:rPr>
              <a:t>ДОу</a:t>
            </a:r>
            <a:endParaRPr lang="ru-RU" sz="2800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0632" y="994611"/>
            <a:ext cx="77002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 должен быть непродолжителен по времени.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учитывать то, что дошкольникам трудно работать без речевого сопровождения (поскольку именно в старшем дошкольном возрасте дети проходят стадию проговаривания своих действий вслух).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Важно учитывать также индивидуальные различия детей (темп работы, утомляемость).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учитывать право ребёнка на ошибку и применять адекватные способы вовлечения детей в работу, особенно тех, у которых ещё не сформировались навыки (дробление одной процедуры на несколько мелких действий, поручаемых разным ребятам, совместная работа воспитателя и детей, помощь воспитателя детям, работа воспитателя по указанию детей, сознательное допущение воспитателем неточностей в работе и т.д.).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работе с детьми нужно стараться не проводить чёткой границы между обыденной жизнью и обучением, потому что эксперименты – это не самоцель, а способ ознакомления с миром.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также учитывать возрастные особенности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IMG_559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68486">
            <a:off x="7982417" y="1125772"/>
            <a:ext cx="1625878" cy="2214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IMG_55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6334" y="1802675"/>
            <a:ext cx="2090056" cy="1567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IMG_55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54983" y="3500846"/>
            <a:ext cx="2124892" cy="1711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IMG_55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31531" y="4571999"/>
            <a:ext cx="2229396" cy="1672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174" y="0"/>
            <a:ext cx="11893826" cy="14547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2700" b="1" dirty="0" smtClean="0">
                <a:latin typeface="Georgia" pitchFamily="18" charset="0"/>
              </a:rPr>
              <a:t>Создание условий для детского экспериментирования </a:t>
            </a:r>
            <a:r>
              <a:rPr lang="ru-RU" sz="3100" b="1" dirty="0" smtClean="0">
                <a:latin typeface="Georgia" pitchFamily="18" charset="0"/>
              </a:rPr>
              <a:t/>
            </a:r>
            <a:br>
              <a:rPr lang="ru-RU" sz="3100" b="1" dirty="0" smtClean="0">
                <a:latin typeface="Georgia" pitchFamily="18" charset="0"/>
              </a:rPr>
            </a:br>
            <a:r>
              <a:rPr lang="ru-RU" sz="2700" b="1" dirty="0" smtClean="0">
                <a:latin typeface="Georgia" pitchFamily="18" charset="0"/>
              </a:rPr>
              <a:t>(исследовательские центры, центры науки)</a:t>
            </a:r>
            <a:br>
              <a:rPr lang="ru-RU" sz="2700" b="1" dirty="0" smtClean="0">
                <a:latin typeface="Georgia" pitchFamily="18" charset="0"/>
              </a:rPr>
            </a:br>
            <a:r>
              <a:rPr lang="ru-RU" sz="2700" b="1" dirty="0" smtClean="0">
                <a:latin typeface="Georgia" pitchFamily="18" charset="0"/>
              </a:rPr>
              <a:t> в подготовительной группе</a:t>
            </a:r>
            <a:endParaRPr lang="ru-RU" sz="27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1970" y="1491113"/>
            <a:ext cx="67917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уголке экспериментальной деятельности (мини-лаборатория, центр науки) должны быть выделены: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место для постоянной выставки, где размещают музей, различные коллекции, экспонаты, редкие предметы (раковины, камни, кристаллы, перья и т.п.);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место для приборов;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место для хранения материалов (природного, "бросового");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место для проведения опытов;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место для неструктурированных материалов (песок, вода, опилки, стружка, пенопласт и др.);</a:t>
            </a:r>
          </a:p>
        </p:txBody>
      </p:sp>
      <p:pic>
        <p:nvPicPr>
          <p:cNvPr id="13" name="Рисунок 12" descr="E:\IMG_09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73" y="1745672"/>
            <a:ext cx="3865417" cy="44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E:\IMG_0952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703" r="5703"/>
          <a:stretch>
            <a:fillRect/>
          </a:stretch>
        </p:blipFill>
        <p:spPr bwMode="auto">
          <a:xfrm>
            <a:off x="8520547" y="4239491"/>
            <a:ext cx="2680854" cy="201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IMG_09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8548" y="2987160"/>
            <a:ext cx="264250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1" y="834887"/>
            <a:ext cx="3962399" cy="1610139"/>
          </a:xfrm>
        </p:spPr>
        <p:txBody>
          <a:bodyPr/>
          <a:lstStyle/>
          <a:p>
            <a:pPr algn="ctr"/>
            <a:r>
              <a:rPr lang="ru-RU" b="1" dirty="0" smtClean="0"/>
              <a:t>Оборудование для экспериментов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295" y="238540"/>
            <a:ext cx="765313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0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схемы, таблицы, модели с алгоритмами выполнения опытов;</a:t>
            </a:r>
          </a:p>
          <a:p>
            <a:pPr marL="216000" indent="0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серии картин с изображением природных сообществ;</a:t>
            </a:r>
          </a:p>
          <a:p>
            <a:pPr marL="216000" indent="0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книги познавательного характера, атласы, тематические альбомы;</a:t>
            </a:r>
          </a:p>
          <a:p>
            <a:pPr marL="216000" indent="0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простейшие приборы;</a:t>
            </a:r>
          </a:p>
          <a:p>
            <a:pPr marL="216000" indent="0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коллекции;</a:t>
            </a:r>
          </a:p>
          <a:p>
            <a:pPr marL="216000" indent="0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мини-музей (тематика различна, например, «Часы»);  </a:t>
            </a:r>
          </a:p>
          <a:p>
            <a:pPr marL="216000" indent="0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материалы, распределенные по разделам: "Песок, глина, вода", "Звук", "Магниты", "Бумага", "Свет", «Стекло", "Резина" ;</a:t>
            </a:r>
          </a:p>
          <a:p>
            <a:pPr marL="216000" indent="0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природные материалы: камни, ракушки, спил и листья деревьев, мох, семена, почва разных видов и др. </a:t>
            </a:r>
          </a:p>
          <a:p>
            <a:pPr marL="216000" indent="0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бросовые материалы: проволока, кусочки кожи, меха, ткани, пластмассы, дерева, пробки и т.д.;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803081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технические материалы: гайки, скрепки, болты, гвозди, винтики, шурупы, детали конструктора и т.д.; </a:t>
            </a:r>
          </a:p>
          <a:p>
            <a:pPr indent="0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разные виды бумаги: обычная, картон, наждачная, копировальная и т.д.; </a:t>
            </a:r>
          </a:p>
          <a:p>
            <a:pPr indent="0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красители: пищевые и непищевые (гуашь, акварельные краски и др.); </a:t>
            </a:r>
          </a:p>
          <a:p>
            <a:pPr indent="0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медицинские материалы: пипетки с закругленными концами, колбы, деревянные палочки, мерные ложки, резиновые груши, шприцы без игл </a:t>
            </a:r>
          </a:p>
          <a:p>
            <a:pPr indent="0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прочие материалы: зеркала, воздушные шары, масло, мука, соль, сахар, цветные, прозрачные стекла, свечи  др. </a:t>
            </a:r>
          </a:p>
          <a:p>
            <a:pPr indent="0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сито, воронки </a:t>
            </a:r>
          </a:p>
          <a:p>
            <a:pPr indent="0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половинки мыльниц, формы для льда </a:t>
            </a:r>
          </a:p>
          <a:p>
            <a:pPr indent="0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увеличительные стекла, микроскоп, песочные часы, лупа</a:t>
            </a:r>
          </a:p>
          <a:p>
            <a:pPr indent="0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Карточки-подсказки «Что можно, что нельзя»</a:t>
            </a:r>
          </a:p>
          <a:p>
            <a:pPr indent="0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Личные блокноты детей для фиксации результатов опыта</a:t>
            </a:r>
          </a:p>
          <a:p>
            <a:pPr indent="0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Мини-стенд «О чем хочу узнать завтра»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:\IMG_09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5269">
            <a:off x="8873837" y="249382"/>
            <a:ext cx="2535382" cy="18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IMG_09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3927">
            <a:off x="10226386" y="2194439"/>
            <a:ext cx="1695450" cy="226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апоги садовода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tretch>
            <a:fillRect/>
          </a:stretch>
        </p:blipFill>
        <p:spPr>
          <a:xfrm rot="642546">
            <a:off x="9159423" y="4685507"/>
            <a:ext cx="2450685" cy="1838014"/>
          </a:xfrm>
        </p:spPr>
      </p:pic>
      <p:pic>
        <p:nvPicPr>
          <p:cNvPr id="11" name="Рисунок 10" descr="E:\IMG_09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46832">
            <a:off x="8310283" y="2369128"/>
            <a:ext cx="1699629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>
            <a:hlinkClick r:id="rId6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61602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IMG_09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03" r="5703"/>
          <a:stretch>
            <a:fillRect/>
          </a:stretch>
        </p:blipFill>
        <p:spPr>
          <a:xfrm rot="644299">
            <a:off x="9909654" y="5004083"/>
            <a:ext cx="2145681" cy="166863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16725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Пособия и приборы для определения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веса: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разнообразные весы, набор гирь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протяженности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метр, линейки, условные мерки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объема: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мерные кружки, кувшины, ложки, т.д.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времени: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песочные часы, секундомер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количества: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разнообразные счеты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компас.</a:t>
            </a:r>
          </a:p>
          <a:p>
            <a:pPr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игр с водой, снегом, льдом: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фильтры из бумаги, марли, сетки; краски разного цвета, насыщенный солевой раствор для получения кристаллов соли, выращивания кристаллов на веточках; разные формочки для замораживания воды, с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редства для выдувания мыльных пузырей, разные сосуды с узким и широким горлом, воронки, разные кораблики-самоделки из бумаги, ореховой скорлупы</a:t>
            </a:r>
          </a:p>
          <a:p>
            <a:pPr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игры со светом: з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еркальца, фонарики, средства для изменения цвета сигнала фонарика, свеча</a:t>
            </a:r>
          </a:p>
          <a:p>
            <a:pPr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игры с магнитом, стеклом, резиной: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магнит, предметы из различных материалов, фигурки-попрыгунчики, мячики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E:\IMG_09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5971">
            <a:off x="8292378" y="162024"/>
            <a:ext cx="2257425" cy="161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IMG_09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3687">
            <a:off x="9528251" y="1779009"/>
            <a:ext cx="2350306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E:\IMG_09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43983">
            <a:off x="8239557" y="3587425"/>
            <a:ext cx="2238375" cy="167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право 21">
            <a:hlinkClick r:id="rId6" action="ppaction://hlinksldjump"/>
          </p:cNvPr>
          <p:cNvSpPr/>
          <p:nvPr/>
        </p:nvSpPr>
        <p:spPr>
          <a:xfrm flipV="1">
            <a:off x="11213592" y="6504709"/>
            <a:ext cx="978408" cy="353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технология организации  совместной экспериментально-исследовательской деятельности с детьми дошкольного возраста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1273" y="1714500"/>
            <a:ext cx="5735782" cy="4462272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Постановка исследовательской задачи в виде проблемной ситуации.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Уточнение плана исследования.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оборудования, самостоятельное (или с помощью взрослого) его размещение детьми в зоне исследования.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Распределение детей на подгруппы (по желанию детей), выбор ведущих, помогающих организовать сверстников.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исследования.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и обобщение полученных детьми результатов экспериментирования</a:t>
            </a:r>
          </a:p>
          <a:p>
            <a:pPr>
              <a:buFontTx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P9004037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712271" y="2218901"/>
            <a:ext cx="2496312" cy="3121152"/>
          </a:xfr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11213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22391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888</Words>
  <Application>Microsoft Office PowerPoint</Application>
  <PresentationFormat>Произвольный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TS102922391</vt:lpstr>
      <vt:lpstr> Организация научно-исследовательской деятельности дошкольников </vt:lpstr>
      <vt:lpstr>Экспериментирование – эффективный метод познания закономерностей  и явлений окружающего мира</vt:lpstr>
      <vt:lpstr>Цели и задачи научно-исследовательской  деятельности</vt:lpstr>
      <vt:lpstr>Особенности организации детского  экспериментирования в ДОу</vt:lpstr>
      <vt:lpstr> Создание условий для детского экспериментирования  (исследовательские центры, центры науки)  в подготовительной группе</vt:lpstr>
      <vt:lpstr>Оборудование для экспериментов</vt:lpstr>
      <vt:lpstr>Слайд 7</vt:lpstr>
      <vt:lpstr>Слайд 8</vt:lpstr>
      <vt:lpstr>технология организации  совместной экспериментально-исследовательской деятельности с детьми дошкольного возраста</vt:lpstr>
      <vt:lpstr>Методы  и  приемы</vt:lpstr>
      <vt:lpstr>Варианты фиксации результатов</vt:lpstr>
      <vt:lpstr>для Поддержания интереса к познавательному экспериментированию можно использовать:</vt:lpstr>
      <vt:lpstr>Формы взаимодействия с родителями воспитанников: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2013-02-09T14:23:20Z</dcterms:created>
  <dcterms:modified xsi:type="dcterms:W3CDTF">2016-12-20T19:26:10Z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