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78" r:id="rId6"/>
    <p:sldId id="260" r:id="rId7"/>
    <p:sldId id="261" r:id="rId8"/>
    <p:sldId id="282" r:id="rId9"/>
    <p:sldId id="279"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0"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ADE8D-32EF-4CC7-B906-CE4E3F3A5265}" type="datetimeFigureOut">
              <a:rPr lang="ru-RU" smtClean="0"/>
              <a:t>29.07.2004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1A958-DEC1-4715-BA64-42CE41659BF2}"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B1A958-DEC1-4715-BA64-42CE41659BF2}" type="slidenum">
              <a:rPr lang="ru-RU" smtClean="0"/>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29.07.2004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29.07.2004</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29.07.2004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29.07.2004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29.07.2004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5" Type="http://schemas.openxmlformats.org/officeDocument/2006/relationships/image" Target="../media/image30.jpeg"/><Relationship Id="rId4" Type="http://schemas.openxmlformats.org/officeDocument/2006/relationships/image" Target="../media/image2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500174"/>
            <a:ext cx="8558242" cy="2157424"/>
          </a:xfrm>
        </p:spPr>
        <p:txBody>
          <a:bodyPr>
            <a:normAutofit/>
          </a:bodyPr>
          <a:lstStyle/>
          <a:p>
            <a:pPr algn="ctr"/>
            <a:r>
              <a:rPr lang="ru-RU" dirty="0" smtClean="0"/>
              <a:t>«Откуда хлеб пришел?»</a:t>
            </a:r>
            <a:br>
              <a:rPr lang="ru-RU" dirty="0" smtClean="0"/>
            </a:br>
            <a:r>
              <a:rPr lang="ru-RU" dirty="0" smtClean="0"/>
              <a:t>(рекомендации для родителей детей старшей группы)</a:t>
            </a:r>
            <a:endParaRPr lang="ru-RU" dirty="0"/>
          </a:p>
        </p:txBody>
      </p:sp>
      <p:sp>
        <p:nvSpPr>
          <p:cNvPr id="3" name="Подзаголовок 2"/>
          <p:cNvSpPr>
            <a:spLocks noGrp="1"/>
          </p:cNvSpPr>
          <p:nvPr>
            <p:ph type="subTitle" idx="1"/>
          </p:nvPr>
        </p:nvSpPr>
        <p:spPr>
          <a:xfrm>
            <a:off x="5000628" y="5643578"/>
            <a:ext cx="3767158" cy="866216"/>
          </a:xfrm>
        </p:spPr>
        <p:txBody>
          <a:bodyPr>
            <a:normAutofit fontScale="92500"/>
          </a:bodyPr>
          <a:lstStyle/>
          <a:p>
            <a:pPr algn="r"/>
            <a:r>
              <a:rPr lang="ru-RU" dirty="0" smtClean="0"/>
              <a:t>Подготовил: воспитатель </a:t>
            </a:r>
            <a:r>
              <a:rPr lang="ru-RU" dirty="0" err="1" smtClean="0"/>
              <a:t>Зябкина</a:t>
            </a:r>
            <a:r>
              <a:rPr lang="ru-RU" dirty="0" smtClean="0"/>
              <a:t> Н.В.</a:t>
            </a:r>
            <a:endParaRPr lang="ru-RU" dirty="0"/>
          </a:p>
        </p:txBody>
      </p:sp>
      <p:pic>
        <p:nvPicPr>
          <p:cNvPr id="24577" name="Picture 1" descr="C:\Documents and Settings\Admin\Рабочий стол\Хлеб\images (41).jpg"/>
          <p:cNvPicPr>
            <a:picLocks noChangeAspect="1" noChangeArrowheads="1"/>
          </p:cNvPicPr>
          <p:nvPr/>
        </p:nvPicPr>
        <p:blipFill>
          <a:blip r:embed="rId2"/>
          <a:srcRect/>
          <a:stretch>
            <a:fillRect/>
          </a:stretch>
        </p:blipFill>
        <p:spPr bwMode="auto">
          <a:xfrm>
            <a:off x="500034" y="4071942"/>
            <a:ext cx="3757326" cy="250033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714356"/>
            <a:ext cx="8229600" cy="571504"/>
          </a:xfrm>
        </p:spPr>
        <p:txBody>
          <a:bodyPr>
            <a:normAutofit fontScale="90000"/>
          </a:bodyPr>
          <a:lstStyle/>
          <a:p>
            <a:pPr algn="ctr"/>
            <a:r>
              <a:rPr lang="ru-RU" dirty="0" smtClean="0"/>
              <a:t>Словесные игры</a:t>
            </a:r>
            <a:endParaRPr lang="ru-RU" dirty="0"/>
          </a:p>
        </p:txBody>
      </p:sp>
      <p:sp>
        <p:nvSpPr>
          <p:cNvPr id="3" name="Содержимое 2"/>
          <p:cNvSpPr>
            <a:spLocks noGrp="1"/>
          </p:cNvSpPr>
          <p:nvPr>
            <p:ph sz="half" idx="1"/>
          </p:nvPr>
        </p:nvSpPr>
        <p:spPr>
          <a:xfrm>
            <a:off x="428596" y="1500174"/>
            <a:ext cx="4038600" cy="4525963"/>
          </a:xfrm>
        </p:spPr>
        <p:txBody>
          <a:bodyPr>
            <a:normAutofit fontScale="77500" lnSpcReduction="20000"/>
          </a:bodyPr>
          <a:lstStyle/>
          <a:p>
            <a:r>
              <a:rPr lang="ru-RU" b="1" dirty="0" smtClean="0"/>
              <a:t>«Назови ласково</a:t>
            </a:r>
            <a:r>
              <a:rPr lang="ru-RU" b="1" dirty="0" smtClean="0"/>
              <a:t>»</a:t>
            </a:r>
            <a:endParaRPr lang="ru-RU" dirty="0" smtClean="0"/>
          </a:p>
          <a:p>
            <a:pPr>
              <a:buNone/>
            </a:pPr>
            <a:r>
              <a:rPr lang="ru-RU" dirty="0" smtClean="0"/>
              <a:t> Хлеб -… (хлебушек);</a:t>
            </a:r>
          </a:p>
          <a:p>
            <a:pPr>
              <a:buNone/>
            </a:pPr>
            <a:r>
              <a:rPr lang="ru-RU" dirty="0" smtClean="0"/>
              <a:t>Пирог –… (пирожок);</a:t>
            </a:r>
          </a:p>
          <a:p>
            <a:pPr>
              <a:buNone/>
            </a:pPr>
            <a:r>
              <a:rPr lang="ru-RU" dirty="0" smtClean="0"/>
              <a:t> Калач - … (калачик);</a:t>
            </a:r>
          </a:p>
          <a:p>
            <a:pPr>
              <a:buNone/>
            </a:pPr>
            <a:r>
              <a:rPr lang="ru-RU" dirty="0" smtClean="0"/>
              <a:t> Блин -…(блинчик);</a:t>
            </a:r>
          </a:p>
          <a:p>
            <a:pPr>
              <a:buNone/>
            </a:pPr>
            <a:r>
              <a:rPr lang="ru-RU" dirty="0" smtClean="0"/>
              <a:t>Булка - … (булочка);</a:t>
            </a:r>
          </a:p>
          <a:p>
            <a:pPr>
              <a:buNone/>
            </a:pPr>
            <a:r>
              <a:rPr lang="ru-RU" dirty="0" smtClean="0"/>
              <a:t>Батон - …(батончик);</a:t>
            </a:r>
          </a:p>
          <a:p>
            <a:pPr>
              <a:buNone/>
            </a:pPr>
            <a:r>
              <a:rPr lang="ru-RU" dirty="0" smtClean="0"/>
              <a:t>Пряник - …(пряничек);</a:t>
            </a:r>
          </a:p>
          <a:p>
            <a:pPr>
              <a:buNone/>
            </a:pPr>
            <a:r>
              <a:rPr lang="ru-RU" dirty="0" smtClean="0"/>
              <a:t>Торт - … (</a:t>
            </a:r>
            <a:r>
              <a:rPr lang="ru-RU" dirty="0" err="1" smtClean="0"/>
              <a:t>тортик</a:t>
            </a:r>
            <a:r>
              <a:rPr lang="ru-RU" dirty="0" smtClean="0"/>
              <a:t>);</a:t>
            </a:r>
          </a:p>
          <a:p>
            <a:pPr>
              <a:buNone/>
            </a:pPr>
            <a:r>
              <a:rPr lang="ru-RU" dirty="0" smtClean="0"/>
              <a:t>Лепешка – (лепешечка);</a:t>
            </a:r>
          </a:p>
          <a:p>
            <a:pPr>
              <a:buNone/>
            </a:pPr>
            <a:r>
              <a:rPr lang="ru-RU" dirty="0" smtClean="0"/>
              <a:t>Баранка - …(</a:t>
            </a:r>
            <a:r>
              <a:rPr lang="ru-RU" dirty="0" err="1" smtClean="0"/>
              <a:t>бараночка</a:t>
            </a:r>
            <a:r>
              <a:rPr lang="ru-RU" dirty="0" smtClean="0"/>
              <a:t>);</a:t>
            </a:r>
          </a:p>
          <a:p>
            <a:pPr>
              <a:buNone/>
            </a:pPr>
            <a:r>
              <a:rPr lang="ru-RU" dirty="0" smtClean="0"/>
              <a:t>Ватрушка - … (ватрушечка);</a:t>
            </a:r>
          </a:p>
          <a:p>
            <a:pPr>
              <a:buNone/>
            </a:pPr>
            <a:r>
              <a:rPr lang="ru-RU" dirty="0" smtClean="0"/>
              <a:t> Бублик - …(</a:t>
            </a:r>
            <a:r>
              <a:rPr lang="ru-RU" dirty="0" err="1" smtClean="0"/>
              <a:t>бубличек</a:t>
            </a:r>
            <a:r>
              <a:rPr lang="ru-RU" dirty="0" smtClean="0"/>
              <a:t>);</a:t>
            </a:r>
          </a:p>
          <a:p>
            <a:pPr>
              <a:buNone/>
            </a:pPr>
            <a:endParaRPr lang="ru-RU" dirty="0" smtClean="0"/>
          </a:p>
          <a:p>
            <a:pPr>
              <a:buNone/>
            </a:pPr>
            <a:endParaRPr lang="ru-RU" dirty="0"/>
          </a:p>
        </p:txBody>
      </p:sp>
      <p:sp>
        <p:nvSpPr>
          <p:cNvPr id="5" name="Содержимое 4"/>
          <p:cNvSpPr>
            <a:spLocks noGrp="1"/>
          </p:cNvSpPr>
          <p:nvPr>
            <p:ph sz="half" idx="2"/>
          </p:nvPr>
        </p:nvSpPr>
        <p:spPr>
          <a:xfrm>
            <a:off x="4643438" y="1571612"/>
            <a:ext cx="4038600" cy="4525963"/>
          </a:xfrm>
        </p:spPr>
        <p:txBody>
          <a:bodyPr>
            <a:normAutofit fontScale="77500" lnSpcReduction="20000"/>
          </a:bodyPr>
          <a:lstStyle/>
          <a:p>
            <a:pPr>
              <a:buNone/>
            </a:pPr>
            <a:r>
              <a:rPr lang="ru-RU" b="1" dirty="0" smtClean="0"/>
              <a:t>«От слов пшеница, рожь» </a:t>
            </a:r>
          </a:p>
          <a:p>
            <a:pPr>
              <a:buNone/>
            </a:pPr>
            <a:r>
              <a:rPr lang="ru-RU" dirty="0" smtClean="0"/>
              <a:t>Цель: Упражнять в  словообразовании и употреблении относительных прилагательных от существительного пшеница, рожь.</a:t>
            </a:r>
          </a:p>
          <a:p>
            <a:pPr>
              <a:buNone/>
            </a:pPr>
            <a:r>
              <a:rPr lang="ru-RU" dirty="0" smtClean="0"/>
              <a:t>Образец: Колосок пшеницы - пшеничный колосок,</a:t>
            </a:r>
          </a:p>
          <a:p>
            <a:pPr>
              <a:buNone/>
            </a:pPr>
            <a:r>
              <a:rPr lang="ru-RU" dirty="0" smtClean="0"/>
              <a:t>Колосок ржи - ржаной колосок,</a:t>
            </a:r>
          </a:p>
          <a:p>
            <a:pPr>
              <a:buNone/>
            </a:pPr>
            <a:r>
              <a:rPr lang="ru-RU" dirty="0" smtClean="0"/>
              <a:t>Мука из пшеницы - пшеничная мука,</a:t>
            </a:r>
          </a:p>
          <a:p>
            <a:pPr>
              <a:buNone/>
            </a:pPr>
            <a:r>
              <a:rPr lang="ru-RU" dirty="0" smtClean="0"/>
              <a:t>Мука из ржи – ржаная мука</a:t>
            </a:r>
          </a:p>
          <a:p>
            <a:pPr>
              <a:buNone/>
            </a:pPr>
            <a:r>
              <a:rPr lang="ru-RU" dirty="0" smtClean="0"/>
              <a:t>Хлеб их пшеницы -пшеничный – </a:t>
            </a:r>
            <a:r>
              <a:rPr lang="ru-RU" dirty="0" err="1" smtClean="0"/>
              <a:t>пшеничный</a:t>
            </a:r>
            <a:r>
              <a:rPr lang="ru-RU" dirty="0" smtClean="0"/>
              <a:t> хлеб,</a:t>
            </a:r>
          </a:p>
          <a:p>
            <a:pPr>
              <a:buNone/>
            </a:pPr>
            <a:r>
              <a:rPr lang="ru-RU" dirty="0" smtClean="0"/>
              <a:t>Хлеб из ржи - ржаной хлеб,</a:t>
            </a:r>
          </a:p>
          <a:p>
            <a:pPr>
              <a:buNone/>
            </a:pPr>
            <a:r>
              <a:rPr lang="ru-RU" dirty="0" smtClean="0"/>
              <a:t>Тесто из пшеничной </a:t>
            </a:r>
            <a:r>
              <a:rPr lang="ru-RU" dirty="0" err="1" smtClean="0"/>
              <a:t>муки-пшеничное</a:t>
            </a:r>
            <a:r>
              <a:rPr lang="ru-RU" dirty="0" smtClean="0"/>
              <a:t> тесто,</a:t>
            </a:r>
          </a:p>
          <a:p>
            <a:pPr>
              <a:buNone/>
            </a:pPr>
            <a:r>
              <a:rPr lang="ru-RU" dirty="0" smtClean="0"/>
              <a:t>Тесто из ржаной муки - ржаное тесто,</a:t>
            </a:r>
          </a:p>
          <a:p>
            <a:pPr>
              <a:buNone/>
            </a:pPr>
            <a:r>
              <a:rPr lang="ru-RU" dirty="0" smtClean="0"/>
              <a:t>Поле, на котором выращивают пшеницу - пшеничное поле,</a:t>
            </a:r>
          </a:p>
          <a:p>
            <a:pPr>
              <a:buNone/>
            </a:pPr>
            <a:r>
              <a:rPr lang="ru-RU" dirty="0" smtClean="0"/>
              <a:t>Поле, на котором выращивают рожь - ржаное поле,</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28604"/>
            <a:ext cx="8229600" cy="714380"/>
          </a:xfrm>
        </p:spPr>
        <p:txBody>
          <a:bodyPr/>
          <a:lstStyle/>
          <a:p>
            <a:pPr algn="ctr"/>
            <a:r>
              <a:rPr lang="ru-RU" dirty="0" smtClean="0"/>
              <a:t>Изобразительная деятельность</a:t>
            </a:r>
            <a:endParaRPr lang="ru-RU" dirty="0"/>
          </a:p>
        </p:txBody>
      </p:sp>
      <p:sp>
        <p:nvSpPr>
          <p:cNvPr id="5" name="Содержимое 4"/>
          <p:cNvSpPr>
            <a:spLocks noGrp="1"/>
          </p:cNvSpPr>
          <p:nvPr>
            <p:ph idx="1"/>
          </p:nvPr>
        </p:nvSpPr>
        <p:spPr>
          <a:xfrm>
            <a:off x="285720" y="1071546"/>
            <a:ext cx="8358246" cy="5214974"/>
          </a:xfrm>
        </p:spPr>
        <p:txBody>
          <a:bodyPr>
            <a:normAutofit fontScale="32500" lnSpcReduction="20000"/>
          </a:bodyPr>
          <a:lstStyle/>
          <a:p>
            <a:pPr>
              <a:buNone/>
            </a:pPr>
            <a:endParaRPr lang="ru-RU" dirty="0" smtClean="0"/>
          </a:p>
          <a:p>
            <a:pPr>
              <a:buNone/>
            </a:pPr>
            <a:r>
              <a:rPr lang="ru-RU" sz="3700" dirty="0" smtClean="0"/>
              <a:t>1. Отгадайте загадку: «Вырос в поле дом, полон дом зерном» (колос).</a:t>
            </a:r>
          </a:p>
          <a:p>
            <a:pPr>
              <a:buNone/>
            </a:pPr>
            <a:r>
              <a:rPr lang="ru-RU" sz="3700" dirty="0" smtClean="0"/>
              <a:t>2</a:t>
            </a:r>
            <a:r>
              <a:rPr lang="ru-RU" sz="3700" dirty="0" smtClean="0"/>
              <a:t>. </a:t>
            </a:r>
            <a:r>
              <a:rPr lang="ru-RU" sz="3700" dirty="0" smtClean="0"/>
              <a:t>Рассмотреть </a:t>
            </a:r>
            <a:r>
              <a:rPr lang="ru-RU" sz="3700" dirty="0" smtClean="0"/>
              <a:t>картинку на которой изображен </a:t>
            </a:r>
            <a:r>
              <a:rPr lang="ru-RU" sz="3700" dirty="0" smtClean="0"/>
              <a:t>колосок:</a:t>
            </a:r>
            <a:endParaRPr lang="ru-RU" sz="3700" dirty="0" smtClean="0"/>
          </a:p>
          <a:p>
            <a:pPr>
              <a:buNone/>
            </a:pPr>
            <a:r>
              <a:rPr lang="ru-RU" sz="3700" dirty="0" smtClean="0"/>
              <a:t>-Из чего состоит колосок? Краски какого цвета будут нужны для того что его нарисовать</a:t>
            </a:r>
            <a:r>
              <a:rPr lang="ru-RU" sz="3700" dirty="0" smtClean="0"/>
              <a:t>? (длинный </a:t>
            </a:r>
            <a:r>
              <a:rPr lang="ru-RU" sz="3700" dirty="0" err="1" smtClean="0"/>
              <a:t>стебель,продолговатые</a:t>
            </a:r>
            <a:r>
              <a:rPr lang="ru-RU" sz="3700" dirty="0" smtClean="0"/>
              <a:t> </a:t>
            </a:r>
            <a:r>
              <a:rPr lang="ru-RU" sz="3700" dirty="0" smtClean="0"/>
              <a:t>похожие на овал зерна, длинные тонкие усики)</a:t>
            </a:r>
          </a:p>
          <a:p>
            <a:pPr>
              <a:buNone/>
            </a:pPr>
            <a:r>
              <a:rPr lang="ru-RU" sz="3700" dirty="0" smtClean="0"/>
              <a:t>3.  Можно предложить нарисовать несколько колосков в вазе или пшеничное поле.</a:t>
            </a:r>
          </a:p>
          <a:p>
            <a:pPr>
              <a:buNone/>
            </a:pPr>
            <a:r>
              <a:rPr lang="ru-RU" sz="3700" dirty="0" smtClean="0"/>
              <a:t>4.В процессе практической работы необходимо делать динамическую </a:t>
            </a:r>
            <a:r>
              <a:rPr lang="ru-RU" sz="3700" dirty="0" smtClean="0"/>
              <a:t>паузу:</a:t>
            </a:r>
            <a:endParaRPr lang="ru-RU" sz="3700" dirty="0" smtClean="0"/>
          </a:p>
          <a:p>
            <a:pPr>
              <a:buNone/>
            </a:pPr>
            <a:r>
              <a:rPr lang="ru-RU" sz="3700" dirty="0" smtClean="0"/>
              <a:t>Физкультминутка</a:t>
            </a:r>
          </a:p>
          <a:p>
            <a:pPr>
              <a:buNone/>
            </a:pPr>
            <a:r>
              <a:rPr lang="ru-RU" sz="3700" dirty="0" smtClean="0"/>
              <a:t>В землю зёрнышко попало.</a:t>
            </a:r>
          </a:p>
          <a:p>
            <a:pPr>
              <a:buNone/>
            </a:pPr>
            <a:r>
              <a:rPr lang="ru-RU" sz="3700" i="1" dirty="0" smtClean="0"/>
              <a:t>(Дети присаживаются на корточки, прижимают голову к коленям и закрывают её руками)</a:t>
            </a:r>
            <a:endParaRPr lang="ru-RU" sz="3700" dirty="0" smtClean="0"/>
          </a:p>
          <a:p>
            <a:pPr>
              <a:buNone/>
            </a:pPr>
            <a:r>
              <a:rPr lang="ru-RU" sz="3700" dirty="0" smtClean="0"/>
              <a:t>Прорастать на солнце стало.</a:t>
            </a:r>
          </a:p>
          <a:p>
            <a:pPr>
              <a:buNone/>
            </a:pPr>
            <a:r>
              <a:rPr lang="ru-RU" sz="3700" i="1" dirty="0" smtClean="0"/>
              <a:t>(Дети поднимаются)</a:t>
            </a:r>
            <a:endParaRPr lang="ru-RU" sz="3700" dirty="0" smtClean="0"/>
          </a:p>
          <a:p>
            <a:pPr>
              <a:buNone/>
            </a:pPr>
            <a:r>
              <a:rPr lang="ru-RU" sz="3700" dirty="0" smtClean="0"/>
              <a:t> </a:t>
            </a:r>
            <a:r>
              <a:rPr lang="ru-RU" sz="3700" dirty="0" smtClean="0"/>
              <a:t>Золотое </a:t>
            </a:r>
            <a:r>
              <a:rPr lang="ru-RU" sz="3700" dirty="0" smtClean="0"/>
              <a:t>солнышко, ты согрей нам зёрнышко!</a:t>
            </a:r>
          </a:p>
          <a:p>
            <a:pPr>
              <a:buNone/>
            </a:pPr>
            <a:r>
              <a:rPr lang="ru-RU" sz="3700" dirty="0" smtClean="0"/>
              <a:t>Дождик, дождик, поливай! Будет хлеба урожай!</a:t>
            </a:r>
          </a:p>
          <a:p>
            <a:pPr>
              <a:buNone/>
            </a:pPr>
            <a:r>
              <a:rPr lang="ru-RU" sz="3700" dirty="0" smtClean="0"/>
              <a:t>Дождик землю поливал, и росточек подрастал!</a:t>
            </a:r>
          </a:p>
          <a:p>
            <a:pPr>
              <a:buNone/>
            </a:pPr>
            <a:r>
              <a:rPr lang="ru-RU" sz="3700" dirty="0" smtClean="0"/>
              <a:t> </a:t>
            </a:r>
            <a:r>
              <a:rPr lang="ru-RU" sz="3700" i="1" dirty="0" smtClean="0"/>
              <a:t>(</a:t>
            </a:r>
            <a:r>
              <a:rPr lang="ru-RU" sz="3700" i="1" dirty="0" smtClean="0"/>
              <a:t>Дети вытягивают руки вперёд, встряхивают ладонями)</a:t>
            </a:r>
            <a:endParaRPr lang="ru-RU" sz="3700" dirty="0" smtClean="0"/>
          </a:p>
          <a:p>
            <a:pPr>
              <a:buNone/>
            </a:pPr>
            <a:r>
              <a:rPr lang="ru-RU" sz="3700" dirty="0" smtClean="0"/>
              <a:t> </a:t>
            </a:r>
            <a:r>
              <a:rPr lang="ru-RU" sz="3700" dirty="0" smtClean="0"/>
              <a:t>К </a:t>
            </a:r>
            <a:r>
              <a:rPr lang="ru-RU" sz="3700" dirty="0" smtClean="0"/>
              <a:t>свету и теплу тянулся</a:t>
            </a:r>
          </a:p>
          <a:p>
            <a:pPr>
              <a:buNone/>
            </a:pPr>
            <a:r>
              <a:rPr lang="ru-RU" sz="3700" dirty="0" smtClean="0"/>
              <a:t> </a:t>
            </a:r>
            <a:r>
              <a:rPr lang="ru-RU" sz="3700" i="1" dirty="0" smtClean="0"/>
              <a:t>(</a:t>
            </a:r>
            <a:r>
              <a:rPr lang="ru-RU" sz="3700" i="1" dirty="0" smtClean="0"/>
              <a:t>руки в стороны)</a:t>
            </a:r>
            <a:endParaRPr lang="ru-RU" sz="3700" dirty="0" smtClean="0"/>
          </a:p>
          <a:p>
            <a:pPr>
              <a:buNone/>
            </a:pPr>
            <a:r>
              <a:rPr lang="ru-RU" sz="3700" dirty="0" smtClean="0"/>
              <a:t> </a:t>
            </a:r>
            <a:r>
              <a:rPr lang="ru-RU" sz="3700" dirty="0" smtClean="0"/>
              <a:t>И </a:t>
            </a:r>
            <a:r>
              <a:rPr lang="ru-RU" sz="3700" dirty="0" smtClean="0"/>
              <a:t>красавцем обернулся </a:t>
            </a:r>
          </a:p>
          <a:p>
            <a:pPr>
              <a:buNone/>
            </a:pPr>
            <a:r>
              <a:rPr lang="ru-RU" sz="3700" dirty="0" smtClean="0"/>
              <a:t> </a:t>
            </a:r>
            <a:r>
              <a:rPr lang="ru-RU" sz="3700" i="1" dirty="0" smtClean="0"/>
              <a:t>(</a:t>
            </a:r>
            <a:r>
              <a:rPr lang="ru-RU" sz="3700" i="1" dirty="0" smtClean="0"/>
              <a:t>руки на пояс, повороты туловищем в право, в лево)</a:t>
            </a:r>
            <a:endParaRPr lang="ru-RU" sz="3700" dirty="0" smtClean="0"/>
          </a:p>
          <a:p>
            <a:pPr>
              <a:buNone/>
            </a:pPr>
            <a:r>
              <a:rPr lang="ru-RU" sz="3700" dirty="0" smtClean="0"/>
              <a:t> </a:t>
            </a:r>
            <a:r>
              <a:rPr lang="ru-RU" sz="3700" dirty="0" smtClean="0"/>
              <a:t>Золотые</a:t>
            </a:r>
            <a:r>
              <a:rPr lang="ru-RU" sz="3700" dirty="0" smtClean="0"/>
              <a:t> колоски на ветру качаются,</a:t>
            </a:r>
          </a:p>
          <a:p>
            <a:pPr>
              <a:buNone/>
            </a:pPr>
            <a:r>
              <a:rPr lang="ru-RU" sz="3700" dirty="0" smtClean="0"/>
              <a:t>Низко наклоняются.</a:t>
            </a:r>
          </a:p>
          <a:p>
            <a:pPr>
              <a:buNone/>
            </a:pPr>
            <a:r>
              <a:rPr lang="ru-RU" sz="3700" i="1" dirty="0" smtClean="0"/>
              <a:t>(Дети встают на носочки, поднимают прямые руки вверх, кисти рук опущены вниз, качают руками).</a:t>
            </a:r>
            <a:endParaRPr lang="ru-RU" sz="3700" dirty="0" smtClean="0"/>
          </a:p>
          <a:p>
            <a:pPr>
              <a:buNone/>
            </a:pPr>
            <a:r>
              <a:rPr lang="ru-RU" sz="3700" dirty="0" smtClean="0"/>
              <a:t>Поспел урожай! Приезжай, убирай!</a:t>
            </a:r>
          </a:p>
          <a:p>
            <a:pPr>
              <a:buNone/>
            </a:pPr>
            <a:r>
              <a:rPr lang="ru-RU" sz="3700" i="1" dirty="0" smtClean="0"/>
              <a:t>(Руки в стороны)</a:t>
            </a:r>
            <a:endParaRPr lang="ru-RU" sz="3700" dirty="0" smtClean="0"/>
          </a:p>
          <a:p>
            <a:pPr>
              <a:buNone/>
            </a:pPr>
            <a:r>
              <a:rPr lang="ru-RU" sz="3700" dirty="0" smtClean="0"/>
              <a:t>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Рабочий стол\Хлеб\Новая папка\images (74).jpg"/>
          <p:cNvPicPr>
            <a:picLocks noChangeAspect="1" noChangeArrowheads="1"/>
          </p:cNvPicPr>
          <p:nvPr/>
        </p:nvPicPr>
        <p:blipFill>
          <a:blip r:embed="rId3"/>
          <a:srcRect/>
          <a:stretch>
            <a:fillRect/>
          </a:stretch>
        </p:blipFill>
        <p:spPr bwMode="auto">
          <a:xfrm>
            <a:off x="642910" y="928669"/>
            <a:ext cx="3143272" cy="3000397"/>
          </a:xfrm>
          <a:prstGeom prst="rect">
            <a:avLst/>
          </a:prstGeom>
          <a:noFill/>
        </p:spPr>
      </p:pic>
      <p:pic>
        <p:nvPicPr>
          <p:cNvPr id="5" name="Picture 3" descr="C:\Documents and Settings\Admin\Рабочий стол\Хлеб\Новая папка\images (75).jpg"/>
          <p:cNvPicPr>
            <a:picLocks noChangeAspect="1" noChangeArrowheads="1"/>
          </p:cNvPicPr>
          <p:nvPr/>
        </p:nvPicPr>
        <p:blipFill>
          <a:blip r:embed="rId4"/>
          <a:srcRect/>
          <a:stretch>
            <a:fillRect/>
          </a:stretch>
        </p:blipFill>
        <p:spPr bwMode="auto">
          <a:xfrm>
            <a:off x="4857752" y="928670"/>
            <a:ext cx="3571900" cy="3071834"/>
          </a:xfrm>
          <a:prstGeom prst="rect">
            <a:avLst/>
          </a:prstGeom>
          <a:noFill/>
        </p:spPr>
      </p:pic>
      <p:pic>
        <p:nvPicPr>
          <p:cNvPr id="7" name="Picture 4" descr="C:\Documents and Settings\Admin\Рабочий стол\Хлеб\Новая папка\images (76).jpg"/>
          <p:cNvPicPr>
            <a:picLocks noChangeAspect="1" noChangeArrowheads="1"/>
          </p:cNvPicPr>
          <p:nvPr/>
        </p:nvPicPr>
        <p:blipFill>
          <a:blip r:embed="rId5"/>
          <a:srcRect/>
          <a:stretch>
            <a:fillRect/>
          </a:stretch>
        </p:blipFill>
        <p:spPr bwMode="auto">
          <a:xfrm>
            <a:off x="642910" y="4131226"/>
            <a:ext cx="3214710" cy="2512484"/>
          </a:xfrm>
          <a:prstGeom prst="rect">
            <a:avLst/>
          </a:prstGeom>
          <a:noFill/>
        </p:spPr>
      </p:pic>
      <p:pic>
        <p:nvPicPr>
          <p:cNvPr id="8" name="Picture 5" descr="C:\Documents and Settings\Admin\Рабочий стол\Хлеб\Новая папка\3218073.jpg"/>
          <p:cNvPicPr>
            <a:picLocks noChangeAspect="1" noChangeArrowheads="1"/>
          </p:cNvPicPr>
          <p:nvPr/>
        </p:nvPicPr>
        <p:blipFill>
          <a:blip r:embed="rId6"/>
          <a:srcRect/>
          <a:stretch>
            <a:fillRect/>
          </a:stretch>
        </p:blipFill>
        <p:spPr bwMode="auto">
          <a:xfrm>
            <a:off x="4929190" y="4143381"/>
            <a:ext cx="3500462" cy="2500329"/>
          </a:xfrm>
          <a:prstGeom prst="rect">
            <a:avLst/>
          </a:prstGeom>
          <a:noFill/>
        </p:spPr>
      </p:pic>
      <p:sp>
        <p:nvSpPr>
          <p:cNvPr id="9" name="Заголовок 8"/>
          <p:cNvSpPr>
            <a:spLocks noGrp="1"/>
          </p:cNvSpPr>
          <p:nvPr>
            <p:ph type="title"/>
          </p:nvPr>
        </p:nvSpPr>
        <p:spPr>
          <a:xfrm>
            <a:off x="500034" y="357166"/>
            <a:ext cx="8229600" cy="642942"/>
          </a:xfrm>
        </p:spPr>
        <p:txBody>
          <a:bodyPr>
            <a:normAutofit fontScale="90000"/>
          </a:bodyPr>
          <a:lstStyle/>
          <a:p>
            <a:pPr algn="ctr"/>
            <a:r>
              <a:rPr lang="ru-RU" dirty="0" smtClean="0"/>
              <a:t>Алгоритм рисования</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500066"/>
          </a:xfrm>
        </p:spPr>
        <p:txBody>
          <a:bodyPr>
            <a:normAutofit fontScale="90000"/>
          </a:bodyPr>
          <a:lstStyle/>
          <a:p>
            <a:pPr algn="ctr"/>
            <a:r>
              <a:rPr lang="ru-RU" sz="3200" dirty="0" smtClean="0"/>
              <a:t>Книги о хлебе</a:t>
            </a:r>
            <a:endParaRPr lang="ru-RU" sz="3200" dirty="0"/>
          </a:p>
        </p:txBody>
      </p:sp>
      <p:sp>
        <p:nvSpPr>
          <p:cNvPr id="2049" name="Rectangle 1"/>
          <p:cNvSpPr>
            <a:spLocks noGrp="1" noChangeArrowheads="1"/>
          </p:cNvSpPr>
          <p:nvPr>
            <p:ph idx="1"/>
          </p:nvPr>
        </p:nvSpPr>
        <p:spPr bwMode="auto">
          <a:xfrm>
            <a:off x="2214546" y="887135"/>
            <a:ext cx="457203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fontAlgn="base">
              <a:spcBef>
                <a:spcPct val="0"/>
              </a:spcBef>
              <a:spcAft>
                <a:spcPct val="0"/>
              </a:spcAft>
              <a:buClrTx/>
            </a:pPr>
            <a:r>
              <a:rPr lang="ru-RU" sz="1400" dirty="0" smtClean="0">
                <a:latin typeface="Arial" pitchFamily="34" charset="0"/>
                <a:ea typeface="Times New Roman" pitchFamily="18" charset="0"/>
                <a:cs typeface="Arial" pitchFamily="34" charset="0"/>
              </a:rPr>
              <a:t>С.Погорелова </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«Хлеб»;</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Ю.Ждановский «Нива»;</a:t>
            </a:r>
          </a:p>
          <a:p>
            <a:pPr marL="342900" indent="-342900" eaLnBrk="0" fontAlgn="base" hangingPunct="0">
              <a:spcBef>
                <a:spcPct val="0"/>
              </a:spcBef>
              <a:spcAft>
                <a:spcPct val="0"/>
              </a:spcAft>
              <a:buClrTx/>
            </a:pPr>
            <a:r>
              <a:rPr lang="ru-RU" sz="1400" dirty="0" smtClean="0">
                <a:latin typeface="Arial" pitchFamily="34" charset="0"/>
                <a:ea typeface="Times New Roman" pitchFamily="18" charset="0"/>
                <a:cs typeface="Arial" pitchFamily="34" charset="0"/>
              </a:rPr>
              <a:t>Л</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итовская сказка «Как волк вздумал хлеб печь?»</a:t>
            </a:r>
            <a:endParaRPr kumimoji="0" lang="ru-RU" sz="1400" b="0" i="0" u="none" strike="noStrike" cap="none" normalizeH="0" baseline="0" dirty="0" smtClean="0">
              <a:ln>
                <a:noFill/>
              </a:ln>
              <a:effectLst/>
              <a:latin typeface="Arial" pitchFamily="34"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М.Пришвин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Лисичкин</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хлеб»</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Ю.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круторогов</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«дождь из семян».</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Л.Кон из «Книги о растениях» («Пшеница», «Рожь»).</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Я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Дягутите</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«Руки человека» (из книги «Рожь поет».</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М. Глинская «Хлеб»</a:t>
            </a:r>
          </a:p>
          <a:p>
            <a:pPr marL="342900" indent="-342900" eaLnBrk="0" fontAlgn="base" hangingPunct="0">
              <a:spcBef>
                <a:spcPct val="0"/>
              </a:spcBef>
              <a:spcAft>
                <a:spcPct val="0"/>
              </a:spcAft>
              <a:buClrTx/>
            </a:pP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Укр.н.с</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«Колосок».</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Я.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Тайц</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«Все здесь».</a:t>
            </a:r>
            <a:endParaRPr kumimoji="0" lang="ru-RU" sz="1400" b="0" i="0" u="none" strike="noStrike" cap="none" normalizeH="0" baseline="0" dirty="0" smtClean="0">
              <a:ln>
                <a:noFill/>
              </a:ln>
              <a:effectLst/>
              <a:latin typeface="Arial" pitchFamily="34"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Я.Аким«Хлеб ржаной»,</a:t>
            </a:r>
          </a:p>
          <a:p>
            <a:pPr marL="342900" indent="-342900" eaLnBrk="0" fontAlgn="base" hangingPunct="0">
              <a:spcBef>
                <a:spcPct val="0"/>
              </a:spcBef>
              <a:spcAft>
                <a:spcPct val="0"/>
              </a:spcAft>
              <a:buClrTx/>
            </a:pP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Н.Самкова</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«О хлебе»</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А.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Мусатова</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«Откуда хлеб пришел»</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Ю.Ванаг</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«Хлеборобы», </a:t>
            </a:r>
          </a:p>
          <a:p>
            <a:pPr marL="342900" indent="-342900" eaLnBrk="0" fontAlgn="base" hangingPunct="0">
              <a:spcBef>
                <a:spcPct val="0"/>
              </a:spcBef>
              <a:spcAft>
                <a:spcPct val="0"/>
              </a:spcAft>
              <a:buClrTx/>
            </a:pP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Г.Юрмина</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«Комбайнер»</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Л.Воронова «На дальнем поле»,</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Г.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Лагздыня</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«Похождение хлебного человека»</a:t>
            </a:r>
            <a:endParaRPr lang="ru-RU" sz="1400" dirty="0" smtClean="0">
              <a:latin typeface="Arial" pitchFamily="34" charset="0"/>
              <a:ea typeface="Times New Roman" pitchFamily="18"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С. </a:t>
            </a: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Шуртаков</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«Зерно упало в землю»</a:t>
            </a:r>
            <a:endParaRPr lang="ru-RU" sz="1400" dirty="0" smtClean="0">
              <a:latin typeface="Arial" pitchFamily="34" charset="0"/>
              <a:ea typeface="Times New Roman" pitchFamily="18" charset="0"/>
              <a:cs typeface="Arial" pitchFamily="34" charset="0"/>
            </a:endParaRPr>
          </a:p>
          <a:p>
            <a:pPr marL="342900" indent="-342900" eaLnBrk="0" fontAlgn="base" hangingPunct="0">
              <a:spcBef>
                <a:spcPct val="0"/>
              </a:spcBef>
              <a:spcAft>
                <a:spcPct val="0"/>
              </a:spcAft>
              <a:buClrTx/>
            </a:pPr>
            <a:r>
              <a:rPr lang="ru-RU" sz="1400" dirty="0" smtClean="0">
                <a:latin typeface="Arial" pitchFamily="34" charset="0"/>
                <a:ea typeface="Times New Roman" pitchFamily="18" charset="0"/>
                <a:cs typeface="Arial" pitchFamily="34" charset="0"/>
              </a:rPr>
              <a:t>Б</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елорусская народная сказка «Легкий хлеб»</a:t>
            </a:r>
            <a:endParaRPr lang="ru-RU" sz="1400" dirty="0" smtClean="0">
              <a:latin typeface="Arial" pitchFamily="34" charset="0"/>
              <a:ea typeface="Times New Roman" pitchFamily="18"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Д.Кугультинов «Кусок хлеба»</a:t>
            </a:r>
            <a:endParaRPr lang="ru-RU" sz="1400" dirty="0" smtClean="0">
              <a:latin typeface="Arial" pitchFamily="34" charset="0"/>
              <a:ea typeface="Times New Roman" pitchFamily="18"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Х.Мянд</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«Хлеб»</a:t>
            </a:r>
            <a:endParaRPr lang="ru-RU" sz="1400" dirty="0" smtClean="0">
              <a:latin typeface="Arial" pitchFamily="34" charset="0"/>
              <a:ea typeface="Times New Roman" pitchFamily="18"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К.Кубилинскас</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«Снопы»</a:t>
            </a:r>
            <a:endParaRPr lang="ru-RU" sz="1400" dirty="0" smtClean="0">
              <a:latin typeface="Arial" pitchFamily="34" charset="0"/>
              <a:ea typeface="Times New Roman" pitchFamily="18" charset="0"/>
              <a:cs typeface="Arial" pitchFamily="34" charset="0"/>
            </a:endParaRPr>
          </a:p>
          <a:p>
            <a:pPr marL="342900" indent="-342900" eaLnBrk="0" fontAlgn="base" hangingPunct="0">
              <a:spcBef>
                <a:spcPct val="0"/>
              </a:spcBef>
              <a:spcAft>
                <a:spcPct val="0"/>
              </a:spcAft>
              <a:buClrTx/>
            </a:pPr>
            <a:r>
              <a:rPr kumimoji="0" lang="ru-RU" sz="1400" b="0" i="0" u="none" strike="noStrike" cap="none" normalizeH="0" baseline="0" dirty="0" err="1" smtClean="0">
                <a:ln>
                  <a:noFill/>
                </a:ln>
                <a:effectLst/>
                <a:latin typeface="Arial" pitchFamily="34" charset="0"/>
                <a:ea typeface="Times New Roman" pitchFamily="18" charset="0"/>
                <a:cs typeface="Arial" pitchFamily="34" charset="0"/>
              </a:rPr>
              <a:t>Э.Шим</a:t>
            </a: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«Хлеб растёт».</a:t>
            </a:r>
          </a:p>
          <a:p>
            <a:pPr marL="342900" indent="-342900" eaLnBrk="0" fontAlgn="base" hangingPunct="0">
              <a:spcBef>
                <a:spcPct val="0"/>
              </a:spcBef>
              <a:spcAft>
                <a:spcPct val="0"/>
              </a:spcAft>
              <a:buClrTx/>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Норвежская</a:t>
            </a:r>
            <a:r>
              <a:rPr kumimoji="0" lang="ru-RU" sz="1400" b="0" i="0" u="none" strike="noStrike" cap="none" normalizeH="0" dirty="0" smtClean="0">
                <a:ln>
                  <a:noFill/>
                </a:ln>
                <a:effectLst/>
                <a:latin typeface="Arial" pitchFamily="34" charset="0"/>
                <a:ea typeface="Times New Roman" pitchFamily="18" charset="0"/>
                <a:cs typeface="Arial" pitchFamily="34" charset="0"/>
              </a:rPr>
              <a:t> народная сказка «Пирог»</a:t>
            </a:r>
            <a:endParaRPr kumimoji="0" lang="ru-RU" sz="14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2051" name="Picture 3" descr="C:\Documents and Settings\Admin\Рабочий стол\Хлеб\Книги о хлебе\images (79).jpg"/>
          <p:cNvPicPr>
            <a:picLocks noChangeAspect="1" noChangeArrowheads="1"/>
          </p:cNvPicPr>
          <p:nvPr/>
        </p:nvPicPr>
        <p:blipFill>
          <a:blip r:embed="rId2"/>
          <a:srcRect/>
          <a:stretch>
            <a:fillRect/>
          </a:stretch>
        </p:blipFill>
        <p:spPr bwMode="auto">
          <a:xfrm>
            <a:off x="357158" y="785794"/>
            <a:ext cx="1819275" cy="2514600"/>
          </a:xfrm>
          <a:prstGeom prst="rect">
            <a:avLst/>
          </a:prstGeom>
          <a:noFill/>
        </p:spPr>
      </p:pic>
      <p:pic>
        <p:nvPicPr>
          <p:cNvPr id="2052" name="Picture 4" descr="C:\Documents and Settings\Admin\Рабочий стол\Хлеб\Книги о хлебе\images (80).jpg"/>
          <p:cNvPicPr>
            <a:picLocks noChangeAspect="1" noChangeArrowheads="1"/>
          </p:cNvPicPr>
          <p:nvPr/>
        </p:nvPicPr>
        <p:blipFill>
          <a:blip r:embed="rId3"/>
          <a:srcRect/>
          <a:stretch>
            <a:fillRect/>
          </a:stretch>
        </p:blipFill>
        <p:spPr bwMode="auto">
          <a:xfrm>
            <a:off x="6786578" y="857232"/>
            <a:ext cx="1828800" cy="2495550"/>
          </a:xfrm>
          <a:prstGeom prst="rect">
            <a:avLst/>
          </a:prstGeom>
          <a:noFill/>
        </p:spPr>
      </p:pic>
      <p:pic>
        <p:nvPicPr>
          <p:cNvPr id="2054" name="Picture 6" descr="C:\Documents and Settings\Admin\Рабочий стол\Хлеб\Книги о хлебе\images (81).jpg"/>
          <p:cNvPicPr>
            <a:picLocks noChangeAspect="1" noChangeArrowheads="1"/>
          </p:cNvPicPr>
          <p:nvPr/>
        </p:nvPicPr>
        <p:blipFill>
          <a:blip r:embed="rId4"/>
          <a:srcRect/>
          <a:stretch>
            <a:fillRect/>
          </a:stretch>
        </p:blipFill>
        <p:spPr bwMode="auto">
          <a:xfrm>
            <a:off x="214282" y="3857628"/>
            <a:ext cx="2000250" cy="2295525"/>
          </a:xfrm>
          <a:prstGeom prst="rect">
            <a:avLst/>
          </a:prstGeom>
          <a:noFill/>
        </p:spPr>
      </p:pic>
      <p:pic>
        <p:nvPicPr>
          <p:cNvPr id="2055" name="Picture 7" descr="C:\Documents and Settings\Admin\Рабочий стол\Хлеб\Книги о хлебе\images (85).jpg"/>
          <p:cNvPicPr>
            <a:picLocks noChangeAspect="1" noChangeArrowheads="1"/>
          </p:cNvPicPr>
          <p:nvPr/>
        </p:nvPicPr>
        <p:blipFill>
          <a:blip r:embed="rId5"/>
          <a:srcRect/>
          <a:stretch>
            <a:fillRect/>
          </a:stretch>
        </p:blipFill>
        <p:spPr bwMode="auto">
          <a:xfrm>
            <a:off x="6858016" y="3714752"/>
            <a:ext cx="1819275" cy="2514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928670"/>
            <a:ext cx="8229600" cy="357190"/>
          </a:xfrm>
        </p:spPr>
        <p:txBody>
          <a:bodyPr>
            <a:normAutofit fontScale="90000"/>
          </a:bodyPr>
          <a:lstStyle/>
          <a:p>
            <a:pPr algn="ctr"/>
            <a:r>
              <a:rPr lang="ru-RU" sz="2200" dirty="0" smtClean="0">
                <a:latin typeface="Arial" pitchFamily="34" charset="0"/>
                <a:ea typeface="Times New Roman" pitchFamily="18" charset="0"/>
                <a:cs typeface="Arial" pitchFamily="34" charset="0"/>
              </a:rPr>
              <a:t>Норвежская народная сказка «Пирог»</a:t>
            </a:r>
            <a:r>
              <a:rPr lang="ru-RU" dirty="0" smtClean="0">
                <a:latin typeface="Arial" pitchFamily="34" charset="0"/>
                <a:ea typeface="Times New Roman" pitchFamily="18" charset="0"/>
                <a:cs typeface="Arial" pitchFamily="34" charset="0"/>
              </a:rPr>
              <a:t/>
            </a:r>
            <a:br>
              <a:rPr lang="ru-RU" dirty="0" smtClean="0">
                <a:latin typeface="Arial" pitchFamily="34" charset="0"/>
                <a:ea typeface="Times New Roman" pitchFamily="18" charset="0"/>
                <a:cs typeface="Arial" pitchFamily="34" charset="0"/>
              </a:rPr>
            </a:br>
            <a:endParaRPr lang="ru-RU" dirty="0"/>
          </a:p>
        </p:txBody>
      </p:sp>
      <p:sp>
        <p:nvSpPr>
          <p:cNvPr id="3" name="Содержимое 2"/>
          <p:cNvSpPr>
            <a:spLocks noGrp="1"/>
          </p:cNvSpPr>
          <p:nvPr>
            <p:ph idx="1"/>
          </p:nvPr>
        </p:nvSpPr>
        <p:spPr>
          <a:xfrm>
            <a:off x="357158" y="1071546"/>
            <a:ext cx="8329642" cy="5429288"/>
          </a:xfrm>
        </p:spPr>
        <p:txBody>
          <a:bodyPr>
            <a:normAutofit/>
          </a:bodyPr>
          <a:lstStyle/>
          <a:p>
            <a:r>
              <a:rPr lang="ru-RU" sz="2000" dirty="0" smtClean="0"/>
              <a:t>После прочтения сказки спросите у ребенка, на какую русскую народную сказку она похожа («Колобок»)</a:t>
            </a:r>
          </a:p>
          <a:p>
            <a:r>
              <a:rPr lang="ru-RU" sz="2000" dirty="0" smtClean="0"/>
              <a:t>Что общего в двух сказках? Чем они отличаются?</a:t>
            </a:r>
          </a:p>
          <a:p>
            <a:r>
              <a:rPr lang="ru-RU" sz="2000" dirty="0" smtClean="0"/>
              <a:t>С кем повстречался пирог по дороге?</a:t>
            </a:r>
          </a:p>
          <a:p>
            <a:r>
              <a:rPr lang="ru-RU" sz="2000" dirty="0" smtClean="0"/>
              <a:t>Как пирог называл тех, с кем встречался?</a:t>
            </a:r>
          </a:p>
          <a:p>
            <a:r>
              <a:rPr lang="ru-RU" sz="2000" dirty="0" smtClean="0"/>
              <a:t>Какие шутливые прозвища даются зверям в русских сказках?</a:t>
            </a:r>
          </a:p>
          <a:p>
            <a:r>
              <a:rPr lang="ru-RU" sz="2000" dirty="0" smtClean="0"/>
              <a:t>Какими ласковыми словами просили у матери пирог семеро сыновей в начале сказки? Что было разного в их просьбах?</a:t>
            </a:r>
            <a:endParaRPr lang="ru-RU"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229600" cy="1066800"/>
          </a:xfrm>
        </p:spPr>
        <p:txBody>
          <a:bodyPr/>
          <a:lstStyle/>
          <a:p>
            <a:pPr algn="ctr"/>
            <a:r>
              <a:rPr lang="ru-RU" dirty="0" smtClean="0"/>
              <a:t>Мультфильмы о хлебе </a:t>
            </a:r>
            <a:endParaRPr lang="ru-RU" dirty="0"/>
          </a:p>
        </p:txBody>
      </p:sp>
      <p:sp>
        <p:nvSpPr>
          <p:cNvPr id="3" name="Содержимое 2"/>
          <p:cNvSpPr>
            <a:spLocks noGrp="1"/>
          </p:cNvSpPr>
          <p:nvPr>
            <p:ph idx="1"/>
          </p:nvPr>
        </p:nvSpPr>
        <p:spPr>
          <a:xfrm>
            <a:off x="285720" y="1214422"/>
            <a:ext cx="8401080" cy="5360114"/>
          </a:xfrm>
        </p:spPr>
        <p:txBody>
          <a:bodyPr/>
          <a:lstStyle/>
          <a:p>
            <a:r>
              <a:rPr lang="ru-RU" dirty="0" smtClean="0"/>
              <a:t>«Легкий хлеб» (кукольный мультфильм, 1987)</a:t>
            </a:r>
          </a:p>
          <a:p>
            <a:r>
              <a:rPr lang="ru-RU" dirty="0" smtClean="0"/>
              <a:t>«Как делают хлеб» (развивающий мультфильм)</a:t>
            </a:r>
          </a:p>
          <a:p>
            <a:r>
              <a:rPr lang="ru-RU" dirty="0" smtClean="0"/>
              <a:t>«Берегите хлеб» (рисованный мультфильм, 1982 )</a:t>
            </a:r>
          </a:p>
          <a:p>
            <a:r>
              <a:rPr lang="ru-RU" dirty="0" smtClean="0"/>
              <a:t>«Хлеб» (</a:t>
            </a:r>
            <a:r>
              <a:rPr lang="ru-RU" dirty="0" err="1" smtClean="0"/>
              <a:t>Белорусьфильм</a:t>
            </a:r>
            <a:r>
              <a:rPr lang="ru-RU" dirty="0" smtClean="0"/>
              <a:t>, 1984)</a:t>
            </a:r>
          </a:p>
          <a:p>
            <a:r>
              <a:rPr lang="ru-RU" dirty="0" smtClean="0"/>
              <a:t>«Слово о хлебе» (</a:t>
            </a:r>
            <a:r>
              <a:rPr lang="ru-RU" dirty="0" err="1" smtClean="0"/>
              <a:t>Союзмультфильм</a:t>
            </a:r>
            <a:r>
              <a:rPr lang="ru-RU" dirty="0" smtClean="0"/>
              <a:t>, 1971)</a:t>
            </a:r>
          </a:p>
          <a:p>
            <a:r>
              <a:rPr lang="ru-RU" dirty="0" smtClean="0"/>
              <a:t>«Домик-Пекарня» (обучающий мультфильм)</a:t>
            </a:r>
          </a:p>
          <a:p>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229600" cy="1066800"/>
          </a:xfrm>
        </p:spPr>
        <p:txBody>
          <a:bodyPr/>
          <a:lstStyle/>
          <a:p>
            <a:pPr algn="ctr"/>
            <a:r>
              <a:rPr lang="ru-RU" dirty="0" smtClean="0"/>
              <a:t>Рассматривание картин</a:t>
            </a:r>
            <a:endParaRPr lang="ru-RU" dirty="0"/>
          </a:p>
        </p:txBody>
      </p:sp>
      <p:pic>
        <p:nvPicPr>
          <p:cNvPr id="25602" name="Picture 2" descr="C:\Documents and Settings\Admin\Рабочий стол\Хлеб\Новая папка\Без названия (58).jpg"/>
          <p:cNvPicPr>
            <a:picLocks noChangeAspect="1" noChangeArrowheads="1"/>
          </p:cNvPicPr>
          <p:nvPr/>
        </p:nvPicPr>
        <p:blipFill>
          <a:blip r:embed="rId2"/>
          <a:srcRect/>
          <a:stretch>
            <a:fillRect/>
          </a:stretch>
        </p:blipFill>
        <p:spPr bwMode="auto">
          <a:xfrm>
            <a:off x="500034" y="1357298"/>
            <a:ext cx="4181474" cy="2339415"/>
          </a:xfrm>
          <a:prstGeom prst="rect">
            <a:avLst/>
          </a:prstGeom>
          <a:noFill/>
        </p:spPr>
      </p:pic>
      <p:pic>
        <p:nvPicPr>
          <p:cNvPr id="25603" name="Picture 3" descr="C:\Documents and Settings\Admin\Рабочий стол\Хлеб\Новая папка\Без названия (59).jpg"/>
          <p:cNvPicPr>
            <a:picLocks noChangeAspect="1" noChangeArrowheads="1"/>
          </p:cNvPicPr>
          <p:nvPr/>
        </p:nvPicPr>
        <p:blipFill>
          <a:blip r:embed="rId3"/>
          <a:srcRect/>
          <a:stretch>
            <a:fillRect/>
          </a:stretch>
        </p:blipFill>
        <p:spPr bwMode="auto">
          <a:xfrm>
            <a:off x="5214942" y="1357298"/>
            <a:ext cx="3288028" cy="2357454"/>
          </a:xfrm>
          <a:prstGeom prst="rect">
            <a:avLst/>
          </a:prstGeom>
          <a:noFill/>
        </p:spPr>
      </p:pic>
      <p:pic>
        <p:nvPicPr>
          <p:cNvPr id="25605" name="Picture 5" descr="C:\Documents and Settings\Admin\Рабочий стол\Хлеб\Новая папка\Без названия (61).jpg"/>
          <p:cNvPicPr>
            <a:picLocks noChangeAspect="1" noChangeArrowheads="1"/>
          </p:cNvPicPr>
          <p:nvPr/>
        </p:nvPicPr>
        <p:blipFill>
          <a:blip r:embed="rId4"/>
          <a:srcRect/>
          <a:stretch>
            <a:fillRect/>
          </a:stretch>
        </p:blipFill>
        <p:spPr bwMode="auto">
          <a:xfrm>
            <a:off x="1142976" y="4071942"/>
            <a:ext cx="3143272" cy="2333275"/>
          </a:xfrm>
          <a:prstGeom prst="rect">
            <a:avLst/>
          </a:prstGeom>
          <a:noFill/>
        </p:spPr>
      </p:pic>
      <p:pic>
        <p:nvPicPr>
          <p:cNvPr id="25606" name="Picture 6" descr="C:\Documents and Settings\Admin\Рабочий стол\Хлеб\Новая папка\Без названия (60).jpg"/>
          <p:cNvPicPr>
            <a:picLocks noChangeAspect="1" noChangeArrowheads="1"/>
          </p:cNvPicPr>
          <p:nvPr/>
        </p:nvPicPr>
        <p:blipFill>
          <a:blip r:embed="rId5"/>
          <a:srcRect/>
          <a:stretch>
            <a:fillRect/>
          </a:stretch>
        </p:blipFill>
        <p:spPr bwMode="auto">
          <a:xfrm>
            <a:off x="5214942" y="3929066"/>
            <a:ext cx="3155976" cy="2629980"/>
          </a:xfrm>
          <a:prstGeom prst="rect">
            <a:avLst/>
          </a:prstGeom>
          <a:noFill/>
        </p:spPr>
      </p:pic>
      <p:sp>
        <p:nvSpPr>
          <p:cNvPr id="9" name="TextBox 8"/>
          <p:cNvSpPr txBox="1"/>
          <p:nvPr/>
        </p:nvSpPr>
        <p:spPr>
          <a:xfrm>
            <a:off x="1571604" y="3714752"/>
            <a:ext cx="2074607" cy="369332"/>
          </a:xfrm>
          <a:prstGeom prst="rect">
            <a:avLst/>
          </a:prstGeom>
          <a:noFill/>
        </p:spPr>
        <p:txBody>
          <a:bodyPr wrap="none" rtlCol="0">
            <a:spAutoFit/>
          </a:bodyPr>
          <a:lstStyle/>
          <a:p>
            <a:r>
              <a:rPr lang="ru-RU" dirty="0" smtClean="0"/>
              <a:t>Шишкин «Рожь»</a:t>
            </a:r>
            <a:endParaRPr lang="ru-RU" dirty="0"/>
          </a:p>
        </p:txBody>
      </p:sp>
      <p:sp>
        <p:nvSpPr>
          <p:cNvPr id="10" name="TextBox 9"/>
          <p:cNvSpPr txBox="1"/>
          <p:nvPr/>
        </p:nvSpPr>
        <p:spPr>
          <a:xfrm>
            <a:off x="2071670" y="6488668"/>
            <a:ext cx="1231427" cy="369332"/>
          </a:xfrm>
          <a:prstGeom prst="rect">
            <a:avLst/>
          </a:prstGeom>
          <a:noFill/>
        </p:spPr>
        <p:txBody>
          <a:bodyPr wrap="none" rtlCol="0">
            <a:spAutoFit/>
          </a:bodyPr>
          <a:lstStyle/>
          <a:p>
            <a:r>
              <a:rPr lang="ru-RU" dirty="0" smtClean="0"/>
              <a:t>«Уборка»</a:t>
            </a:r>
            <a:endParaRPr lang="ru-RU" dirty="0"/>
          </a:p>
        </p:txBody>
      </p:sp>
      <p:sp>
        <p:nvSpPr>
          <p:cNvPr id="11" name="TextBox 10"/>
          <p:cNvSpPr txBox="1"/>
          <p:nvPr/>
        </p:nvSpPr>
        <p:spPr>
          <a:xfrm>
            <a:off x="5929322" y="6488668"/>
            <a:ext cx="1231427" cy="369332"/>
          </a:xfrm>
          <a:prstGeom prst="rect">
            <a:avLst/>
          </a:prstGeom>
          <a:noFill/>
        </p:spPr>
        <p:txBody>
          <a:bodyPr wrap="none" rtlCol="0">
            <a:spAutoFit/>
          </a:bodyPr>
          <a:lstStyle/>
          <a:p>
            <a:r>
              <a:rPr lang="ru-RU" dirty="0" smtClean="0"/>
              <a:t>«Уборка»</a:t>
            </a:r>
            <a:endParaRPr lang="ru-RU" dirty="0"/>
          </a:p>
        </p:txBody>
      </p:sp>
      <p:sp>
        <p:nvSpPr>
          <p:cNvPr id="12" name="TextBox 11"/>
          <p:cNvSpPr txBox="1"/>
          <p:nvPr/>
        </p:nvSpPr>
        <p:spPr>
          <a:xfrm>
            <a:off x="5857884" y="3643314"/>
            <a:ext cx="1231427" cy="369332"/>
          </a:xfrm>
          <a:prstGeom prst="rect">
            <a:avLst/>
          </a:prstGeom>
          <a:noFill/>
        </p:spPr>
        <p:txBody>
          <a:bodyPr wrap="none" rtlCol="0">
            <a:spAutoFit/>
          </a:bodyPr>
          <a:lstStyle/>
          <a:p>
            <a:r>
              <a:rPr lang="ru-RU" dirty="0" smtClean="0"/>
              <a:t>«Уборка»</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7829576" cy="709626"/>
          </a:xfrm>
        </p:spPr>
        <p:txBody>
          <a:bodyPr>
            <a:normAutofit fontScale="90000"/>
          </a:bodyPr>
          <a:lstStyle/>
          <a:p>
            <a:pPr algn="ctr"/>
            <a:r>
              <a:rPr lang="ru-RU" dirty="0" smtClean="0"/>
              <a:t>Рассматривание картины Шишкина «Рожь»</a:t>
            </a:r>
            <a:endParaRPr lang="ru-RU" dirty="0"/>
          </a:p>
        </p:txBody>
      </p:sp>
      <p:sp>
        <p:nvSpPr>
          <p:cNvPr id="3" name="Содержимое 2"/>
          <p:cNvSpPr>
            <a:spLocks noGrp="1"/>
          </p:cNvSpPr>
          <p:nvPr>
            <p:ph idx="1"/>
          </p:nvPr>
        </p:nvSpPr>
        <p:spPr>
          <a:xfrm>
            <a:off x="500034" y="1428736"/>
            <a:ext cx="8186766" cy="5145800"/>
          </a:xfrm>
        </p:spPr>
        <p:txBody>
          <a:bodyPr>
            <a:normAutofit/>
          </a:bodyPr>
          <a:lstStyle/>
          <a:p>
            <a:pPr>
              <a:buNone/>
            </a:pPr>
            <a:r>
              <a:rPr lang="ru-RU" dirty="0" smtClean="0"/>
              <a:t>Примерный перечень вопросов:</a:t>
            </a:r>
          </a:p>
          <a:p>
            <a:r>
              <a:rPr lang="ru-RU" dirty="0" smtClean="0"/>
              <a:t>Почему </a:t>
            </a:r>
            <a:r>
              <a:rPr lang="ru-RU" dirty="0" smtClean="0"/>
              <a:t>эта картина называется «Рожь»?</a:t>
            </a:r>
          </a:p>
          <a:p>
            <a:r>
              <a:rPr lang="ru-RU" dirty="0" smtClean="0"/>
              <a:t>Какое это поле, что растет на нем?</a:t>
            </a:r>
          </a:p>
          <a:p>
            <a:r>
              <a:rPr lang="ru-RU" dirty="0" smtClean="0"/>
              <a:t>Какое время года мы видим на картине?</a:t>
            </a:r>
          </a:p>
          <a:p>
            <a:r>
              <a:rPr lang="ru-RU" dirty="0" smtClean="0"/>
              <a:t>Докажите, что это, конец лета или ранняя осень.</a:t>
            </a:r>
          </a:p>
          <a:p>
            <a:r>
              <a:rPr lang="ru-RU" dirty="0" smtClean="0"/>
              <a:t>Почему пожелтела ржаное поле?</a:t>
            </a:r>
          </a:p>
          <a:p>
            <a:r>
              <a:rPr lang="ru-RU" dirty="0" smtClean="0"/>
              <a:t>Какая рожь на картине И. Шишкина? </a:t>
            </a:r>
            <a:r>
              <a:rPr lang="ru-RU" dirty="0" smtClean="0"/>
              <a:t>(спелая</a:t>
            </a:r>
            <a:r>
              <a:rPr lang="ru-RU" dirty="0" smtClean="0"/>
              <a:t>, зрелая, налитая).</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Admin\Рабочий стол\Хлеб\Колоски\clp2793073.jpg"/>
          <p:cNvPicPr>
            <a:picLocks noChangeAspect="1" noChangeArrowheads="1"/>
          </p:cNvPicPr>
          <p:nvPr/>
        </p:nvPicPr>
        <p:blipFill>
          <a:blip r:embed="rId2"/>
          <a:srcRect l="27218" r="27419"/>
          <a:stretch>
            <a:fillRect/>
          </a:stretch>
        </p:blipFill>
        <p:spPr bwMode="auto">
          <a:xfrm>
            <a:off x="5715008" y="1031230"/>
            <a:ext cx="2643206" cy="5826770"/>
          </a:xfrm>
          <a:prstGeom prst="rect">
            <a:avLst/>
          </a:prstGeom>
          <a:noFill/>
        </p:spPr>
      </p:pic>
      <p:sp>
        <p:nvSpPr>
          <p:cNvPr id="2" name="Заголовок 1"/>
          <p:cNvSpPr>
            <a:spLocks noGrp="1"/>
          </p:cNvSpPr>
          <p:nvPr>
            <p:ph type="title"/>
          </p:nvPr>
        </p:nvSpPr>
        <p:spPr>
          <a:xfrm>
            <a:off x="428596" y="642918"/>
            <a:ext cx="8229600" cy="1066800"/>
          </a:xfrm>
        </p:spPr>
        <p:txBody>
          <a:bodyPr>
            <a:normAutofit fontScale="90000"/>
          </a:bodyPr>
          <a:lstStyle/>
          <a:p>
            <a:r>
              <a:rPr lang="ru-RU" dirty="0" smtClean="0"/>
              <a:t>Дидактические игры по математике</a:t>
            </a:r>
            <a:endParaRPr lang="ru-RU" dirty="0"/>
          </a:p>
        </p:txBody>
      </p:sp>
      <p:sp>
        <p:nvSpPr>
          <p:cNvPr id="3" name="Содержимое 2"/>
          <p:cNvSpPr>
            <a:spLocks noGrp="1"/>
          </p:cNvSpPr>
          <p:nvPr>
            <p:ph idx="1"/>
          </p:nvPr>
        </p:nvSpPr>
        <p:spPr>
          <a:xfrm>
            <a:off x="357158" y="1643050"/>
            <a:ext cx="4643470" cy="4714908"/>
          </a:xfrm>
        </p:spPr>
        <p:txBody>
          <a:bodyPr>
            <a:normAutofit fontScale="62500" lnSpcReduction="20000"/>
          </a:bodyPr>
          <a:lstStyle/>
          <a:p>
            <a:pPr>
              <a:buNone/>
            </a:pPr>
            <a:r>
              <a:rPr lang="ru-RU" b="1" dirty="0" smtClean="0"/>
              <a:t>«Измерь колоски»</a:t>
            </a:r>
          </a:p>
          <a:p>
            <a:pPr>
              <a:buNone/>
            </a:pPr>
            <a:r>
              <a:rPr lang="ru-RU" dirty="0" smtClean="0"/>
              <a:t>Предложите ребенку рассмотреть рисунок, на котором изображены два колоска разной высоты. Пускай ребенок определит высоту колосков. Спросите, как это можно сделать. Если ребенок затруднится ответить, напомните ему, что это можно сделать с помощью линейки или условной мерки. В качестве условной мерки можно взять, например, полоску бумаги в клетку размером 1 на 10 клеток, ленточку ,шнурок , нитку. Напомните , что мерку нужно прикладывать к верхней части колоска, заметить где оказался второй конец метки и от этого места ,если это необходимо, повторить </a:t>
            </a:r>
            <a:r>
              <a:rPr lang="ru-RU" dirty="0" err="1" smtClean="0"/>
              <a:t>измеренрие</a:t>
            </a:r>
            <a:r>
              <a:rPr lang="ru-RU" dirty="0" smtClean="0"/>
              <a:t>.</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00042"/>
            <a:ext cx="8229600" cy="1066800"/>
          </a:xfrm>
        </p:spPr>
        <p:txBody>
          <a:bodyPr>
            <a:normAutofit fontScale="90000"/>
          </a:bodyPr>
          <a:lstStyle/>
          <a:p>
            <a:r>
              <a:rPr lang="ru-RU" dirty="0" smtClean="0"/>
              <a:t>Дидактические игры по математике</a:t>
            </a:r>
            <a:endParaRPr lang="ru-RU" dirty="0"/>
          </a:p>
        </p:txBody>
      </p:sp>
      <p:sp>
        <p:nvSpPr>
          <p:cNvPr id="3" name="Содержимое 2"/>
          <p:cNvSpPr>
            <a:spLocks noGrp="1"/>
          </p:cNvSpPr>
          <p:nvPr>
            <p:ph idx="1"/>
          </p:nvPr>
        </p:nvSpPr>
        <p:spPr>
          <a:xfrm>
            <a:off x="357158" y="1428736"/>
            <a:ext cx="8329642" cy="5145800"/>
          </a:xfrm>
        </p:spPr>
        <p:txBody>
          <a:bodyPr>
            <a:normAutofit fontScale="92500" lnSpcReduction="20000"/>
          </a:bodyPr>
          <a:lstStyle/>
          <a:p>
            <a:r>
              <a:rPr lang="ru-RU" b="1" dirty="0" smtClean="0"/>
              <a:t>«Разложи блинчики</a:t>
            </a:r>
            <a:r>
              <a:rPr lang="ru-RU" b="1" dirty="0" smtClean="0"/>
              <a:t>»</a:t>
            </a:r>
            <a:endParaRPr lang="ru-RU" dirty="0" smtClean="0"/>
          </a:p>
          <a:p>
            <a:r>
              <a:rPr lang="ru-RU" b="1" dirty="0" smtClean="0"/>
              <a:t>Задачи:</a:t>
            </a:r>
            <a:r>
              <a:rPr lang="ru-RU" dirty="0" smtClean="0"/>
              <a:t> развивать восприятие формы, величины, упражнять детей в умении </a:t>
            </a:r>
            <a:r>
              <a:rPr lang="ru-RU" dirty="0" smtClean="0"/>
              <a:t>определять </a:t>
            </a:r>
            <a:r>
              <a:rPr lang="ru-RU" dirty="0" smtClean="0"/>
              <a:t>размеры </a:t>
            </a:r>
            <a:r>
              <a:rPr lang="ru-RU" dirty="0" smtClean="0"/>
              <a:t> и располагать предметы в </a:t>
            </a:r>
            <a:r>
              <a:rPr lang="ru-RU" dirty="0" smtClean="0"/>
              <a:t>порядке возрастания (убывания</a:t>
            </a:r>
            <a:r>
              <a:rPr lang="ru-RU" dirty="0" smtClean="0"/>
              <a:t>) .</a:t>
            </a:r>
            <a:endParaRPr lang="ru-RU" dirty="0" smtClean="0"/>
          </a:p>
          <a:p>
            <a:r>
              <a:rPr lang="ru-RU" b="1" dirty="0" smtClean="0"/>
              <a:t>Ход игры:</a:t>
            </a:r>
            <a:r>
              <a:rPr lang="ru-RU" dirty="0" smtClean="0"/>
              <a:t> </a:t>
            </a:r>
            <a:r>
              <a:rPr lang="ru-RU" dirty="0" smtClean="0"/>
              <a:t> предложите ребенку «блинчики» (круги из картона разного диаметра) , ребенок должен сравнить величину и разложить блинчики от самого маленького до самого большого , спросите у ребенка ,как он будет сравнивать блинчики. Если он не ответит, напомните, что сделать это можно способом наложения, можно пронумеровать блины по порядку (от 1 до 10)</a:t>
            </a:r>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229600" cy="423019"/>
          </a:xfrm>
        </p:spPr>
        <p:txBody>
          <a:bodyPr>
            <a:normAutofit fontScale="90000"/>
          </a:bodyPr>
          <a:lstStyle/>
          <a:p>
            <a:pPr algn="ctr"/>
            <a:r>
              <a:rPr lang="ru-RU" sz="2400" dirty="0" smtClean="0"/>
              <a:t>Беседа о хлебе</a:t>
            </a:r>
            <a:endParaRPr lang="ru-RU" sz="2400" dirty="0"/>
          </a:p>
        </p:txBody>
      </p:sp>
      <p:sp>
        <p:nvSpPr>
          <p:cNvPr id="3" name="Содержимое 2"/>
          <p:cNvSpPr>
            <a:spLocks noGrp="1"/>
          </p:cNvSpPr>
          <p:nvPr>
            <p:ph idx="1"/>
          </p:nvPr>
        </p:nvSpPr>
        <p:spPr>
          <a:xfrm>
            <a:off x="0" y="571480"/>
            <a:ext cx="9001156" cy="6286520"/>
          </a:xfrm>
        </p:spPr>
        <p:txBody>
          <a:bodyPr>
            <a:noAutofit/>
          </a:bodyPr>
          <a:lstStyle/>
          <a:p>
            <a:pPr algn="ctr">
              <a:buNone/>
            </a:pPr>
            <a:r>
              <a:rPr lang="ru-RU" sz="1000" dirty="0" smtClean="0"/>
              <a:t>Узнайте у ребенка, знает ли он откуда появляется хлеб. Дополните его знания своим рассказом.</a:t>
            </a:r>
          </a:p>
          <a:p>
            <a:pPr fontAlgn="base">
              <a:buNone/>
            </a:pPr>
            <a:r>
              <a:rPr lang="ru-RU" sz="1000" dirty="0" smtClean="0"/>
              <a:t>Хлеб </a:t>
            </a:r>
            <a:r>
              <a:rPr lang="ru-RU" sz="1000" dirty="0" smtClean="0"/>
              <a:t>– наше богатство, в него вложен труд многих людей. Многие из Вас любят кушать сушки, печения, баранки, пироги, и пирожки.</a:t>
            </a:r>
          </a:p>
          <a:p>
            <a:pPr>
              <a:buNone/>
            </a:pPr>
            <a:r>
              <a:rPr lang="ru-RU" sz="1000" dirty="0" smtClean="0"/>
              <a:t>Хлеб нужен каждому из нас каждый день, без хлеба не проживешь. Ведь он и сытный, и полезный, и любимый всеми нами. Русские люди во все времена ценили этот продукт.</a:t>
            </a:r>
          </a:p>
          <a:p>
            <a:pPr>
              <a:buNone/>
            </a:pPr>
            <a:r>
              <a:rPr lang="ru-RU" sz="1000" dirty="0" smtClean="0"/>
              <a:t>– Как попал хлеб к нам на стол ? Какой путь он прошел? Кто вырастил его?</a:t>
            </a:r>
            <a:br>
              <a:rPr lang="ru-RU" sz="1000" dirty="0" smtClean="0"/>
            </a:br>
            <a:r>
              <a:rPr lang="ru-RU" sz="1000" dirty="0" smtClean="0"/>
              <a:t>В </a:t>
            </a:r>
            <a:r>
              <a:rPr lang="ru-RU" sz="1000" dirty="0" smtClean="0"/>
              <a:t>народе говорят: « Хлеб всему голова». Хлеб нужен всегда человеку , с маленького возраста до самой старости.</a:t>
            </a:r>
          </a:p>
          <a:p>
            <a:pPr fontAlgn="base">
              <a:buNone/>
            </a:pPr>
            <a:r>
              <a:rPr lang="ru-RU" sz="1000" dirty="0" smtClean="0"/>
              <a:t>-Как </a:t>
            </a:r>
            <a:r>
              <a:rPr lang="ru-RU" sz="1000" dirty="0" smtClean="0"/>
              <a:t>же получается хлеб, который мы покупаем в магазине или печем дома? (Из муки)</a:t>
            </a:r>
          </a:p>
          <a:p>
            <a:pPr>
              <a:buNone/>
            </a:pPr>
            <a:r>
              <a:rPr lang="ru-RU" sz="1000" dirty="0" smtClean="0"/>
              <a:t>-А </a:t>
            </a:r>
            <a:r>
              <a:rPr lang="ru-RU" sz="1000" dirty="0" smtClean="0"/>
              <a:t>что такое мука? Из чего ее получают?</a:t>
            </a:r>
          </a:p>
          <a:p>
            <a:pPr fontAlgn="base">
              <a:buNone/>
            </a:pPr>
            <a:r>
              <a:rPr lang="ru-RU" sz="1000" dirty="0" smtClean="0"/>
              <a:t>Труд земледельца – труд тяжелый. Еще с осени земледельцы начинают заботиться об урожае будущего года. Они глубоко вспахивают землю, поля, на которых будет расти будущий урожай. Весной, когда теплое солнышко согреет землю, а весенние дожди сделают землю влажной, начинают сеять зерна пшеницы, ржи, овса, ячменя. Появляются всходы, зеленые ростки.</a:t>
            </a:r>
            <a:br>
              <a:rPr lang="ru-RU" sz="1000" dirty="0" smtClean="0"/>
            </a:br>
            <a:r>
              <a:rPr lang="ru-RU" sz="1000" dirty="0" smtClean="0"/>
              <a:t>Затем растения начинают колоситься, цвести. В колосе образуются мучнистые зерна</a:t>
            </a:r>
            <a:r>
              <a:rPr lang="ru-RU" sz="1000" dirty="0" smtClean="0"/>
              <a:t>.</a:t>
            </a:r>
            <a:r>
              <a:rPr lang="ru-RU" sz="1000" dirty="0" smtClean="0"/>
              <a:t/>
            </a:r>
            <a:br>
              <a:rPr lang="ru-RU" sz="1000" dirty="0" smtClean="0"/>
            </a:br>
            <a:r>
              <a:rPr lang="ru-RU" sz="1000" dirty="0" smtClean="0"/>
              <a:t>Колосьям необходим дождь и много солнца. Раньше во время праздников пели:</a:t>
            </a:r>
            <a:br>
              <a:rPr lang="ru-RU" sz="1000" dirty="0" smtClean="0"/>
            </a:br>
            <a:r>
              <a:rPr lang="ru-RU" sz="1000" dirty="0" smtClean="0"/>
              <a:t>– Дай же нам небо, хлеба богатые, с корнем глубоким, с зерном обильным.</a:t>
            </a:r>
            <a:br>
              <a:rPr lang="ru-RU" sz="1000" dirty="0" smtClean="0"/>
            </a:br>
            <a:r>
              <a:rPr lang="ru-RU" sz="1000" dirty="0" smtClean="0"/>
              <a:t>– Когда поле зеленеет, оно волнуется от ветра, как море. А когда хлеб созревает, все поля становятся золотистого цвета.</a:t>
            </a:r>
          </a:p>
          <a:p>
            <a:pPr fontAlgn="base">
              <a:buNone/>
            </a:pPr>
            <a:r>
              <a:rPr lang="ru-RU" sz="1000" dirty="0" smtClean="0"/>
              <a:t>Наступает время собирать урожай. На поля выходит техника и люди. </a:t>
            </a:r>
          </a:p>
          <a:p>
            <a:pPr fontAlgn="base">
              <a:buNone/>
            </a:pPr>
            <a:r>
              <a:rPr lang="ru-RU" sz="1000" dirty="0" smtClean="0"/>
              <a:t>- Какую сельскохозяйственную технику Вы знаете? </a:t>
            </a:r>
          </a:p>
          <a:p>
            <a:pPr fontAlgn="base">
              <a:buNone/>
            </a:pPr>
            <a:r>
              <a:rPr lang="ru-RU" sz="1000" dirty="0" smtClean="0"/>
              <a:t>Начинается кропотливая работа. После того, как комбайны аккуратно срежут колосья, их погрузят на грузовые машины и повезут на элеватор где зерно должно просохнуть, дальше его везут на мукомольный завод. Там зерно мелют до состояния муки.</a:t>
            </a:r>
          </a:p>
          <a:p>
            <a:pPr fontAlgn="base">
              <a:buNone/>
            </a:pPr>
            <a:r>
              <a:rPr lang="ru-RU" sz="1000" dirty="0" smtClean="0"/>
              <a:t>Затем  мука отправляется на хлебозаводы. Из пшеничного зерна получается пшеничная мука, из нее получается белый хлеб, баранки, печенье, булки, сушки, пирожки и другие изделия. А из ржаных зерен получают ржаную муку, и пекари выпекают ржаной хлеб.</a:t>
            </a:r>
          </a:p>
          <a:p>
            <a:pPr fontAlgn="base">
              <a:buNone/>
            </a:pPr>
            <a:r>
              <a:rPr lang="ru-RU" sz="1000" dirty="0" smtClean="0"/>
              <a:t>После того, как хлеб выпекли,  грузовые машины доставляют его  в магазины и детские сады, что каждый из нас мог отведать вкус настоящего хлеба.</a:t>
            </a:r>
          </a:p>
          <a:p>
            <a:pPr fontAlgn="base">
              <a:buNone/>
            </a:pPr>
            <a:r>
              <a:rPr lang="ru-RU" sz="1000" dirty="0" smtClean="0"/>
              <a:t>А вот как выращивали хлеб в старину.</a:t>
            </a:r>
          </a:p>
          <a:p>
            <a:pPr fontAlgn="base">
              <a:buNone/>
            </a:pPr>
            <a:r>
              <a:rPr lang="ru-RU" sz="1000" dirty="0" smtClean="0"/>
              <a:t>Когда то очень давно первобытный человек заметил, что созревшие семена диких растений разносятся с помощью ветра или птиц, и попадают в почву, дают всходы, вырастает новое растение со множеством семян.</a:t>
            </a:r>
            <a:br>
              <a:rPr lang="ru-RU" sz="1000" dirty="0" smtClean="0"/>
            </a:br>
            <a:r>
              <a:rPr lang="ru-RU" sz="1000" dirty="0" smtClean="0"/>
              <a:t>Древний человек попробовал на вкус семена диких растений, и они ему понравились. С тех пор человек начал сам не только собирать эти семена, но и сеять их в обработанную землю. Первой мотыгой для обрабатывания земли, стала деревянная палка, потом человек догадался насадить на палку отесанный камень. С помощью таких приспособлений люди разрыхляли почву, затем сажали в нее семена. Собранные семена человек молотил с помощью камня, превращая их в муку. Затем из муки он выпекал на огне хлеб.</a:t>
            </a:r>
          </a:p>
          <a:p>
            <a:pPr fontAlgn="base">
              <a:buNone/>
            </a:pPr>
            <a:r>
              <a:rPr lang="ru-RU" sz="1000" dirty="0" smtClean="0"/>
              <a:t>Шло время и люди стали использовать в земледелии прирученных животных для рыхления земли. Появился деревянный плуг, с помощью которого почва подрезалась, переворачивалась и взрыхлялась. Затем в ручную люди сеяли зерно, а осенью при помощи специального серпа срезали колосья и делали снопы для просушки, а затем зерно молотили с помощью цепа. Зерно отвозили на мельницу и перемалывали в муку.</a:t>
            </a:r>
          </a:p>
          <a:p>
            <a:pPr>
              <a:buNone/>
            </a:pPr>
            <a:r>
              <a:rPr lang="ru-RU" sz="1000" dirty="0" smtClean="0"/>
              <a:t>Как много труда надо затратить, чтобы получить хлеб. Поэтому к нему следует бережно относиться, т.е. не бросать на пол, не топтать. Все люди мира ценят хлеб и знают, что”Хлеб-это наше богатство, достояние”.</a:t>
            </a:r>
          </a:p>
          <a:p>
            <a:pPr>
              <a:buNone/>
            </a:pPr>
            <a:r>
              <a:rPr lang="ru-RU" sz="1000" dirty="0" smtClean="0"/>
              <a:t> </a:t>
            </a:r>
          </a:p>
          <a:p>
            <a:pPr fontAlgn="base">
              <a:buNone/>
            </a:pPr>
            <a:endParaRPr lang="ru-RU"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229600" cy="1066800"/>
          </a:xfrm>
        </p:spPr>
        <p:txBody>
          <a:bodyPr>
            <a:normAutofit fontScale="90000"/>
          </a:bodyPr>
          <a:lstStyle/>
          <a:p>
            <a:pPr algn="ctr"/>
            <a:r>
              <a:rPr lang="ru-RU" dirty="0" smtClean="0"/>
              <a:t>Дидактические игры по математике</a:t>
            </a:r>
            <a:endParaRPr lang="ru-RU" dirty="0"/>
          </a:p>
        </p:txBody>
      </p:sp>
      <p:sp>
        <p:nvSpPr>
          <p:cNvPr id="3" name="Содержимое 2"/>
          <p:cNvSpPr>
            <a:spLocks noGrp="1"/>
          </p:cNvSpPr>
          <p:nvPr>
            <p:ph idx="1"/>
          </p:nvPr>
        </p:nvSpPr>
        <p:spPr>
          <a:xfrm>
            <a:off x="428596" y="1428736"/>
            <a:ext cx="8258204" cy="3786214"/>
          </a:xfrm>
        </p:spPr>
        <p:txBody>
          <a:bodyPr>
            <a:normAutofit lnSpcReduction="10000"/>
          </a:bodyPr>
          <a:lstStyle/>
          <a:p>
            <a:r>
              <a:rPr lang="ru-RU" dirty="0" smtClean="0"/>
              <a:t>«Определи какой формы»</a:t>
            </a:r>
          </a:p>
          <a:p>
            <a:r>
              <a:rPr lang="ru-RU" dirty="0" smtClean="0"/>
              <a:t>Предложите ребенку рассмотреть картинку, на которой изображены хлебобулочные изделия. Пусть он определит, на какую геометрическую фигуру похоже каждое изделие (круг , овал, прямоугольник). Можно вырезать эти фигуры из бумаги или картона, а ребенок пусть разложит их на картинку к тем изделиям, которым они соответствуют.</a:t>
            </a:r>
            <a:endParaRPr lang="ru-RU" dirty="0"/>
          </a:p>
        </p:txBody>
      </p:sp>
      <p:pic>
        <p:nvPicPr>
          <p:cNvPr id="31746" name="Picture 2" descr="C:\Documents and Settings\Admin\Рабочий стол\Хлеб\Новая папка\images (69).jpg"/>
          <p:cNvPicPr>
            <a:picLocks noChangeAspect="1" noChangeArrowheads="1"/>
          </p:cNvPicPr>
          <p:nvPr/>
        </p:nvPicPr>
        <p:blipFill>
          <a:blip r:embed="rId2"/>
          <a:srcRect b="11420"/>
          <a:stretch>
            <a:fillRect/>
          </a:stretch>
        </p:blipFill>
        <p:spPr bwMode="auto">
          <a:xfrm>
            <a:off x="3071802" y="4981575"/>
            <a:ext cx="2438400" cy="166213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Documents and Settings\Admin\Рабочий стол\Хлеб\images (53).jpg"/>
          <p:cNvPicPr>
            <a:picLocks noChangeAspect="1" noChangeArrowheads="1"/>
          </p:cNvPicPr>
          <p:nvPr/>
        </p:nvPicPr>
        <p:blipFill>
          <a:blip r:embed="rId2"/>
          <a:srcRect/>
          <a:stretch>
            <a:fillRect/>
          </a:stretch>
        </p:blipFill>
        <p:spPr bwMode="auto">
          <a:xfrm>
            <a:off x="4357686" y="5610225"/>
            <a:ext cx="2857500" cy="1247775"/>
          </a:xfrm>
          <a:prstGeom prst="rect">
            <a:avLst/>
          </a:prstGeom>
          <a:noFill/>
        </p:spPr>
      </p:pic>
      <p:sp>
        <p:nvSpPr>
          <p:cNvPr id="2" name="Заголовок 1"/>
          <p:cNvSpPr>
            <a:spLocks noGrp="1"/>
          </p:cNvSpPr>
          <p:nvPr>
            <p:ph type="title"/>
          </p:nvPr>
        </p:nvSpPr>
        <p:spPr>
          <a:xfrm>
            <a:off x="285720" y="500042"/>
            <a:ext cx="8229600" cy="857256"/>
          </a:xfrm>
        </p:spPr>
        <p:txBody>
          <a:bodyPr>
            <a:normAutofit fontScale="90000"/>
          </a:bodyPr>
          <a:lstStyle/>
          <a:p>
            <a:pPr algn="ctr"/>
            <a:r>
              <a:rPr lang="ru-RU" dirty="0" smtClean="0"/>
              <a:t>Сюжетно-ролевая игра «Пекарня»</a:t>
            </a:r>
            <a:endParaRPr lang="ru-RU" dirty="0"/>
          </a:p>
        </p:txBody>
      </p:sp>
      <p:sp>
        <p:nvSpPr>
          <p:cNvPr id="3" name="Содержимое 2"/>
          <p:cNvSpPr>
            <a:spLocks noGrp="1"/>
          </p:cNvSpPr>
          <p:nvPr>
            <p:ph idx="1"/>
          </p:nvPr>
        </p:nvSpPr>
        <p:spPr>
          <a:xfrm>
            <a:off x="357158" y="1357298"/>
            <a:ext cx="8329642" cy="4643470"/>
          </a:xfrm>
        </p:spPr>
        <p:txBody>
          <a:bodyPr>
            <a:normAutofit fontScale="62500" lnSpcReduction="20000"/>
          </a:bodyPr>
          <a:lstStyle/>
          <a:p>
            <a:pPr>
              <a:buNone/>
            </a:pPr>
            <a:r>
              <a:rPr lang="ru-RU" u="sng" dirty="0" smtClean="0"/>
              <a:t>Цель</a:t>
            </a:r>
            <a:r>
              <a:rPr lang="ru-RU" dirty="0" smtClean="0"/>
              <a:t>: расширять и углублять представления детей о профессиях: пекаря, кондитера, упаковщика, грузчика, водителя, товароведа, менеджера по залу, кассира, продавца, охранника, </a:t>
            </a:r>
            <a:r>
              <a:rPr lang="ru-RU" dirty="0" err="1" smtClean="0"/>
              <a:t>директора;расширять</a:t>
            </a:r>
            <a:r>
              <a:rPr lang="ru-RU" dirty="0" smtClean="0"/>
              <a:t> представления о мастерстве кондитеров и пекарей, о значимости их труда, развивать диалогическую и монологическую речь, умение самостоятельно готовить игровой материал для игры; обучать детей реализовывать и развивать сюжет игры, опираясь на ранее полученные знания; развивать воображение, воспитывать самостоятельность в разрешении конфликтных ситуаций, возникающих в ходе игры; формировать умение согласовывать свои действия с действиями партнеров.</a:t>
            </a:r>
          </a:p>
          <a:p>
            <a:pPr>
              <a:buNone/>
            </a:pPr>
            <a:r>
              <a:rPr lang="ru-RU" u="sng" dirty="0" smtClean="0"/>
              <a:t>Оборудование:</a:t>
            </a:r>
            <a:endParaRPr lang="ru-RU" dirty="0" smtClean="0"/>
          </a:p>
          <a:p>
            <a:pPr>
              <a:buNone/>
            </a:pPr>
            <a:r>
              <a:rPr lang="ru-RU" dirty="0" smtClean="0"/>
              <a:t> </a:t>
            </a:r>
            <a:r>
              <a:rPr lang="ru-RU" dirty="0" smtClean="0"/>
              <a:t>шапочки, фартуки (для кондитеров и </a:t>
            </a:r>
            <a:r>
              <a:rPr lang="ru-RU" dirty="0" smtClean="0"/>
              <a:t>пекарей), фартуки </a:t>
            </a:r>
            <a:r>
              <a:rPr lang="ru-RU" dirty="0" smtClean="0"/>
              <a:t>и шапочки (для продавца, </a:t>
            </a:r>
            <a:r>
              <a:rPr lang="ru-RU" dirty="0" smtClean="0"/>
              <a:t>кассира), скатерти,  </a:t>
            </a:r>
            <a:r>
              <a:rPr lang="ru-RU" dirty="0" smtClean="0"/>
              <a:t>пластилин для моделирования, формочки, коробочки для упаковки, </a:t>
            </a:r>
            <a:r>
              <a:rPr lang="ru-RU" dirty="0" smtClean="0"/>
              <a:t>наклейки, соленое </a:t>
            </a:r>
            <a:r>
              <a:rPr lang="ru-RU" dirty="0" smtClean="0"/>
              <a:t>тесто, </a:t>
            </a:r>
            <a:r>
              <a:rPr lang="ru-RU" dirty="0" smtClean="0"/>
              <a:t>подносы, ящики</a:t>
            </a:r>
            <a:r>
              <a:rPr lang="ru-RU" dirty="0" smtClean="0"/>
              <a:t>, рули, костюмы (для грузчиков и </a:t>
            </a:r>
            <a:r>
              <a:rPr lang="ru-RU" dirty="0" smtClean="0"/>
              <a:t>водителей), витрины, готовый игровой материал,  кассовый аппарат, корзины для покупателей,  сумочки, кошельки, деньги (из бумаги), чеки, ценники,  товары по отделам, таблички с названиями отделов, отличительные элементы для сотрудников (</a:t>
            </a:r>
            <a:r>
              <a:rPr lang="ru-RU" dirty="0" err="1" smtClean="0"/>
              <a:t>бейджи</a:t>
            </a:r>
            <a:r>
              <a:rPr lang="ru-RU" dirty="0" smtClean="0"/>
              <a:t>)</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186766" cy="1071570"/>
          </a:xfrm>
        </p:spPr>
        <p:txBody>
          <a:bodyPr>
            <a:normAutofit fontScale="90000"/>
          </a:bodyPr>
          <a:lstStyle/>
          <a:p>
            <a:pPr algn="ctr"/>
            <a:r>
              <a:rPr lang="ru-RU" dirty="0" smtClean="0"/>
              <a:t>Строительная игра «Гараж для комбайнов»</a:t>
            </a:r>
            <a:endParaRPr lang="ru-RU" dirty="0"/>
          </a:p>
        </p:txBody>
      </p:sp>
      <p:sp>
        <p:nvSpPr>
          <p:cNvPr id="3" name="Содержимое 2"/>
          <p:cNvSpPr>
            <a:spLocks noGrp="1"/>
          </p:cNvSpPr>
          <p:nvPr>
            <p:ph idx="1"/>
          </p:nvPr>
        </p:nvSpPr>
        <p:spPr>
          <a:xfrm>
            <a:off x="428596" y="1928802"/>
            <a:ext cx="8258204" cy="4645734"/>
          </a:xfrm>
        </p:spPr>
        <p:txBody>
          <a:bodyPr>
            <a:normAutofit fontScale="92500" lnSpcReduction="20000"/>
          </a:bodyPr>
          <a:lstStyle/>
          <a:p>
            <a:pPr>
              <a:buNone/>
            </a:pPr>
            <a:r>
              <a:rPr lang="ru-RU" u="sng" dirty="0" smtClean="0"/>
              <a:t>Цель:</a:t>
            </a:r>
            <a:r>
              <a:rPr lang="ru-RU" dirty="0" smtClean="0"/>
              <a:t> Формировать умение строить гараж для конкретной машины, самостоятельно подбирать необходимый строительный материал, создавать различные по величине и конструкции постройки одного и того же объекта. Продолжать развивать умение устанавливать связь между создаваемыми постройками и тем, что дети видят в окружающей жизни. Закреплять умение выделять основные части и характерные детали конструкций. Закреплять умение заменять одни детали другими.</a:t>
            </a:r>
          </a:p>
          <a:p>
            <a:pPr>
              <a:buNone/>
            </a:pPr>
            <a:r>
              <a:rPr lang="ru-RU" u="sng" dirty="0" smtClean="0"/>
              <a:t>Оборудование </a:t>
            </a:r>
            <a:r>
              <a:rPr lang="ru-RU" u="sng" dirty="0" smtClean="0"/>
              <a:t>:</a:t>
            </a:r>
            <a:r>
              <a:rPr lang="ru-RU" dirty="0" smtClean="0"/>
              <a:t> крупный и мелкий конструктор, кубики разного размера, «</a:t>
            </a:r>
            <a:r>
              <a:rPr lang="ru-RU" dirty="0" err="1" smtClean="0"/>
              <a:t>Лего</a:t>
            </a:r>
            <a:r>
              <a:rPr lang="ru-RU" dirty="0" smtClean="0"/>
              <a:t>»</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066800"/>
          </a:xfrm>
        </p:spPr>
        <p:txBody>
          <a:bodyPr>
            <a:normAutofit/>
          </a:bodyPr>
          <a:lstStyle/>
          <a:p>
            <a:pPr algn="ctr"/>
            <a:r>
              <a:rPr lang="ru-RU" sz="2800" dirty="0" smtClean="0"/>
              <a:t>Лепка «Хлебобулочные изделия»</a:t>
            </a:r>
            <a:endParaRPr lang="ru-RU" sz="2800" dirty="0"/>
          </a:p>
        </p:txBody>
      </p:sp>
      <p:sp>
        <p:nvSpPr>
          <p:cNvPr id="3" name="Содержимое 2"/>
          <p:cNvSpPr>
            <a:spLocks noGrp="1"/>
          </p:cNvSpPr>
          <p:nvPr>
            <p:ph idx="1"/>
          </p:nvPr>
        </p:nvSpPr>
        <p:spPr>
          <a:xfrm>
            <a:off x="214282" y="1142960"/>
            <a:ext cx="5715040" cy="5715040"/>
          </a:xfrm>
        </p:spPr>
        <p:txBody>
          <a:bodyPr>
            <a:normAutofit fontScale="32500" lnSpcReduction="20000"/>
          </a:bodyPr>
          <a:lstStyle/>
          <a:p>
            <a:pPr>
              <a:buNone/>
            </a:pPr>
            <a:r>
              <a:rPr lang="ru-RU" sz="3000" u="sng" dirty="0" smtClean="0"/>
              <a:t>Цель:</a:t>
            </a:r>
            <a:r>
              <a:rPr lang="ru-RU" sz="3000" dirty="0" smtClean="0"/>
              <a:t> Уточнить и закрепить знания детей о хлебобулочных изделиях.</a:t>
            </a:r>
          </a:p>
          <a:p>
            <a:pPr>
              <a:buNone/>
            </a:pPr>
            <a:r>
              <a:rPr lang="ru-RU" sz="3000" dirty="0" smtClean="0"/>
              <a:t>Формировать умение передавать форму знакомых предметов, их пропорции, используя усвоенные ранее приёмы лепки. Развивать мелкую моторику рук. Развивать воображение. Воспитывать уважение к труду взрослых, бережное отношение к хлебу.</a:t>
            </a:r>
          </a:p>
          <a:p>
            <a:pPr>
              <a:buNone/>
            </a:pPr>
            <a:r>
              <a:rPr lang="ru-RU" sz="3000" u="sng" dirty="0" smtClean="0"/>
              <a:t>Материал: </a:t>
            </a:r>
            <a:r>
              <a:rPr lang="ru-RU" sz="3000" dirty="0" smtClean="0"/>
              <a:t>Картинки с изображением хлебобулочных изделий, солёное тесто или пластилин,  дощечка для лепки, стека, поднос.</a:t>
            </a:r>
          </a:p>
          <a:p>
            <a:pPr>
              <a:buNone/>
            </a:pPr>
            <a:r>
              <a:rPr lang="ru-RU" sz="3000" dirty="0" smtClean="0"/>
              <a:t> </a:t>
            </a:r>
            <a:r>
              <a:rPr lang="ru-RU" sz="3000" dirty="0" smtClean="0"/>
              <a:t>Предложите </a:t>
            </a:r>
            <a:r>
              <a:rPr lang="ru-RU" sz="3000" dirty="0" smtClean="0"/>
              <a:t>ребенку подумать и выбрать, какие хлебобулочные изделия он будут лепить ( рассмотреть картинки, хлебобулочные изделия в магазине); напомните различные приёмы лепки </a:t>
            </a:r>
            <a:r>
              <a:rPr lang="ru-RU" sz="3000" dirty="0" smtClean="0"/>
              <a:t>.Если </a:t>
            </a:r>
            <a:r>
              <a:rPr lang="ru-RU" sz="3000" dirty="0" smtClean="0"/>
              <a:t>ребенок задумал </a:t>
            </a:r>
            <a:r>
              <a:rPr lang="ru-RU" sz="3000" dirty="0" smtClean="0"/>
              <a:t>вылепить:</a:t>
            </a:r>
          </a:p>
          <a:p>
            <a:pPr lvl="0">
              <a:buNone/>
            </a:pPr>
            <a:r>
              <a:rPr lang="ru-RU" sz="3000" dirty="0" smtClean="0"/>
              <a:t>-Торт, то надо объяснить, что нужно скатать толстую лепёшку и вырезать из неё ¼ часть как будто вы отрезали себе кусочек торта. Торт сверху можно украсить вылепленной из солёного теста вишенкой или свечкой.</a:t>
            </a:r>
          </a:p>
          <a:p>
            <a:pPr lvl="0">
              <a:buNone/>
            </a:pPr>
            <a:r>
              <a:rPr lang="ru-RU" sz="3000" dirty="0" smtClean="0"/>
              <a:t>-Для </a:t>
            </a:r>
            <a:r>
              <a:rPr lang="ru-RU" sz="3000" dirty="0" smtClean="0"/>
              <a:t>того, чтобы вылепить хлеб, скатываем шарик, сформировываем из него кирпичик, напоминавший булку хлеба.</a:t>
            </a:r>
          </a:p>
          <a:p>
            <a:pPr lvl="0">
              <a:buNone/>
            </a:pPr>
            <a:r>
              <a:rPr lang="ru-RU" sz="3000" dirty="0" smtClean="0"/>
              <a:t>-Хлебную </a:t>
            </a:r>
            <a:r>
              <a:rPr lang="ru-RU" sz="3000" dirty="0" smtClean="0"/>
              <a:t>соломку лепим путём раскатывания теста прямыми движениями рук.</a:t>
            </a:r>
          </a:p>
          <a:p>
            <a:pPr lvl="0">
              <a:buNone/>
            </a:pPr>
            <a:r>
              <a:rPr lang="ru-RU" sz="3000" dirty="0" smtClean="0"/>
              <a:t>-Бублики </a:t>
            </a:r>
            <a:r>
              <a:rPr lang="ru-RU" sz="3000" dirty="0" smtClean="0"/>
              <a:t>и баранки, раскатать тесто и свернуть палочку в кольцо (соединить концы). Крендельки, раскатываем тесто прямыми движениями ладоней и свёртываем колбаску по-разному.</a:t>
            </a:r>
          </a:p>
          <a:p>
            <a:pPr lvl="0">
              <a:buNone/>
            </a:pPr>
            <a:r>
              <a:rPr lang="ru-RU" sz="3000" dirty="0" smtClean="0"/>
              <a:t>-Печенье</a:t>
            </a:r>
            <a:r>
              <a:rPr lang="ru-RU" sz="3000" dirty="0" smtClean="0"/>
              <a:t>, пряники раскатываем тесто круговыми движениями, и сплющиваем шарик.</a:t>
            </a:r>
          </a:p>
          <a:p>
            <a:pPr>
              <a:buNone/>
            </a:pPr>
            <a:r>
              <a:rPr lang="ru-RU" sz="3000" dirty="0" smtClean="0"/>
              <a:t>В процессе практической работы  обращать  внимание на осанку ребенка, прерываться на динамическую паузу:</a:t>
            </a:r>
          </a:p>
          <a:p>
            <a:pPr>
              <a:buNone/>
            </a:pPr>
            <a:r>
              <a:rPr lang="ru-RU" sz="3000" u="sng" dirty="0" err="1" smtClean="0"/>
              <a:t>Физминутка</a:t>
            </a:r>
            <a:r>
              <a:rPr lang="ru-RU" sz="3000" u="sng" dirty="0" smtClean="0"/>
              <a:t>.</a:t>
            </a:r>
            <a:endParaRPr lang="ru-RU" sz="3000" dirty="0" smtClean="0"/>
          </a:p>
          <a:p>
            <a:pPr>
              <a:buNone/>
            </a:pPr>
            <a:r>
              <a:rPr lang="ru-RU" sz="3000" dirty="0" smtClean="0"/>
              <a:t>Едем в поле</a:t>
            </a:r>
            <a:r>
              <a:rPr lang="ru-RU" sz="3000" i="1" dirty="0" smtClean="0"/>
              <a:t> (ребенок встает и </a:t>
            </a:r>
            <a:r>
              <a:rPr lang="ru-RU" sz="3000" i="1" dirty="0" err="1" smtClean="0"/>
              <a:t>имитируе</a:t>
            </a:r>
            <a:r>
              <a:rPr lang="ru-RU" sz="3000" i="1" dirty="0" smtClean="0"/>
              <a:t>  езду на машине)</a:t>
            </a:r>
            <a:r>
              <a:rPr lang="ru-RU" sz="3000" dirty="0" smtClean="0"/>
              <a:t/>
            </a:r>
            <a:br>
              <a:rPr lang="ru-RU" sz="3000" dirty="0" smtClean="0"/>
            </a:br>
            <a:r>
              <a:rPr lang="ru-RU" sz="3000" dirty="0" smtClean="0"/>
              <a:t>На кочку наехали</a:t>
            </a:r>
            <a:r>
              <a:rPr lang="ru-RU" sz="3000" i="1" dirty="0" smtClean="0"/>
              <a:t> (подпрыгивает, приседает, делает повороты вправо, влево)</a:t>
            </a:r>
            <a:r>
              <a:rPr lang="ru-RU" sz="3000" dirty="0" smtClean="0"/>
              <a:t/>
            </a:r>
            <a:br>
              <a:rPr lang="ru-RU" sz="3000" dirty="0" smtClean="0"/>
            </a:br>
            <a:r>
              <a:rPr lang="ru-RU" sz="3000" dirty="0" smtClean="0"/>
              <a:t>В яму заехали</a:t>
            </a:r>
            <a:br>
              <a:rPr lang="ru-RU" sz="3000" dirty="0" smtClean="0"/>
            </a:br>
            <a:r>
              <a:rPr lang="ru-RU" sz="3000" dirty="0" smtClean="0"/>
              <a:t>Горки объехали</a:t>
            </a:r>
            <a:br>
              <a:rPr lang="ru-RU" sz="3000" dirty="0" smtClean="0"/>
            </a:br>
            <a:r>
              <a:rPr lang="ru-RU" sz="3000" dirty="0" smtClean="0"/>
              <a:t>И на поле приехали!</a:t>
            </a:r>
          </a:p>
          <a:p>
            <a:pPr>
              <a:buNone/>
            </a:pPr>
            <a:r>
              <a:rPr lang="ru-RU" sz="3000" u="sng" dirty="0" smtClean="0"/>
              <a:t>И пальчиковую гимнастику:</a:t>
            </a:r>
            <a:endParaRPr lang="ru-RU" sz="3000" dirty="0" smtClean="0"/>
          </a:p>
          <a:p>
            <a:pPr>
              <a:buNone/>
            </a:pPr>
            <a:r>
              <a:rPr lang="ru-RU" sz="3000" dirty="0" smtClean="0"/>
              <a:t>«Месим тесто» (ребенок стоит у стола)</a:t>
            </a:r>
          </a:p>
          <a:p>
            <a:pPr>
              <a:buNone/>
            </a:pPr>
            <a:r>
              <a:rPr lang="ru-RU" sz="3000" dirty="0" smtClean="0"/>
              <a:t>- Мы тесто месили, мы тесто месили,	</a:t>
            </a:r>
            <a:br>
              <a:rPr lang="ru-RU" sz="3000" dirty="0" smtClean="0"/>
            </a:br>
            <a:r>
              <a:rPr lang="ru-RU" sz="3000" dirty="0" smtClean="0"/>
              <a:t>Нас тщательно всё промесить попросили,</a:t>
            </a:r>
            <a:br>
              <a:rPr lang="ru-RU" sz="3000" dirty="0" smtClean="0"/>
            </a:br>
            <a:r>
              <a:rPr lang="ru-RU" sz="3000" dirty="0" smtClean="0"/>
              <a:t>Но сколько ни месим и сколько, ни мнём,</a:t>
            </a:r>
            <a:br>
              <a:rPr lang="ru-RU" sz="3000" dirty="0" smtClean="0"/>
            </a:br>
            <a:r>
              <a:rPr lang="ru-RU" sz="3000" dirty="0" smtClean="0"/>
              <a:t>Комочки опять и опять достаём.</a:t>
            </a:r>
          </a:p>
          <a:p>
            <a:endParaRPr lang="ru-RU" dirty="0"/>
          </a:p>
        </p:txBody>
      </p:sp>
      <p:pic>
        <p:nvPicPr>
          <p:cNvPr id="27650" name="Picture 2" descr="C:\Documents and Settings\Admin\Рабочий стол\Хлеб\detsad-66378-1481693141.jpg"/>
          <p:cNvPicPr>
            <a:picLocks noChangeAspect="1" noChangeArrowheads="1"/>
          </p:cNvPicPr>
          <p:nvPr/>
        </p:nvPicPr>
        <p:blipFill>
          <a:blip r:embed="rId2" cstate="print"/>
          <a:srcRect/>
          <a:stretch>
            <a:fillRect/>
          </a:stretch>
        </p:blipFill>
        <p:spPr bwMode="auto">
          <a:xfrm>
            <a:off x="6356634" y="1142984"/>
            <a:ext cx="2573039" cy="1928826"/>
          </a:xfrm>
          <a:prstGeom prst="rect">
            <a:avLst/>
          </a:prstGeom>
          <a:noFill/>
        </p:spPr>
      </p:pic>
      <p:pic>
        <p:nvPicPr>
          <p:cNvPr id="27651" name="Picture 3" descr="C:\Documents and Settings\Admin\Рабочий стол\Хлеб\images (77).jpg"/>
          <p:cNvPicPr>
            <a:picLocks noChangeAspect="1" noChangeArrowheads="1"/>
          </p:cNvPicPr>
          <p:nvPr/>
        </p:nvPicPr>
        <p:blipFill>
          <a:blip r:embed="rId3"/>
          <a:srcRect/>
          <a:stretch>
            <a:fillRect/>
          </a:stretch>
        </p:blipFill>
        <p:spPr bwMode="auto">
          <a:xfrm>
            <a:off x="6286512" y="5000636"/>
            <a:ext cx="2714644" cy="1704998"/>
          </a:xfrm>
          <a:prstGeom prst="rect">
            <a:avLst/>
          </a:prstGeom>
          <a:noFill/>
        </p:spPr>
      </p:pic>
      <p:pic>
        <p:nvPicPr>
          <p:cNvPr id="27652" name="Picture 4" descr="C:\Documents and Settings\Admin\Рабочий стол\Хлеб\images (78).jpg"/>
          <p:cNvPicPr>
            <a:picLocks noChangeAspect="1" noChangeArrowheads="1"/>
          </p:cNvPicPr>
          <p:nvPr/>
        </p:nvPicPr>
        <p:blipFill>
          <a:blip r:embed="rId4"/>
          <a:srcRect/>
          <a:stretch>
            <a:fillRect/>
          </a:stretch>
        </p:blipFill>
        <p:spPr bwMode="auto">
          <a:xfrm>
            <a:off x="6286512" y="3214686"/>
            <a:ext cx="2643206" cy="174083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229600" cy="1066800"/>
          </a:xfrm>
        </p:spPr>
        <p:txBody>
          <a:bodyPr/>
          <a:lstStyle/>
          <a:p>
            <a:r>
              <a:rPr lang="ru-RU" dirty="0" smtClean="0"/>
              <a:t>Аппликация в технике «оригами»</a:t>
            </a:r>
            <a:endParaRPr lang="ru-RU" dirty="0"/>
          </a:p>
        </p:txBody>
      </p:sp>
      <p:pic>
        <p:nvPicPr>
          <p:cNvPr id="28674" name="Picture 2" descr="C:\Documents and Settings\Admin\Рабочий стол\Хлеб\Новая папка\images (68).jpg"/>
          <p:cNvPicPr>
            <a:picLocks noChangeAspect="1" noChangeArrowheads="1"/>
          </p:cNvPicPr>
          <p:nvPr/>
        </p:nvPicPr>
        <p:blipFill>
          <a:blip r:embed="rId2"/>
          <a:srcRect/>
          <a:stretch>
            <a:fillRect/>
          </a:stretch>
        </p:blipFill>
        <p:spPr bwMode="auto">
          <a:xfrm>
            <a:off x="500034" y="1428736"/>
            <a:ext cx="2466975" cy="1847850"/>
          </a:xfrm>
          <a:prstGeom prst="rect">
            <a:avLst/>
          </a:prstGeom>
          <a:noFill/>
        </p:spPr>
      </p:pic>
      <p:pic>
        <p:nvPicPr>
          <p:cNvPr id="28675" name="Picture 3" descr="C:\Documents and Settings\Admin\Рабочий стол\Хлеб\Новая папка\images (65).jpg"/>
          <p:cNvPicPr>
            <a:picLocks noChangeAspect="1" noChangeArrowheads="1"/>
          </p:cNvPicPr>
          <p:nvPr/>
        </p:nvPicPr>
        <p:blipFill>
          <a:blip r:embed="rId3"/>
          <a:srcRect/>
          <a:stretch>
            <a:fillRect/>
          </a:stretch>
        </p:blipFill>
        <p:spPr bwMode="auto">
          <a:xfrm>
            <a:off x="3428992" y="1428736"/>
            <a:ext cx="2466975" cy="1857388"/>
          </a:xfrm>
          <a:prstGeom prst="rect">
            <a:avLst/>
          </a:prstGeom>
          <a:noFill/>
        </p:spPr>
      </p:pic>
      <p:pic>
        <p:nvPicPr>
          <p:cNvPr id="28676" name="Picture 4" descr="C:\Documents and Settings\Admin\Рабочий стол\Хлеб\Новая папка\images (67).jpg"/>
          <p:cNvPicPr>
            <a:picLocks noChangeAspect="1" noChangeArrowheads="1"/>
          </p:cNvPicPr>
          <p:nvPr/>
        </p:nvPicPr>
        <p:blipFill>
          <a:blip r:embed="rId4"/>
          <a:srcRect/>
          <a:stretch>
            <a:fillRect/>
          </a:stretch>
        </p:blipFill>
        <p:spPr bwMode="auto">
          <a:xfrm>
            <a:off x="1285852" y="4000504"/>
            <a:ext cx="2466975" cy="1847850"/>
          </a:xfrm>
          <a:prstGeom prst="rect">
            <a:avLst/>
          </a:prstGeom>
          <a:noFill/>
        </p:spPr>
      </p:pic>
      <p:pic>
        <p:nvPicPr>
          <p:cNvPr id="28677" name="Picture 5" descr="C:\Documents and Settings\Admin\Рабочий стол\Хлеб\Новая папка\images (66).jpg"/>
          <p:cNvPicPr>
            <a:picLocks noChangeAspect="1" noChangeArrowheads="1"/>
          </p:cNvPicPr>
          <p:nvPr/>
        </p:nvPicPr>
        <p:blipFill>
          <a:blip r:embed="rId5"/>
          <a:srcRect/>
          <a:stretch>
            <a:fillRect/>
          </a:stretch>
        </p:blipFill>
        <p:spPr bwMode="auto">
          <a:xfrm>
            <a:off x="6286512" y="1428736"/>
            <a:ext cx="2466975" cy="1919288"/>
          </a:xfrm>
          <a:prstGeom prst="rect">
            <a:avLst/>
          </a:prstGeom>
          <a:noFill/>
        </p:spPr>
      </p:pic>
      <p:pic>
        <p:nvPicPr>
          <p:cNvPr id="28678" name="Picture 6" descr="C:\Documents and Settings\Admin\Рабочий стол\Хлеб\Новая папка\applikaciya-na-temu-hlebobulochnye-izdeliya-v-starshej-gruppe_9.jpg"/>
          <p:cNvPicPr>
            <a:picLocks noChangeAspect="1" noChangeArrowheads="1"/>
          </p:cNvPicPr>
          <p:nvPr/>
        </p:nvPicPr>
        <p:blipFill>
          <a:blip r:embed="rId6"/>
          <a:srcRect/>
          <a:stretch>
            <a:fillRect/>
          </a:stretch>
        </p:blipFill>
        <p:spPr bwMode="auto">
          <a:xfrm>
            <a:off x="4929190" y="4000504"/>
            <a:ext cx="2476517" cy="18573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8229600" cy="1066800"/>
          </a:xfrm>
        </p:spPr>
        <p:txBody>
          <a:bodyPr/>
          <a:lstStyle/>
          <a:p>
            <a:pPr algn="ctr"/>
            <a:r>
              <a:rPr lang="ru-RU" dirty="0" smtClean="0"/>
              <a:t>Безопасность</a:t>
            </a:r>
            <a:endParaRPr lang="ru-RU" dirty="0"/>
          </a:p>
        </p:txBody>
      </p:sp>
      <p:sp>
        <p:nvSpPr>
          <p:cNvPr id="3" name="Содержимое 2"/>
          <p:cNvSpPr>
            <a:spLocks noGrp="1"/>
          </p:cNvSpPr>
          <p:nvPr>
            <p:ph idx="1"/>
          </p:nvPr>
        </p:nvSpPr>
        <p:spPr>
          <a:xfrm>
            <a:off x="357158" y="1571612"/>
            <a:ext cx="8329642" cy="5002924"/>
          </a:xfrm>
        </p:spPr>
        <p:txBody>
          <a:bodyPr/>
          <a:lstStyle/>
          <a:p>
            <a:r>
              <a:rPr lang="ru-RU" dirty="0" smtClean="0"/>
              <a:t>Вспомнить правила пользования ножом, нужно ли брать его детям и почему.</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714488"/>
            <a:ext cx="8401080" cy="3786214"/>
          </a:xfrm>
        </p:spPr>
        <p:txBody>
          <a:bodyPr/>
          <a:lstStyle/>
          <a:p>
            <a:r>
              <a:rPr lang="ru-RU" dirty="0" smtClean="0"/>
              <a:t>Воспользуйтесь сетью Интернет для расширения знаний детей о многообразии сельскохозяйственной техники</a:t>
            </a:r>
          </a:p>
          <a:p>
            <a:r>
              <a:rPr lang="ru-RU" dirty="0" smtClean="0"/>
              <a:t>Составьте рассказ «Путь хлеба» или «Как раньше хлеб растили»</a:t>
            </a:r>
          </a:p>
          <a:p>
            <a:r>
              <a:rPr lang="ru-RU" dirty="0" smtClean="0"/>
              <a:t>Составьте фоторепортаж «Секреты семейной выпечки»</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5984" y="1142984"/>
            <a:ext cx="4286280" cy="4071966"/>
          </a:xfrm>
        </p:spPr>
        <p:txBody>
          <a:bodyPr>
            <a:normAutofit fontScale="70000" lnSpcReduction="20000"/>
          </a:bodyPr>
          <a:lstStyle/>
          <a:p>
            <a:pPr>
              <a:buNone/>
            </a:pPr>
            <a:r>
              <a:rPr lang="ru-RU" dirty="0" smtClean="0"/>
              <a:t>Вот он – хлебушко </a:t>
            </a:r>
            <a:r>
              <a:rPr lang="ru-RU" dirty="0" smtClean="0"/>
              <a:t>душистый,</a:t>
            </a:r>
          </a:p>
          <a:p>
            <a:pPr>
              <a:buNone/>
            </a:pPr>
            <a:r>
              <a:rPr lang="ru-RU" dirty="0" smtClean="0"/>
              <a:t>С </a:t>
            </a:r>
            <a:r>
              <a:rPr lang="ru-RU" dirty="0" smtClean="0"/>
              <a:t>хрупкой корочкой витой, </a:t>
            </a:r>
            <a:endParaRPr lang="ru-RU" dirty="0" smtClean="0"/>
          </a:p>
          <a:p>
            <a:pPr>
              <a:buNone/>
            </a:pPr>
            <a:r>
              <a:rPr lang="ru-RU" dirty="0" smtClean="0"/>
              <a:t>Вот </a:t>
            </a:r>
            <a:r>
              <a:rPr lang="ru-RU" dirty="0" smtClean="0"/>
              <a:t>он теплый, золотистый, </a:t>
            </a:r>
            <a:endParaRPr lang="ru-RU" dirty="0" smtClean="0"/>
          </a:p>
          <a:p>
            <a:pPr>
              <a:buNone/>
            </a:pPr>
            <a:r>
              <a:rPr lang="ru-RU" dirty="0" smtClean="0"/>
              <a:t>Словно </a:t>
            </a:r>
            <a:r>
              <a:rPr lang="ru-RU" dirty="0" smtClean="0"/>
              <a:t>солнцем налитой. </a:t>
            </a:r>
            <a:endParaRPr lang="ru-RU" dirty="0" smtClean="0"/>
          </a:p>
          <a:p>
            <a:pPr>
              <a:buNone/>
            </a:pPr>
            <a:r>
              <a:rPr lang="ru-RU" dirty="0" smtClean="0"/>
              <a:t>В </a:t>
            </a:r>
            <a:r>
              <a:rPr lang="ru-RU" dirty="0" smtClean="0"/>
              <a:t>каждый дом, на каждый </a:t>
            </a:r>
            <a:r>
              <a:rPr lang="ru-RU" dirty="0" smtClean="0"/>
              <a:t>стол</a:t>
            </a:r>
          </a:p>
          <a:p>
            <a:pPr>
              <a:buNone/>
            </a:pPr>
            <a:r>
              <a:rPr lang="ru-RU" dirty="0" smtClean="0"/>
              <a:t>Он </a:t>
            </a:r>
            <a:r>
              <a:rPr lang="ru-RU" dirty="0" smtClean="0"/>
              <a:t>пожаловал, пришел. </a:t>
            </a:r>
            <a:endParaRPr lang="ru-RU" dirty="0" smtClean="0"/>
          </a:p>
          <a:p>
            <a:pPr>
              <a:buNone/>
            </a:pPr>
            <a:r>
              <a:rPr lang="ru-RU" dirty="0" smtClean="0"/>
              <a:t>В </a:t>
            </a:r>
            <a:r>
              <a:rPr lang="ru-RU" dirty="0" smtClean="0"/>
              <a:t>нем здоровье наше, </a:t>
            </a:r>
            <a:r>
              <a:rPr lang="ru-RU" dirty="0" smtClean="0"/>
              <a:t>сила,</a:t>
            </a:r>
          </a:p>
          <a:p>
            <a:pPr>
              <a:buNone/>
            </a:pPr>
            <a:r>
              <a:rPr lang="ru-RU" dirty="0" smtClean="0"/>
              <a:t>В </a:t>
            </a:r>
            <a:r>
              <a:rPr lang="ru-RU" dirty="0" smtClean="0"/>
              <a:t>нём чудесное тепло. </a:t>
            </a:r>
            <a:endParaRPr lang="ru-RU" dirty="0" smtClean="0"/>
          </a:p>
          <a:p>
            <a:pPr>
              <a:buNone/>
            </a:pPr>
            <a:r>
              <a:rPr lang="ru-RU" dirty="0" smtClean="0"/>
              <a:t>Сколько </a:t>
            </a:r>
            <a:r>
              <a:rPr lang="ru-RU" dirty="0" smtClean="0"/>
              <a:t>рук его растило, </a:t>
            </a:r>
            <a:endParaRPr lang="ru-RU" dirty="0" smtClean="0"/>
          </a:p>
          <a:p>
            <a:pPr>
              <a:buNone/>
            </a:pPr>
            <a:r>
              <a:rPr lang="ru-RU" dirty="0" smtClean="0"/>
              <a:t>Охраняло</a:t>
            </a:r>
            <a:r>
              <a:rPr lang="ru-RU" dirty="0" smtClean="0"/>
              <a:t>, берегло! </a:t>
            </a:r>
            <a:endParaRPr lang="ru-RU" dirty="0" smtClean="0"/>
          </a:p>
          <a:p>
            <a:pPr>
              <a:buNone/>
            </a:pPr>
            <a:r>
              <a:rPr lang="ru-RU" dirty="0" smtClean="0"/>
              <a:t>Ведь </a:t>
            </a:r>
            <a:r>
              <a:rPr lang="ru-RU" dirty="0" smtClean="0"/>
              <a:t>не сразу стали </a:t>
            </a:r>
            <a:r>
              <a:rPr lang="ru-RU" dirty="0" smtClean="0"/>
              <a:t>зерна</a:t>
            </a:r>
          </a:p>
          <a:p>
            <a:pPr>
              <a:buNone/>
            </a:pPr>
            <a:r>
              <a:rPr lang="ru-RU" dirty="0" smtClean="0"/>
              <a:t>Хлебом </a:t>
            </a:r>
            <a:r>
              <a:rPr lang="ru-RU" dirty="0" smtClean="0"/>
              <a:t>тем, что на столе. </a:t>
            </a:r>
            <a:endParaRPr lang="ru-RU" dirty="0" smtClean="0"/>
          </a:p>
          <a:p>
            <a:pPr>
              <a:buNone/>
            </a:pPr>
            <a:r>
              <a:rPr lang="ru-RU" dirty="0" smtClean="0"/>
              <a:t>Люди </a:t>
            </a:r>
            <a:r>
              <a:rPr lang="ru-RU" dirty="0" smtClean="0"/>
              <a:t>долго и упорно.</a:t>
            </a:r>
          </a:p>
          <a:p>
            <a:pPr>
              <a:buNone/>
            </a:pPr>
            <a:r>
              <a:rPr lang="ru-RU" dirty="0" smtClean="0"/>
              <a:t>Потрудились на земле</a:t>
            </a:r>
            <a:endParaRPr lang="ru-RU" dirty="0"/>
          </a:p>
        </p:txBody>
      </p:sp>
      <p:pic>
        <p:nvPicPr>
          <p:cNvPr id="29698" name="Picture 2" descr="C:\Documents and Settings\Admin\Рабочий стол\Хлеб\images (50).jpg"/>
          <p:cNvPicPr>
            <a:picLocks noChangeAspect="1" noChangeArrowheads="1"/>
          </p:cNvPicPr>
          <p:nvPr/>
        </p:nvPicPr>
        <p:blipFill>
          <a:blip r:embed="rId2"/>
          <a:srcRect/>
          <a:stretch>
            <a:fillRect/>
          </a:stretch>
        </p:blipFill>
        <p:spPr bwMode="auto">
          <a:xfrm>
            <a:off x="6000760" y="4643446"/>
            <a:ext cx="2266950" cy="2019300"/>
          </a:xfrm>
          <a:prstGeom prst="rect">
            <a:avLst/>
          </a:prstGeom>
          <a:noFill/>
        </p:spPr>
      </p:pic>
      <p:pic>
        <p:nvPicPr>
          <p:cNvPr id="29699" name="Picture 3" descr="C:\Documents and Settings\Admin\Рабочий стол\Хлеб\Без названия (48).jpg"/>
          <p:cNvPicPr>
            <a:picLocks noChangeAspect="1" noChangeArrowheads="1"/>
          </p:cNvPicPr>
          <p:nvPr/>
        </p:nvPicPr>
        <p:blipFill>
          <a:blip r:embed="rId3"/>
          <a:srcRect/>
          <a:stretch>
            <a:fillRect/>
          </a:stretch>
        </p:blipFill>
        <p:spPr bwMode="auto">
          <a:xfrm>
            <a:off x="428596" y="714356"/>
            <a:ext cx="1524000" cy="2028825"/>
          </a:xfrm>
          <a:prstGeom prst="rect">
            <a:avLst/>
          </a:prstGeom>
          <a:noFill/>
        </p:spPr>
      </p:pic>
      <p:pic>
        <p:nvPicPr>
          <p:cNvPr id="29700" name="Picture 4" descr="C:\Documents and Settings\Admin\Рабочий стол\Хлеб\Без названия (46).jpg"/>
          <p:cNvPicPr>
            <a:picLocks noChangeAspect="1" noChangeArrowheads="1"/>
          </p:cNvPicPr>
          <p:nvPr/>
        </p:nvPicPr>
        <p:blipFill>
          <a:blip r:embed="rId4"/>
          <a:srcRect/>
          <a:stretch>
            <a:fillRect/>
          </a:stretch>
        </p:blipFill>
        <p:spPr bwMode="auto">
          <a:xfrm>
            <a:off x="642910" y="5214950"/>
            <a:ext cx="3295650" cy="1390650"/>
          </a:xfrm>
          <a:prstGeom prst="rect">
            <a:avLst/>
          </a:prstGeom>
          <a:noFill/>
        </p:spPr>
      </p:pic>
      <p:pic>
        <p:nvPicPr>
          <p:cNvPr id="29701" name="Picture 5" descr="C:\Documents and Settings\Admin\Рабочий стол\Хлеб\images (55).jpg"/>
          <p:cNvPicPr>
            <a:picLocks noChangeAspect="1" noChangeArrowheads="1"/>
          </p:cNvPicPr>
          <p:nvPr/>
        </p:nvPicPr>
        <p:blipFill>
          <a:blip r:embed="rId5"/>
          <a:srcRect/>
          <a:stretch>
            <a:fillRect/>
          </a:stretch>
        </p:blipFill>
        <p:spPr bwMode="auto">
          <a:xfrm>
            <a:off x="6429388" y="1357298"/>
            <a:ext cx="2271055" cy="164307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901014" cy="428612"/>
          </a:xfrm>
        </p:spPr>
        <p:txBody>
          <a:bodyPr>
            <a:normAutofit fontScale="90000"/>
          </a:bodyPr>
          <a:lstStyle/>
          <a:p>
            <a:pPr algn="ctr"/>
            <a:r>
              <a:rPr lang="ru-RU" dirty="0" smtClean="0"/>
              <a:t>Загадки о хлебе</a:t>
            </a:r>
            <a:endParaRPr lang="ru-RU" dirty="0"/>
          </a:p>
        </p:txBody>
      </p:sp>
      <p:sp>
        <p:nvSpPr>
          <p:cNvPr id="3" name="Содержимое 2"/>
          <p:cNvSpPr>
            <a:spLocks noGrp="1"/>
          </p:cNvSpPr>
          <p:nvPr>
            <p:ph sz="half" idx="1"/>
          </p:nvPr>
        </p:nvSpPr>
        <p:spPr>
          <a:xfrm>
            <a:off x="285720" y="1000108"/>
            <a:ext cx="4138642" cy="5572164"/>
          </a:xfrm>
        </p:spPr>
        <p:txBody>
          <a:bodyPr>
            <a:normAutofit fontScale="55000" lnSpcReduction="20000"/>
          </a:bodyPr>
          <a:lstStyle/>
          <a:p>
            <a:pPr>
              <a:buNone/>
            </a:pPr>
            <a:r>
              <a:rPr lang="ru-RU" dirty="0" smtClean="0"/>
              <a:t>Ты </a:t>
            </a:r>
            <a:r>
              <a:rPr lang="ru-RU" dirty="0" smtClean="0"/>
              <a:t>не клюй меня, дружок, голосистый </a:t>
            </a:r>
            <a:r>
              <a:rPr lang="ru-RU" dirty="0" smtClean="0"/>
              <a:t>петушок.</a:t>
            </a:r>
          </a:p>
          <a:p>
            <a:pPr>
              <a:buNone/>
            </a:pPr>
            <a:r>
              <a:rPr lang="ru-RU" dirty="0" smtClean="0"/>
              <a:t>В </a:t>
            </a:r>
            <a:r>
              <a:rPr lang="ru-RU" dirty="0" smtClean="0"/>
              <a:t>землю теплую уйду, к солнцу колосом </a:t>
            </a:r>
            <a:r>
              <a:rPr lang="ru-RU" dirty="0" smtClean="0"/>
              <a:t>взойду.</a:t>
            </a:r>
          </a:p>
          <a:p>
            <a:pPr>
              <a:buNone/>
            </a:pPr>
            <a:r>
              <a:rPr lang="ru-RU" dirty="0" smtClean="0"/>
              <a:t>В </a:t>
            </a:r>
            <a:r>
              <a:rPr lang="ru-RU" dirty="0" smtClean="0"/>
              <a:t>нем тогда, таких как я, будет целая семья. (</a:t>
            </a:r>
            <a:r>
              <a:rPr lang="ru-RU" dirty="0" smtClean="0"/>
              <a:t>Зерно)</a:t>
            </a:r>
          </a:p>
          <a:p>
            <a:pPr>
              <a:buNone/>
            </a:pPr>
            <a:endParaRPr lang="ru-RU" dirty="0" smtClean="0"/>
          </a:p>
          <a:p>
            <a:pPr>
              <a:buNone/>
            </a:pPr>
            <a:r>
              <a:rPr lang="ru-RU" dirty="0" smtClean="0"/>
              <a:t>Вот </a:t>
            </a:r>
            <a:r>
              <a:rPr lang="ru-RU" dirty="0" smtClean="0"/>
              <a:t>на мельнице пшеница</a:t>
            </a:r>
          </a:p>
          <a:p>
            <a:pPr>
              <a:buNone/>
            </a:pPr>
            <a:r>
              <a:rPr lang="ru-RU" dirty="0" smtClean="0"/>
              <a:t>Здесь такое с ней творится!</a:t>
            </a:r>
          </a:p>
          <a:p>
            <a:pPr>
              <a:buNone/>
            </a:pPr>
            <a:r>
              <a:rPr lang="ru-RU" dirty="0" smtClean="0"/>
              <a:t>В оборот её берут, в порошок её сотрут!</a:t>
            </a:r>
          </a:p>
          <a:p>
            <a:pPr>
              <a:buNone/>
            </a:pPr>
            <a:r>
              <a:rPr lang="ru-RU" dirty="0" smtClean="0"/>
              <a:t>(Мука</a:t>
            </a:r>
            <a:r>
              <a:rPr lang="ru-RU" dirty="0" smtClean="0"/>
              <a:t>)</a:t>
            </a:r>
            <a:endParaRPr lang="ru-RU" dirty="0" smtClean="0"/>
          </a:p>
          <a:p>
            <a:pPr>
              <a:buNone/>
            </a:pPr>
            <a:endParaRPr lang="ru-RU" dirty="0" smtClean="0"/>
          </a:p>
          <a:p>
            <a:pPr>
              <a:buNone/>
            </a:pPr>
            <a:r>
              <a:rPr lang="ru-RU" dirty="0" smtClean="0"/>
              <a:t>\</a:t>
            </a:r>
            <a:r>
              <a:rPr lang="ru-RU" dirty="0" smtClean="0"/>
              <a:t>Я </a:t>
            </a:r>
            <a:r>
              <a:rPr lang="ru-RU" dirty="0" smtClean="0"/>
              <a:t>пузырюсь и пыхчу,</a:t>
            </a:r>
          </a:p>
          <a:p>
            <a:pPr>
              <a:buNone/>
            </a:pPr>
            <a:r>
              <a:rPr lang="ru-RU" dirty="0" smtClean="0"/>
              <a:t> Жить в квашне я не хочу.</a:t>
            </a:r>
          </a:p>
          <a:p>
            <a:pPr>
              <a:buNone/>
            </a:pPr>
            <a:r>
              <a:rPr lang="ru-RU" dirty="0" smtClean="0"/>
              <a:t>Надоела мне квашня,</a:t>
            </a:r>
          </a:p>
          <a:p>
            <a:pPr>
              <a:buNone/>
            </a:pPr>
            <a:r>
              <a:rPr lang="ru-RU" dirty="0" smtClean="0"/>
              <a:t>Посадите в печь меня.</a:t>
            </a:r>
          </a:p>
          <a:p>
            <a:pPr>
              <a:buNone/>
            </a:pPr>
            <a:r>
              <a:rPr lang="ru-RU" dirty="0" smtClean="0"/>
              <a:t>(Тесто)</a:t>
            </a:r>
          </a:p>
          <a:p>
            <a:endParaRPr lang="ru-RU" dirty="0" smtClean="0"/>
          </a:p>
          <a:p>
            <a:pPr>
              <a:buNone/>
            </a:pPr>
            <a:r>
              <a:rPr lang="ru-RU" dirty="0" smtClean="0"/>
              <a:t>Вот </a:t>
            </a:r>
            <a:r>
              <a:rPr lang="ru-RU" dirty="0" smtClean="0"/>
              <a:t>он – тёплый, </a:t>
            </a:r>
            <a:r>
              <a:rPr lang="ru-RU" dirty="0" smtClean="0"/>
              <a:t>золотистый.</a:t>
            </a:r>
          </a:p>
          <a:p>
            <a:pPr>
              <a:buNone/>
            </a:pPr>
            <a:r>
              <a:rPr lang="ru-RU" dirty="0" smtClean="0"/>
              <a:t>В </a:t>
            </a:r>
            <a:r>
              <a:rPr lang="ru-RU" dirty="0" smtClean="0"/>
              <a:t>каждый дом, на каждый стол </a:t>
            </a:r>
            <a:r>
              <a:rPr lang="ru-RU" dirty="0" smtClean="0"/>
              <a:t>–</a:t>
            </a:r>
          </a:p>
          <a:p>
            <a:pPr>
              <a:buNone/>
            </a:pPr>
            <a:r>
              <a:rPr lang="ru-RU" dirty="0" smtClean="0"/>
              <a:t>Он </a:t>
            </a:r>
            <a:r>
              <a:rPr lang="ru-RU" dirty="0" smtClean="0"/>
              <a:t>пожаловал – </a:t>
            </a:r>
            <a:r>
              <a:rPr lang="ru-RU" dirty="0" smtClean="0"/>
              <a:t>пришёл.</a:t>
            </a:r>
          </a:p>
          <a:p>
            <a:pPr>
              <a:buNone/>
            </a:pPr>
            <a:r>
              <a:rPr lang="ru-RU" dirty="0" smtClean="0"/>
              <a:t>В </a:t>
            </a:r>
            <a:r>
              <a:rPr lang="ru-RU" dirty="0" smtClean="0"/>
              <a:t>нем – Здоровье, наша </a:t>
            </a:r>
            <a:r>
              <a:rPr lang="ru-RU" dirty="0" smtClean="0"/>
              <a:t>сила,</a:t>
            </a:r>
          </a:p>
          <a:p>
            <a:pPr>
              <a:buNone/>
            </a:pPr>
            <a:r>
              <a:rPr lang="ru-RU" dirty="0" smtClean="0"/>
              <a:t>В </a:t>
            </a:r>
            <a:r>
              <a:rPr lang="ru-RU" dirty="0" smtClean="0"/>
              <a:t>нем – Чудесное </a:t>
            </a:r>
            <a:r>
              <a:rPr lang="ru-RU" dirty="0" smtClean="0"/>
              <a:t>тепло.</a:t>
            </a:r>
          </a:p>
          <a:p>
            <a:pPr>
              <a:buNone/>
            </a:pPr>
            <a:r>
              <a:rPr lang="ru-RU" dirty="0" smtClean="0"/>
              <a:t>Сколько </a:t>
            </a:r>
            <a:r>
              <a:rPr lang="ru-RU" dirty="0" smtClean="0"/>
              <a:t>рук его </a:t>
            </a:r>
            <a:r>
              <a:rPr lang="ru-RU" dirty="0" smtClean="0"/>
              <a:t>растило,</a:t>
            </a:r>
          </a:p>
          <a:p>
            <a:pPr>
              <a:buNone/>
            </a:pPr>
            <a:r>
              <a:rPr lang="ru-RU" dirty="0" smtClean="0"/>
              <a:t>Охраняло</a:t>
            </a:r>
            <a:r>
              <a:rPr lang="ru-RU" dirty="0" smtClean="0"/>
              <a:t>, берегло! (Хлеб</a:t>
            </a:r>
            <a:r>
              <a:rPr lang="ru-RU" dirty="0" smtClean="0"/>
              <a:t>)</a:t>
            </a:r>
            <a:r>
              <a:rPr lang="ru-RU" dirty="0" smtClean="0"/>
              <a:t> </a:t>
            </a:r>
            <a:endParaRPr lang="ru-RU" dirty="0" smtClean="0"/>
          </a:p>
          <a:p>
            <a:pPr>
              <a:buNone/>
            </a:pPr>
            <a:endParaRPr lang="ru-RU" dirty="0" smtClean="0"/>
          </a:p>
          <a:p>
            <a:pPr>
              <a:buNone/>
            </a:pPr>
            <a:r>
              <a:rPr lang="ru-RU" dirty="0" smtClean="0"/>
              <a:t>Вот </a:t>
            </a:r>
            <a:r>
              <a:rPr lang="ru-RU" dirty="0" smtClean="0"/>
              <a:t>он – </a:t>
            </a:r>
            <a:r>
              <a:rPr lang="ru-RU" dirty="0" smtClean="0"/>
              <a:t>тёплый, золотистый.</a:t>
            </a:r>
          </a:p>
          <a:p>
            <a:pPr>
              <a:buNone/>
            </a:pPr>
            <a:r>
              <a:rPr lang="ru-RU" dirty="0" smtClean="0"/>
              <a:t>В </a:t>
            </a:r>
            <a:r>
              <a:rPr lang="ru-RU" dirty="0" smtClean="0"/>
              <a:t>каждый дом, на каждый стол </a:t>
            </a:r>
            <a:r>
              <a:rPr lang="ru-RU" dirty="0" smtClean="0"/>
              <a:t>–</a:t>
            </a:r>
          </a:p>
          <a:p>
            <a:pPr>
              <a:buNone/>
            </a:pPr>
            <a:r>
              <a:rPr lang="ru-RU" dirty="0" smtClean="0"/>
              <a:t>Он </a:t>
            </a:r>
            <a:r>
              <a:rPr lang="ru-RU" dirty="0" smtClean="0"/>
              <a:t>пожаловал – </a:t>
            </a:r>
            <a:r>
              <a:rPr lang="ru-RU" dirty="0" smtClean="0"/>
              <a:t>пришёл.</a:t>
            </a:r>
          </a:p>
          <a:p>
            <a:pPr>
              <a:buNone/>
            </a:pPr>
            <a:r>
              <a:rPr lang="ru-RU" dirty="0" smtClean="0"/>
              <a:t>В </a:t>
            </a:r>
            <a:r>
              <a:rPr lang="ru-RU" dirty="0" smtClean="0"/>
              <a:t>нем – Здоровье, наша </a:t>
            </a:r>
            <a:r>
              <a:rPr lang="ru-RU" dirty="0" smtClean="0"/>
              <a:t>сила,</a:t>
            </a:r>
          </a:p>
          <a:p>
            <a:pPr>
              <a:buNone/>
            </a:pPr>
            <a:r>
              <a:rPr lang="ru-RU" dirty="0" smtClean="0"/>
              <a:t>В </a:t>
            </a:r>
            <a:r>
              <a:rPr lang="ru-RU" dirty="0" smtClean="0"/>
              <a:t>нем – Чудесное </a:t>
            </a:r>
            <a:r>
              <a:rPr lang="ru-RU" dirty="0" smtClean="0"/>
              <a:t>тепло.</a:t>
            </a:r>
          </a:p>
          <a:p>
            <a:pPr>
              <a:buNone/>
            </a:pPr>
            <a:r>
              <a:rPr lang="ru-RU" dirty="0" smtClean="0"/>
              <a:t>Сколько </a:t>
            </a:r>
            <a:r>
              <a:rPr lang="ru-RU" dirty="0" smtClean="0"/>
              <a:t>рук его </a:t>
            </a:r>
            <a:r>
              <a:rPr lang="ru-RU" dirty="0" smtClean="0"/>
              <a:t>растило,</a:t>
            </a:r>
          </a:p>
          <a:p>
            <a:pPr>
              <a:buNone/>
            </a:pPr>
            <a:r>
              <a:rPr lang="ru-RU" dirty="0" smtClean="0"/>
              <a:t>Охраняло</a:t>
            </a:r>
            <a:r>
              <a:rPr lang="ru-RU" dirty="0" smtClean="0"/>
              <a:t>, берегло! (Хлеб</a:t>
            </a:r>
            <a:r>
              <a:rPr lang="ru-RU" dirty="0" smtClean="0"/>
              <a:t>)</a:t>
            </a:r>
          </a:p>
          <a:p>
            <a:endParaRPr lang="ru-RU" dirty="0"/>
          </a:p>
        </p:txBody>
      </p:sp>
      <p:sp>
        <p:nvSpPr>
          <p:cNvPr id="4" name="Содержимое 3"/>
          <p:cNvSpPr>
            <a:spLocks noGrp="1"/>
          </p:cNvSpPr>
          <p:nvPr>
            <p:ph sz="half" idx="2"/>
          </p:nvPr>
        </p:nvSpPr>
        <p:spPr>
          <a:xfrm>
            <a:off x="4643438" y="1071546"/>
            <a:ext cx="4043362" cy="5703841"/>
          </a:xfrm>
        </p:spPr>
        <p:txBody>
          <a:bodyPr>
            <a:normAutofit fontScale="55000" lnSpcReduction="20000"/>
          </a:bodyPr>
          <a:lstStyle/>
          <a:p>
            <a:pPr>
              <a:buNone/>
            </a:pPr>
            <a:r>
              <a:rPr lang="ru-RU" dirty="0" smtClean="0"/>
              <a:t>Он </a:t>
            </a:r>
            <a:r>
              <a:rPr lang="ru-RU" dirty="0" smtClean="0"/>
              <a:t>бывает с рисом, с мясом,</a:t>
            </a:r>
          </a:p>
          <a:p>
            <a:pPr>
              <a:buNone/>
            </a:pPr>
            <a:r>
              <a:rPr lang="ru-RU" dirty="0" smtClean="0"/>
              <a:t>С вишней сладкою бывает.</a:t>
            </a:r>
          </a:p>
          <a:p>
            <a:pPr>
              <a:buNone/>
            </a:pPr>
            <a:r>
              <a:rPr lang="ru-RU" dirty="0" smtClean="0"/>
              <a:t>В печь сперва его сажают,</a:t>
            </a:r>
          </a:p>
          <a:p>
            <a:pPr>
              <a:buNone/>
            </a:pPr>
            <a:r>
              <a:rPr lang="ru-RU" dirty="0" smtClean="0"/>
              <a:t>А как выйдет он оттуда,</a:t>
            </a:r>
          </a:p>
          <a:p>
            <a:pPr>
              <a:buNone/>
            </a:pPr>
            <a:r>
              <a:rPr lang="ru-RU" dirty="0" smtClean="0"/>
              <a:t>То кладут его на блюдо.</a:t>
            </a:r>
          </a:p>
          <a:p>
            <a:pPr>
              <a:buNone/>
            </a:pPr>
            <a:r>
              <a:rPr lang="ru-RU" dirty="0" smtClean="0"/>
              <a:t>Ну, теперь зови ребят</a:t>
            </a:r>
          </a:p>
          <a:p>
            <a:pPr>
              <a:buNone/>
            </a:pPr>
            <a:r>
              <a:rPr lang="ru-RU" dirty="0" smtClean="0"/>
              <a:t>По кусочку все съедят.</a:t>
            </a:r>
          </a:p>
          <a:p>
            <a:pPr>
              <a:buNone/>
            </a:pPr>
            <a:r>
              <a:rPr lang="ru-RU" dirty="0" smtClean="0"/>
              <a:t>(Пирог)</a:t>
            </a:r>
          </a:p>
          <a:p>
            <a:pPr>
              <a:buNone/>
            </a:pPr>
            <a:endParaRPr lang="ru-RU" dirty="0" smtClean="0"/>
          </a:p>
          <a:p>
            <a:pPr>
              <a:buNone/>
            </a:pPr>
            <a:r>
              <a:rPr lang="ru-RU" dirty="0" smtClean="0"/>
              <a:t>Он </a:t>
            </a:r>
            <a:r>
              <a:rPr lang="ru-RU" dirty="0" smtClean="0"/>
              <a:t>бывает с рисом, с мясом,</a:t>
            </a:r>
          </a:p>
          <a:p>
            <a:pPr>
              <a:buNone/>
            </a:pPr>
            <a:r>
              <a:rPr lang="ru-RU" dirty="0" smtClean="0"/>
              <a:t>С вишней сладкою бывает.</a:t>
            </a:r>
          </a:p>
          <a:p>
            <a:pPr>
              <a:buNone/>
            </a:pPr>
            <a:r>
              <a:rPr lang="ru-RU" dirty="0" smtClean="0"/>
              <a:t>В печь сперва его сажают,</a:t>
            </a:r>
          </a:p>
          <a:p>
            <a:pPr>
              <a:buNone/>
            </a:pPr>
            <a:r>
              <a:rPr lang="ru-RU" dirty="0" smtClean="0"/>
              <a:t>А как выйдет он оттуда,</a:t>
            </a:r>
          </a:p>
          <a:p>
            <a:pPr>
              <a:buNone/>
            </a:pPr>
            <a:r>
              <a:rPr lang="ru-RU" dirty="0" smtClean="0"/>
              <a:t>То кладут его на блюдо.</a:t>
            </a:r>
          </a:p>
          <a:p>
            <a:pPr>
              <a:buNone/>
            </a:pPr>
            <a:r>
              <a:rPr lang="ru-RU" dirty="0" smtClean="0"/>
              <a:t>Ну, теперь зови ребят</a:t>
            </a:r>
          </a:p>
          <a:p>
            <a:pPr>
              <a:buNone/>
            </a:pPr>
            <a:r>
              <a:rPr lang="ru-RU" dirty="0" smtClean="0"/>
              <a:t>По кусочку все съедят.</a:t>
            </a:r>
          </a:p>
          <a:p>
            <a:pPr>
              <a:buNone/>
            </a:pPr>
            <a:r>
              <a:rPr lang="ru-RU" dirty="0" smtClean="0"/>
              <a:t>(Пирог)</a:t>
            </a:r>
          </a:p>
          <a:p>
            <a:pPr>
              <a:buNone/>
            </a:pPr>
            <a:endParaRPr lang="ru-RU" dirty="0" smtClean="0"/>
          </a:p>
          <a:p>
            <a:pPr>
              <a:buNone/>
            </a:pPr>
            <a:r>
              <a:rPr lang="ru-RU" dirty="0" smtClean="0"/>
              <a:t>Его </a:t>
            </a:r>
            <a:r>
              <a:rPr lang="ru-RU" dirty="0" smtClean="0"/>
              <a:t>украшают желе, шоколадом,</a:t>
            </a:r>
          </a:p>
          <a:p>
            <a:pPr>
              <a:buNone/>
            </a:pPr>
            <a:r>
              <a:rPr lang="ru-RU" dirty="0" smtClean="0"/>
              <a:t>И все ребятишки ему очень рады.     (Торт.) </a:t>
            </a:r>
            <a:endParaRPr lang="ru-RU" dirty="0" smtClean="0"/>
          </a:p>
          <a:p>
            <a:pPr>
              <a:buNone/>
            </a:pPr>
            <a:endParaRPr lang="ru-RU" dirty="0" smtClean="0"/>
          </a:p>
          <a:p>
            <a:pPr>
              <a:buNone/>
            </a:pPr>
            <a:r>
              <a:rPr lang="ru-RU" dirty="0" smtClean="0"/>
              <a:t>Кольцо </a:t>
            </a:r>
            <a:r>
              <a:rPr lang="ru-RU" dirty="0" smtClean="0"/>
              <a:t>не </a:t>
            </a:r>
            <a:r>
              <a:rPr lang="ru-RU" dirty="0" smtClean="0"/>
              <a:t>простое,</a:t>
            </a:r>
          </a:p>
          <a:p>
            <a:pPr>
              <a:buNone/>
            </a:pPr>
            <a:r>
              <a:rPr lang="ru-RU" dirty="0" smtClean="0"/>
              <a:t>Кольцо золотое,</a:t>
            </a:r>
          </a:p>
          <a:p>
            <a:pPr>
              <a:buNone/>
            </a:pPr>
            <a:r>
              <a:rPr lang="ru-RU" dirty="0" smtClean="0"/>
              <a:t>Блестящее</a:t>
            </a:r>
            <a:r>
              <a:rPr lang="ru-RU" dirty="0" smtClean="0"/>
              <a:t>, </a:t>
            </a:r>
            <a:r>
              <a:rPr lang="ru-RU" dirty="0" smtClean="0"/>
              <a:t>хрустящее,</a:t>
            </a:r>
          </a:p>
          <a:p>
            <a:pPr>
              <a:buNone/>
            </a:pPr>
            <a:r>
              <a:rPr lang="ru-RU" dirty="0" smtClean="0"/>
              <a:t>Всем </a:t>
            </a:r>
            <a:r>
              <a:rPr lang="ru-RU" dirty="0" smtClean="0"/>
              <a:t>на </a:t>
            </a:r>
            <a:r>
              <a:rPr lang="ru-RU" dirty="0" smtClean="0"/>
              <a:t>загляденье…</a:t>
            </a:r>
          </a:p>
          <a:p>
            <a:pPr>
              <a:buNone/>
            </a:pPr>
            <a:r>
              <a:rPr lang="ru-RU" dirty="0" smtClean="0"/>
              <a:t>Ну </a:t>
            </a:r>
            <a:r>
              <a:rPr lang="ru-RU" dirty="0" smtClean="0"/>
              <a:t>и объедение! (Баранка или </a:t>
            </a:r>
            <a:r>
              <a:rPr lang="ru-RU" dirty="0" smtClean="0"/>
              <a:t>бублик)</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066800"/>
          </a:xfrm>
        </p:spPr>
        <p:txBody>
          <a:bodyPr>
            <a:normAutofit/>
          </a:bodyPr>
          <a:lstStyle/>
          <a:p>
            <a:pPr algn="ctr"/>
            <a:r>
              <a:rPr lang="ru-RU" dirty="0" smtClean="0"/>
              <a:t>Пословицы и поговорки о хлебе</a:t>
            </a:r>
            <a:endParaRPr lang="ru-RU" dirty="0"/>
          </a:p>
        </p:txBody>
      </p:sp>
      <p:sp>
        <p:nvSpPr>
          <p:cNvPr id="5" name="Содержимое 4"/>
          <p:cNvSpPr>
            <a:spLocks noGrp="1"/>
          </p:cNvSpPr>
          <p:nvPr>
            <p:ph idx="1"/>
          </p:nvPr>
        </p:nvSpPr>
        <p:spPr>
          <a:xfrm>
            <a:off x="500034" y="1643050"/>
            <a:ext cx="8229600" cy="4429156"/>
          </a:xfrm>
        </p:spPr>
        <p:txBody>
          <a:bodyPr>
            <a:normAutofit fontScale="47500" lnSpcReduction="20000"/>
          </a:bodyPr>
          <a:lstStyle/>
          <a:p>
            <a:r>
              <a:rPr lang="ru-RU" dirty="0" smtClean="0"/>
              <a:t>«Хвала рукам, что пахнут хлебом»</a:t>
            </a:r>
          </a:p>
          <a:p>
            <a:r>
              <a:rPr lang="ru-RU" dirty="0" smtClean="0"/>
              <a:t>«Что летом уродится, все зимой пригодится»</a:t>
            </a:r>
          </a:p>
          <a:p>
            <a:r>
              <a:rPr lang="ru-RU" dirty="0" smtClean="0"/>
              <a:t>«Хочешь есть калачи, не лежи на печи»</a:t>
            </a:r>
          </a:p>
          <a:p>
            <a:r>
              <a:rPr lang="ru-RU" dirty="0" smtClean="0"/>
              <a:t>«Не велик кусок пирога, а стоит много труда»</a:t>
            </a:r>
          </a:p>
          <a:p>
            <a:r>
              <a:rPr lang="ru-RU" dirty="0" smtClean="0"/>
              <a:t>«И обед не в обед, коли хлеба нет»</a:t>
            </a:r>
          </a:p>
          <a:p>
            <a:r>
              <a:rPr lang="ru-RU" dirty="0" smtClean="0"/>
              <a:t>«Ржаной хлебушко, калачам дедушка»</a:t>
            </a:r>
          </a:p>
          <a:p>
            <a:r>
              <a:rPr lang="ru-RU" dirty="0" smtClean="0"/>
              <a:t>«Гречневая каша – матушка наша, а хлебу ржаной – отец наш родной» и др.</a:t>
            </a:r>
          </a:p>
          <a:p>
            <a:r>
              <a:rPr lang="ru-RU" dirty="0" smtClean="0"/>
              <a:t>«До поры до времени не сеют семени»;</a:t>
            </a:r>
          </a:p>
          <a:p>
            <a:r>
              <a:rPr lang="ru-RU" dirty="0" smtClean="0"/>
              <a:t>«Весной час упустишь, годом не наверстаешь»;</a:t>
            </a:r>
          </a:p>
          <a:p>
            <a:r>
              <a:rPr lang="ru-RU" dirty="0" smtClean="0"/>
              <a:t>«Пришло время сева, не глазей ни вправо, ни влево»;</a:t>
            </a:r>
          </a:p>
          <a:p>
            <a:r>
              <a:rPr lang="ru-RU" dirty="0" smtClean="0"/>
              <a:t>«Кто весной не сеет, тот осенью жалеет»;</a:t>
            </a:r>
          </a:p>
          <a:p>
            <a:r>
              <a:rPr lang="ru-RU" dirty="0" smtClean="0"/>
              <a:t>«Не пиры пировать, когда хлеб засевать»;</a:t>
            </a:r>
          </a:p>
          <a:p>
            <a:r>
              <a:rPr lang="ru-RU" dirty="0" smtClean="0"/>
              <a:t>«Сей в срок — будет прок!»;</a:t>
            </a:r>
          </a:p>
          <a:p>
            <a:r>
              <a:rPr lang="ru-RU" dirty="0" smtClean="0"/>
              <a:t>«Весной пролежишь — зимой с сумой побежишь»;</a:t>
            </a:r>
          </a:p>
          <a:p>
            <a:r>
              <a:rPr lang="ru-RU" dirty="0" smtClean="0"/>
              <a:t>«Чем лучше семя схоронится, тем лучше уродится»;</a:t>
            </a:r>
          </a:p>
          <a:p>
            <a:r>
              <a:rPr lang="ru-RU" dirty="0" smtClean="0"/>
              <a:t>«Будет хлеб — будет и обед»</a:t>
            </a:r>
          </a:p>
          <a:p>
            <a:r>
              <a:rPr lang="ru-RU" dirty="0" smtClean="0"/>
              <a:t>Хлеб </a:t>
            </a:r>
            <a:r>
              <a:rPr lang="ru-RU" dirty="0" smtClean="0"/>
              <a:t>да вода – богатырская еда. </a:t>
            </a:r>
            <a:endParaRPr lang="ru-RU" dirty="0" smtClean="0"/>
          </a:p>
          <a:p>
            <a:r>
              <a:rPr lang="ru-RU" dirty="0" smtClean="0"/>
              <a:t> </a:t>
            </a:r>
            <a:r>
              <a:rPr lang="ru-RU" dirty="0" smtClean="0"/>
              <a:t>Хлеб батюшка, водица матушка. </a:t>
            </a:r>
            <a:endParaRPr lang="ru-RU" dirty="0" smtClean="0"/>
          </a:p>
          <a:p>
            <a:r>
              <a:rPr lang="ru-RU" dirty="0" smtClean="0"/>
              <a:t> </a:t>
            </a:r>
            <a:r>
              <a:rPr lang="ru-RU" dirty="0" smtClean="0"/>
              <a:t>Хлеб - кушай, добрых людей слушай</a:t>
            </a:r>
            <a:r>
              <a:rPr lang="ru-RU" dirty="0" smtClean="0"/>
              <a:t>.</a:t>
            </a:r>
          </a:p>
          <a:p>
            <a:r>
              <a:rPr lang="ru-RU" dirty="0" smtClean="0"/>
              <a:t> </a:t>
            </a:r>
            <a:r>
              <a:rPr lang="ru-RU" dirty="0" smtClean="0"/>
              <a:t>Худ обед, коли хлеба нет. </a:t>
            </a:r>
            <a:endParaRPr lang="ru-RU" dirty="0" smtClean="0"/>
          </a:p>
          <a:p>
            <a:r>
              <a:rPr lang="ru-RU" dirty="0" smtClean="0"/>
              <a:t> </a:t>
            </a:r>
            <a:r>
              <a:rPr lang="ru-RU" dirty="0" smtClean="0"/>
              <a:t>Работай до поту, поешь хлеба в охоту. </a:t>
            </a:r>
            <a:endParaRPr lang="ru-RU" dirty="0" smtClean="0"/>
          </a:p>
          <a:p>
            <a:r>
              <a:rPr lang="ru-RU" dirty="0" smtClean="0"/>
              <a:t> </a:t>
            </a:r>
            <a:r>
              <a:rPr lang="ru-RU" dirty="0" smtClean="0"/>
              <a:t>Пот на спине – так и хлеб на столе</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714356"/>
            <a:ext cx="4038600" cy="6061031"/>
          </a:xfrm>
        </p:spPr>
        <p:txBody>
          <a:bodyPr>
            <a:normAutofit fontScale="70000" lnSpcReduction="20000"/>
          </a:bodyPr>
          <a:lstStyle/>
          <a:p>
            <a:pPr>
              <a:buNone/>
            </a:pPr>
            <a:r>
              <a:rPr lang="ru-RU" b="1" dirty="0" smtClean="0"/>
              <a:t>Считалки о хлебе.</a:t>
            </a:r>
            <a:endParaRPr lang="ru-RU" dirty="0" smtClean="0"/>
          </a:p>
          <a:p>
            <a:pPr>
              <a:buNone/>
            </a:pPr>
            <a:r>
              <a:rPr lang="ru-RU" dirty="0" smtClean="0"/>
              <a:t>Дождик</a:t>
            </a:r>
            <a:r>
              <a:rPr lang="ru-RU" dirty="0" smtClean="0"/>
              <a:t>, дождик, поливай - будет хлеба урожай. </a:t>
            </a:r>
            <a:endParaRPr lang="ru-RU" dirty="0" smtClean="0"/>
          </a:p>
          <a:p>
            <a:pPr>
              <a:buNone/>
            </a:pPr>
            <a:r>
              <a:rPr lang="ru-RU" dirty="0" smtClean="0"/>
              <a:t>Будут </a:t>
            </a:r>
            <a:r>
              <a:rPr lang="ru-RU" dirty="0" smtClean="0"/>
              <a:t>булки, будут сушки, будут вкусные </a:t>
            </a:r>
            <a:r>
              <a:rPr lang="ru-RU" dirty="0" smtClean="0"/>
              <a:t>ватрушки.</a:t>
            </a:r>
          </a:p>
          <a:p>
            <a:pPr>
              <a:buNone/>
            </a:pPr>
            <a:endParaRPr lang="ru-RU" dirty="0" smtClean="0"/>
          </a:p>
          <a:p>
            <a:pPr>
              <a:buNone/>
            </a:pPr>
            <a:r>
              <a:rPr lang="ru-RU" dirty="0" smtClean="0"/>
              <a:t>Катилась </a:t>
            </a:r>
            <a:r>
              <a:rPr lang="ru-RU" dirty="0" smtClean="0"/>
              <a:t>торба с высокого </a:t>
            </a:r>
            <a:r>
              <a:rPr lang="ru-RU" dirty="0" smtClean="0"/>
              <a:t>горба.</a:t>
            </a:r>
          </a:p>
          <a:p>
            <a:pPr>
              <a:buNone/>
            </a:pPr>
            <a:r>
              <a:rPr lang="ru-RU" dirty="0" smtClean="0"/>
              <a:t>В </a:t>
            </a:r>
            <a:r>
              <a:rPr lang="ru-RU" dirty="0" smtClean="0"/>
              <a:t>этой торбе хлеб, соль, пшеница. </a:t>
            </a:r>
            <a:endParaRPr lang="ru-RU" dirty="0" smtClean="0"/>
          </a:p>
          <a:p>
            <a:pPr>
              <a:buNone/>
            </a:pPr>
            <a:r>
              <a:rPr lang="ru-RU" dirty="0" smtClean="0"/>
              <a:t>С </a:t>
            </a:r>
            <a:r>
              <a:rPr lang="ru-RU" dirty="0" smtClean="0"/>
              <a:t>кем ты хочешь поделиться?</a:t>
            </a:r>
            <a:br>
              <a:rPr lang="ru-RU" dirty="0" smtClean="0"/>
            </a:br>
            <a:endParaRPr lang="ru-RU" dirty="0" smtClean="0"/>
          </a:p>
          <a:p>
            <a:pPr>
              <a:buNone/>
            </a:pPr>
            <a:r>
              <a:rPr lang="ru-RU" dirty="0" smtClean="0"/>
              <a:t>Хлеб </a:t>
            </a:r>
            <a:r>
              <a:rPr lang="ru-RU" dirty="0" smtClean="0"/>
              <a:t>ржаной, батоны, булки</a:t>
            </a:r>
          </a:p>
          <a:p>
            <a:pPr>
              <a:buNone/>
            </a:pPr>
            <a:r>
              <a:rPr lang="ru-RU" dirty="0" smtClean="0"/>
              <a:t>Не добудешь на прогулке.</a:t>
            </a:r>
          </a:p>
          <a:p>
            <a:pPr>
              <a:buNone/>
            </a:pPr>
            <a:r>
              <a:rPr lang="ru-RU" dirty="0" smtClean="0"/>
              <a:t>Люди хлеб в полях лелеют.</a:t>
            </a:r>
          </a:p>
          <a:p>
            <a:pPr>
              <a:buNone/>
            </a:pPr>
            <a:r>
              <a:rPr lang="ru-RU" dirty="0" smtClean="0"/>
              <a:t>Сил для хлеба не жалеют!</a:t>
            </a:r>
          </a:p>
          <a:p>
            <a:pPr>
              <a:buNone/>
            </a:pPr>
            <a:endParaRPr lang="ru-RU" b="1" dirty="0" smtClean="0"/>
          </a:p>
          <a:p>
            <a:pPr>
              <a:buNone/>
            </a:pPr>
            <a:r>
              <a:rPr lang="ru-RU" b="1" dirty="0" smtClean="0"/>
              <a:t>Народные </a:t>
            </a:r>
            <a:r>
              <a:rPr lang="ru-RU" b="1" dirty="0" smtClean="0"/>
              <a:t>приметы</a:t>
            </a:r>
            <a:endParaRPr lang="ru-RU" dirty="0" smtClean="0"/>
          </a:p>
          <a:p>
            <a:pPr>
              <a:buNone/>
            </a:pPr>
            <a:r>
              <a:rPr lang="ru-RU" dirty="0" smtClean="0"/>
              <a:t>Не сей пшеницу, прежде чем появится дубовый лист.</a:t>
            </a:r>
          </a:p>
          <a:p>
            <a:pPr>
              <a:buNone/>
            </a:pPr>
            <a:r>
              <a:rPr lang="ru-RU" dirty="0" smtClean="0"/>
              <a:t>Комары появились — пора сеять рожь.</a:t>
            </a:r>
          </a:p>
          <a:p>
            <a:pPr>
              <a:buNone/>
            </a:pPr>
            <a:r>
              <a:rPr lang="ru-RU" dirty="0" smtClean="0"/>
              <a:t>Сей ячмень, когда калина расцвела, а береза листочки выпустила.</a:t>
            </a:r>
          </a:p>
          <a:p>
            <a:pPr>
              <a:buNone/>
            </a:pPr>
            <a:r>
              <a:rPr lang="ru-RU" dirty="0" smtClean="0"/>
              <a:t>Когда шишки на елке станут красными, а на сосне — зелеными, пришла пора ячмень сеять.</a:t>
            </a:r>
          </a:p>
          <a:p>
            <a:pPr>
              <a:buNone/>
            </a:pPr>
            <a:r>
              <a:rPr lang="ru-RU" dirty="0" smtClean="0"/>
              <a:t>Коли рябина рано расцвела, будет хороший урожай овса.</a:t>
            </a:r>
          </a:p>
          <a:p>
            <a:pPr>
              <a:buNone/>
            </a:pPr>
            <a:r>
              <a:rPr lang="ru-RU" dirty="0" smtClean="0"/>
              <a:t>Коли брусника поспела, то и овес созрел. Ольха зацвела — пора гречиху сеять.</a:t>
            </a:r>
          </a:p>
          <a:p>
            <a:pPr>
              <a:buNone/>
            </a:pPr>
            <a:endParaRPr lang="ru-RU" dirty="0" smtClean="0"/>
          </a:p>
          <a:p>
            <a:pPr>
              <a:buNone/>
            </a:pPr>
            <a:endParaRPr lang="ru-RU" dirty="0" smtClean="0"/>
          </a:p>
          <a:p>
            <a:endParaRPr lang="ru-RU" dirty="0"/>
          </a:p>
        </p:txBody>
      </p:sp>
      <p:sp>
        <p:nvSpPr>
          <p:cNvPr id="6" name="Содержимое 5"/>
          <p:cNvSpPr>
            <a:spLocks noGrp="1"/>
          </p:cNvSpPr>
          <p:nvPr>
            <p:ph sz="half" idx="2"/>
          </p:nvPr>
        </p:nvSpPr>
        <p:spPr>
          <a:xfrm>
            <a:off x="4648200" y="785794"/>
            <a:ext cx="4038600" cy="5989593"/>
          </a:xfrm>
        </p:spPr>
        <p:txBody>
          <a:bodyPr>
            <a:normAutofit fontScale="70000" lnSpcReduction="20000"/>
          </a:bodyPr>
          <a:lstStyle/>
          <a:p>
            <a:pPr>
              <a:buNone/>
            </a:pPr>
            <a:r>
              <a:rPr lang="ru-RU" b="1" dirty="0" err="1" smtClean="0"/>
              <a:t>Чистоговорки</a:t>
            </a:r>
            <a:r>
              <a:rPr lang="ru-RU" b="1" dirty="0" smtClean="0"/>
              <a:t> о хлебе.</a:t>
            </a:r>
          </a:p>
          <a:p>
            <a:pPr>
              <a:buNone/>
            </a:pPr>
            <a:endParaRPr lang="ru-RU" dirty="0" smtClean="0"/>
          </a:p>
          <a:p>
            <a:pPr>
              <a:buNone/>
            </a:pPr>
            <a:r>
              <a:rPr lang="ru-RU" dirty="0" err="1" smtClean="0"/>
              <a:t>Жок-жок-жок</a:t>
            </a:r>
            <a:r>
              <a:rPr lang="ru-RU" dirty="0" smtClean="0"/>
              <a:t> </a:t>
            </a:r>
            <a:r>
              <a:rPr lang="ru-RU" dirty="0" smtClean="0"/>
              <a:t>- это пирожок. </a:t>
            </a:r>
            <a:endParaRPr lang="ru-RU" dirty="0" smtClean="0"/>
          </a:p>
          <a:p>
            <a:pPr>
              <a:buNone/>
            </a:pPr>
            <a:r>
              <a:rPr lang="ru-RU" dirty="0" err="1" smtClean="0"/>
              <a:t>Шки-шки-шки</a:t>
            </a:r>
            <a:r>
              <a:rPr lang="ru-RU" dirty="0" smtClean="0"/>
              <a:t> </a:t>
            </a:r>
            <a:r>
              <a:rPr lang="ru-RU" dirty="0" smtClean="0"/>
              <a:t>- мама жарит пирожки. </a:t>
            </a:r>
            <a:endParaRPr lang="ru-RU" dirty="0" smtClean="0"/>
          </a:p>
          <a:p>
            <a:pPr>
              <a:buNone/>
            </a:pPr>
            <a:r>
              <a:rPr lang="ru-RU" dirty="0" err="1" smtClean="0"/>
              <a:t>Жок-жок-жок</a:t>
            </a:r>
            <a:r>
              <a:rPr lang="ru-RU" dirty="0" smtClean="0"/>
              <a:t> </a:t>
            </a:r>
            <a:r>
              <a:rPr lang="ru-RU" dirty="0" smtClean="0"/>
              <a:t>- кушай дочка пирожок. </a:t>
            </a:r>
            <a:endParaRPr lang="ru-RU" dirty="0" smtClean="0"/>
          </a:p>
          <a:p>
            <a:pPr>
              <a:buNone/>
            </a:pPr>
            <a:r>
              <a:rPr lang="ru-RU" dirty="0" err="1" smtClean="0"/>
              <a:t>Чи-чи-чи</a:t>
            </a:r>
            <a:r>
              <a:rPr lang="ru-RU" dirty="0" smtClean="0"/>
              <a:t> </a:t>
            </a:r>
            <a:r>
              <a:rPr lang="ru-RU" dirty="0" smtClean="0"/>
              <a:t>- </a:t>
            </a:r>
            <a:r>
              <a:rPr lang="ru-RU" dirty="0" err="1" smtClean="0"/>
              <a:t>пекуться</a:t>
            </a:r>
            <a:r>
              <a:rPr lang="ru-RU" dirty="0" smtClean="0"/>
              <a:t> в печке калачи. </a:t>
            </a:r>
            <a:endParaRPr lang="ru-RU" dirty="0" smtClean="0"/>
          </a:p>
          <a:p>
            <a:pPr>
              <a:buNone/>
            </a:pPr>
            <a:r>
              <a:rPr lang="ru-RU" dirty="0" err="1" smtClean="0"/>
              <a:t>Ач-ач-ач</a:t>
            </a:r>
            <a:r>
              <a:rPr lang="ru-RU" dirty="0" smtClean="0"/>
              <a:t> </a:t>
            </a:r>
            <a:r>
              <a:rPr lang="ru-RU" dirty="0" smtClean="0"/>
              <a:t>– вкусный будет наш калач. </a:t>
            </a:r>
          </a:p>
          <a:p>
            <a:pPr>
              <a:buNone/>
            </a:pPr>
            <a:endParaRPr lang="ru-RU" dirty="0" smtClean="0"/>
          </a:p>
          <a:p>
            <a:pPr>
              <a:buNone/>
            </a:pPr>
            <a:r>
              <a:rPr lang="ru-RU" dirty="0" smtClean="0"/>
              <a:t>Вот </a:t>
            </a:r>
            <a:r>
              <a:rPr lang="ru-RU" dirty="0" smtClean="0"/>
              <a:t>он – хлебушко душистый.</a:t>
            </a:r>
          </a:p>
          <a:p>
            <a:pPr>
              <a:buNone/>
            </a:pPr>
            <a:r>
              <a:rPr lang="ru-RU" dirty="0" smtClean="0"/>
              <a:t>Вот он – теплый, золотистый.</a:t>
            </a:r>
          </a:p>
          <a:p>
            <a:pPr>
              <a:buNone/>
            </a:pPr>
            <a:r>
              <a:rPr lang="ru-RU" dirty="0" smtClean="0"/>
              <a:t>В нем  — здоровье наше, сила,</a:t>
            </a:r>
          </a:p>
          <a:p>
            <a:pPr>
              <a:buNone/>
            </a:pPr>
            <a:r>
              <a:rPr lang="ru-RU" dirty="0" smtClean="0"/>
              <a:t>В нем – чудесное тепло.</a:t>
            </a:r>
          </a:p>
          <a:p>
            <a:pPr>
              <a:buNone/>
            </a:pPr>
            <a:r>
              <a:rPr lang="ru-RU" dirty="0" smtClean="0"/>
              <a:t>Сколько рук его растило,</a:t>
            </a:r>
          </a:p>
          <a:p>
            <a:pPr>
              <a:buNone/>
            </a:pPr>
            <a:r>
              <a:rPr lang="ru-RU" dirty="0" smtClean="0"/>
              <a:t>Охраняло, берегло!</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42942"/>
          </a:xfrm>
        </p:spPr>
        <p:txBody>
          <a:bodyPr>
            <a:normAutofit fontScale="90000"/>
          </a:bodyPr>
          <a:lstStyle/>
          <a:p>
            <a:pPr algn="ctr"/>
            <a:r>
              <a:rPr lang="ru-RU" dirty="0" smtClean="0"/>
              <a:t>Словесные игры</a:t>
            </a:r>
            <a:endParaRPr lang="ru-RU" dirty="0"/>
          </a:p>
        </p:txBody>
      </p:sp>
      <p:sp>
        <p:nvSpPr>
          <p:cNvPr id="3" name="Содержимое 2"/>
          <p:cNvSpPr>
            <a:spLocks noGrp="1"/>
          </p:cNvSpPr>
          <p:nvPr>
            <p:ph idx="1"/>
          </p:nvPr>
        </p:nvSpPr>
        <p:spPr>
          <a:xfrm>
            <a:off x="357158" y="1071546"/>
            <a:ext cx="8329642" cy="5502990"/>
          </a:xfrm>
        </p:spPr>
        <p:txBody>
          <a:bodyPr>
            <a:normAutofit fontScale="70000" lnSpcReduction="20000"/>
          </a:bodyPr>
          <a:lstStyle/>
          <a:p>
            <a:pPr>
              <a:buNone/>
            </a:pPr>
            <a:r>
              <a:rPr lang="ru-RU" dirty="0" smtClean="0"/>
              <a:t> </a:t>
            </a:r>
            <a:r>
              <a:rPr lang="ru-RU" b="1" dirty="0" smtClean="0"/>
              <a:t>«Подбери родственное слово к слову «хлеб».                                              </a:t>
            </a:r>
            <a:endParaRPr lang="ru-RU" b="1" dirty="0" smtClean="0"/>
          </a:p>
          <a:p>
            <a:pPr>
              <a:buNone/>
            </a:pPr>
            <a:r>
              <a:rPr lang="ru-RU" b="1" dirty="0" smtClean="0"/>
              <a:t> </a:t>
            </a:r>
            <a:r>
              <a:rPr lang="ru-RU" dirty="0" smtClean="0"/>
              <a:t>- Назови </a:t>
            </a:r>
            <a:r>
              <a:rPr lang="ru-RU" dirty="0" smtClean="0"/>
              <a:t>хлеб ласково </a:t>
            </a:r>
            <a:r>
              <a:rPr lang="ru-RU" dirty="0" smtClean="0"/>
              <a:t> (Хлебушек.)                                                                                        - Крошки хлеба,  какие? (Хлебные.)                                                                                          </a:t>
            </a:r>
            <a:endParaRPr lang="ru-RU" dirty="0" smtClean="0"/>
          </a:p>
          <a:p>
            <a:pPr>
              <a:buFontTx/>
              <a:buChar char="-"/>
            </a:pPr>
            <a:r>
              <a:rPr lang="ru-RU" dirty="0" smtClean="0"/>
              <a:t>Квас </a:t>
            </a:r>
            <a:r>
              <a:rPr lang="ru-RU" dirty="0" smtClean="0"/>
              <a:t>из хлеба, как называется? (Хлебный.)                                                                      </a:t>
            </a:r>
          </a:p>
          <a:p>
            <a:pPr>
              <a:buFontTx/>
              <a:buChar char="-"/>
            </a:pPr>
            <a:r>
              <a:rPr lang="ru-RU" dirty="0" smtClean="0"/>
              <a:t> </a:t>
            </a:r>
            <a:r>
              <a:rPr lang="ru-RU" dirty="0" smtClean="0"/>
              <a:t>Прибор для резки хлеба.  (Хлеборезка.)                                                                                   </a:t>
            </a:r>
            <a:endParaRPr lang="ru-RU" dirty="0" smtClean="0"/>
          </a:p>
          <a:p>
            <a:pPr>
              <a:buNone/>
            </a:pPr>
            <a:r>
              <a:rPr lang="ru-RU" dirty="0" smtClean="0"/>
              <a:t>- </a:t>
            </a:r>
            <a:r>
              <a:rPr lang="ru-RU" dirty="0" smtClean="0"/>
              <a:t>Посуда для хлеба.  (Хлебница.)                                                                                       </a:t>
            </a:r>
            <a:endParaRPr lang="ru-RU" dirty="0" smtClean="0"/>
          </a:p>
          <a:p>
            <a:pPr>
              <a:buFontTx/>
              <a:buChar char="-"/>
            </a:pPr>
            <a:r>
              <a:rPr lang="ru-RU" dirty="0" smtClean="0"/>
              <a:t>Кто </a:t>
            </a:r>
            <a:r>
              <a:rPr lang="ru-RU" dirty="0" smtClean="0"/>
              <a:t>выращивает хлеб? (Хлебороб.)                                                                                    </a:t>
            </a:r>
            <a:endParaRPr lang="ru-RU" dirty="0" smtClean="0"/>
          </a:p>
          <a:p>
            <a:pPr>
              <a:buFontTx/>
              <a:buChar char="-"/>
            </a:pPr>
            <a:r>
              <a:rPr lang="ru-RU" dirty="0" smtClean="0"/>
              <a:t>Кто </a:t>
            </a:r>
            <a:r>
              <a:rPr lang="ru-RU" dirty="0" smtClean="0"/>
              <a:t>печет хлеб?  (Хлебопек.)                                                                                        </a:t>
            </a:r>
            <a:endParaRPr lang="ru-RU" dirty="0" smtClean="0"/>
          </a:p>
          <a:p>
            <a:pPr>
              <a:buFontTx/>
              <a:buChar char="-"/>
            </a:pPr>
            <a:r>
              <a:rPr lang="ru-RU" dirty="0" smtClean="0"/>
              <a:t>Назови </a:t>
            </a:r>
            <a:r>
              <a:rPr lang="ru-RU" dirty="0" smtClean="0"/>
              <a:t>завод, где выпекают хлеб. (Хлебозавод.)                                                                 </a:t>
            </a:r>
            <a:endParaRPr lang="ru-RU" dirty="0" smtClean="0"/>
          </a:p>
          <a:p>
            <a:pPr>
              <a:buNone/>
            </a:pPr>
            <a:r>
              <a:rPr lang="ru-RU" dirty="0" smtClean="0"/>
              <a:t>- </a:t>
            </a:r>
            <a:r>
              <a:rPr lang="ru-RU" dirty="0" smtClean="0"/>
              <a:t>Как называются изделия из теста?  (Хлебобулочные изделия.)</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229600" cy="571504"/>
          </a:xfrm>
        </p:spPr>
        <p:txBody>
          <a:bodyPr>
            <a:normAutofit fontScale="90000"/>
          </a:bodyPr>
          <a:lstStyle/>
          <a:p>
            <a:pPr algn="ctr"/>
            <a:r>
              <a:rPr lang="ru-RU" dirty="0" smtClean="0"/>
              <a:t>Словесные игры</a:t>
            </a:r>
            <a:endParaRPr lang="ru-RU" dirty="0"/>
          </a:p>
        </p:txBody>
      </p:sp>
      <p:sp>
        <p:nvSpPr>
          <p:cNvPr id="3" name="Содержимое 2"/>
          <p:cNvSpPr>
            <a:spLocks noGrp="1"/>
          </p:cNvSpPr>
          <p:nvPr>
            <p:ph idx="1"/>
          </p:nvPr>
        </p:nvSpPr>
        <p:spPr>
          <a:xfrm>
            <a:off x="285720" y="1000108"/>
            <a:ext cx="8401080" cy="5000660"/>
          </a:xfrm>
        </p:spPr>
        <p:txBody>
          <a:bodyPr>
            <a:normAutofit fontScale="40000" lnSpcReduction="20000"/>
          </a:bodyPr>
          <a:lstStyle/>
          <a:p>
            <a:endParaRPr lang="ru-RU" b="1" dirty="0" smtClean="0"/>
          </a:p>
          <a:p>
            <a:endParaRPr lang="ru-RU" b="1" dirty="0" smtClean="0"/>
          </a:p>
          <a:p>
            <a:r>
              <a:rPr lang="ru-RU" b="1" dirty="0" smtClean="0"/>
              <a:t>Игра </a:t>
            </a:r>
            <a:r>
              <a:rPr lang="ru-RU" b="1" dirty="0" smtClean="0"/>
              <a:t>с мячом «Скажи, какой» или «Подбери признак»</a:t>
            </a:r>
            <a:r>
              <a:rPr lang="ru-RU" dirty="0" smtClean="0"/>
              <a:t> (Хлеб какой? Мука какая?)</a:t>
            </a:r>
          </a:p>
          <a:p>
            <a:pPr>
              <a:buNone/>
            </a:pPr>
            <a:r>
              <a:rPr lang="ru-RU" b="1" dirty="0" smtClean="0"/>
              <a:t>Задачи:</a:t>
            </a:r>
            <a:r>
              <a:rPr lang="ru-RU" dirty="0" smtClean="0"/>
              <a:t> обогащать словарный запас детей, развивать речь.    </a:t>
            </a:r>
          </a:p>
          <a:p>
            <a:pPr>
              <a:buNone/>
            </a:pPr>
            <a:r>
              <a:rPr lang="ru-RU" b="1" dirty="0" smtClean="0"/>
              <a:t>Ход игры:</a:t>
            </a:r>
            <a:r>
              <a:rPr lang="ru-RU" dirty="0" smtClean="0"/>
              <a:t> </a:t>
            </a:r>
            <a:r>
              <a:rPr lang="ru-RU" dirty="0" smtClean="0"/>
              <a:t>ребенок ловит мяч </a:t>
            </a:r>
            <a:r>
              <a:rPr lang="ru-RU" dirty="0" smtClean="0"/>
              <a:t>и </a:t>
            </a:r>
            <a:r>
              <a:rPr lang="ru-RU" dirty="0" smtClean="0"/>
              <a:t>подбирает </a:t>
            </a:r>
            <a:r>
              <a:rPr lang="ru-RU" dirty="0" smtClean="0"/>
              <a:t>слова-признаки к заданным словам.  </a:t>
            </a:r>
          </a:p>
          <a:p>
            <a:r>
              <a:rPr lang="ru-RU" b="1" dirty="0" smtClean="0"/>
              <a:t>«</a:t>
            </a:r>
            <a:r>
              <a:rPr lang="ru-RU" b="1" dirty="0" smtClean="0"/>
              <a:t>Назови профессию»    </a:t>
            </a:r>
            <a:endParaRPr lang="ru-RU" dirty="0" smtClean="0"/>
          </a:p>
          <a:p>
            <a:pPr>
              <a:buNone/>
            </a:pPr>
            <a:r>
              <a:rPr lang="ru-RU" b="1" dirty="0" smtClean="0"/>
              <a:t>Задачи:</a:t>
            </a:r>
            <a:r>
              <a:rPr lang="ru-RU" dirty="0" smtClean="0"/>
              <a:t> Расширить представления детей о профессиях людей, занимающихся выращиванием и производством хлеба, расширять словарь.  </a:t>
            </a:r>
          </a:p>
          <a:p>
            <a:pPr>
              <a:buNone/>
            </a:pPr>
            <a:r>
              <a:rPr lang="ru-RU" b="1" dirty="0" smtClean="0"/>
              <a:t>Ход игры:</a:t>
            </a:r>
            <a:r>
              <a:rPr lang="ru-RU" dirty="0" smtClean="0"/>
              <a:t> </a:t>
            </a:r>
            <a:r>
              <a:rPr lang="ru-RU" dirty="0" smtClean="0"/>
              <a:t>взрослый </a:t>
            </a:r>
            <a:r>
              <a:rPr lang="ru-RU" dirty="0" smtClean="0"/>
              <a:t>начинает предложение, </a:t>
            </a:r>
            <a:r>
              <a:rPr lang="ru-RU" dirty="0" smtClean="0"/>
              <a:t>ребенок заканчивает </a:t>
            </a:r>
            <a:r>
              <a:rPr lang="ru-RU" dirty="0" smtClean="0"/>
              <a:t>(например: на комбайне работает … комбайнер; на мельнице работает … мукомол и т.д</a:t>
            </a:r>
            <a:r>
              <a:rPr lang="ru-RU" dirty="0" smtClean="0"/>
              <a:t>.)</a:t>
            </a:r>
          </a:p>
          <a:p>
            <a:r>
              <a:rPr lang="ru-RU" b="1" dirty="0" smtClean="0"/>
              <a:t> </a:t>
            </a:r>
            <a:r>
              <a:rPr lang="ru-RU" b="1" dirty="0" smtClean="0"/>
              <a:t>«Кто больше назовет хлебобулочных изделий»  </a:t>
            </a:r>
            <a:endParaRPr lang="ru-RU" dirty="0" smtClean="0"/>
          </a:p>
          <a:p>
            <a:pPr>
              <a:buNone/>
            </a:pPr>
            <a:r>
              <a:rPr lang="ru-RU" b="1" dirty="0" smtClean="0"/>
              <a:t>Задачи:</a:t>
            </a:r>
            <a:r>
              <a:rPr lang="ru-RU" dirty="0" smtClean="0"/>
              <a:t> развивать познавательный интерес, память, обогащать словарный запас.  </a:t>
            </a:r>
          </a:p>
          <a:p>
            <a:pPr>
              <a:buNone/>
            </a:pPr>
            <a:r>
              <a:rPr lang="ru-RU" b="1" dirty="0" smtClean="0"/>
              <a:t>Ход игры:</a:t>
            </a:r>
            <a:r>
              <a:rPr lang="ru-RU" dirty="0" smtClean="0"/>
              <a:t> </a:t>
            </a:r>
            <a:r>
              <a:rPr lang="ru-RU" dirty="0" smtClean="0"/>
              <a:t>ребенок  по очереди с родителем называет хлебобулочные изделия, побеждает тот, кто назовет больше слов</a:t>
            </a:r>
          </a:p>
          <a:p>
            <a:r>
              <a:rPr lang="ru-RU" b="1" dirty="0" smtClean="0"/>
              <a:t>Дидактическая игра «А какой он, хлеб</a:t>
            </a:r>
            <a:r>
              <a:rPr lang="ru-RU" b="1" dirty="0" smtClean="0"/>
              <a:t>?»</a:t>
            </a:r>
          </a:p>
          <a:p>
            <a:pPr>
              <a:buNone/>
            </a:pPr>
            <a:r>
              <a:rPr lang="ru-RU" dirty="0" smtClean="0"/>
              <a:t>Подбор </a:t>
            </a:r>
            <a:r>
              <a:rPr lang="ru-RU" dirty="0" smtClean="0"/>
              <a:t>определений к существительному. (Дети называют определения, например, хлеб румяный, свежий, душистый, аппетитный, мягкий, черствый, белый, горячий, витаминный, воздушный, ароматный).</a:t>
            </a:r>
          </a:p>
          <a:p>
            <a:r>
              <a:rPr lang="ru-RU" dirty="0" smtClean="0"/>
              <a:t> </a:t>
            </a:r>
            <a:r>
              <a:rPr lang="ru-RU" b="1" dirty="0" smtClean="0"/>
              <a:t>Игра «Золушка»(</a:t>
            </a:r>
            <a:r>
              <a:rPr lang="ru-RU" i="1" dirty="0" smtClean="0"/>
              <a:t>мелкая моторика)</a:t>
            </a:r>
            <a:endParaRPr lang="ru-RU" dirty="0" smtClean="0"/>
          </a:p>
          <a:p>
            <a:pPr>
              <a:buNone/>
            </a:pPr>
            <a:r>
              <a:rPr lang="ru-RU" dirty="0" smtClean="0"/>
              <a:t>Посчитать зерна, выложить буквы и </a:t>
            </a:r>
            <a:r>
              <a:rPr lang="ru-RU" dirty="0" smtClean="0"/>
              <a:t>цифры.</a:t>
            </a:r>
          </a:p>
          <a:p>
            <a:r>
              <a:rPr lang="ru-RU" b="1" dirty="0" smtClean="0"/>
              <a:t>Четвертый лишний</a:t>
            </a:r>
            <a:endParaRPr lang="ru-RU" dirty="0" smtClean="0"/>
          </a:p>
          <a:p>
            <a:pPr>
              <a:buNone/>
            </a:pPr>
            <a:r>
              <a:rPr lang="ru-RU" dirty="0" smtClean="0"/>
              <a:t>Выделите лишнее слово, объясните свой </a:t>
            </a:r>
            <a:r>
              <a:rPr lang="ru-RU" dirty="0" smtClean="0"/>
              <a:t>выбор: картофель</a:t>
            </a:r>
            <a:r>
              <a:rPr lang="ru-RU" dirty="0" smtClean="0"/>
              <a:t>, морковь, ячмень, свекла; просо, рожь, баклажан, пшеница; рис, кукуруза, яблоко, рожь; гречиха, слива, виноград, персик; ячмень, пшеница, рожь, кукуруза.</a:t>
            </a:r>
          </a:p>
          <a:p>
            <a:pPr>
              <a:buNone/>
            </a:pPr>
            <a:endParaRPr lang="ru-RU" dirty="0" smtClean="0"/>
          </a:p>
          <a:p>
            <a:endParaRPr lang="ru-RU" dirty="0" smtClean="0"/>
          </a:p>
          <a:p>
            <a:pPr>
              <a:buNone/>
            </a:pPr>
            <a:endParaRPr lang="ru-RU" dirty="0" smtClean="0"/>
          </a:p>
          <a:p>
            <a:pPr>
              <a:buNone/>
            </a:pPr>
            <a:endParaRPr lang="ru-RU" dirty="0" smtClean="0"/>
          </a:p>
          <a:p>
            <a:pPr>
              <a:buNone/>
            </a:pPr>
            <a:r>
              <a:rPr lang="ru-RU" b="1" dirty="0" smtClean="0"/>
              <a:t> </a:t>
            </a:r>
            <a:endParaRPr lang="ru-RU" dirty="0" smtClean="0"/>
          </a:p>
          <a:p>
            <a:pPr>
              <a:buNone/>
            </a:pPr>
            <a:r>
              <a:rPr lang="ru-RU" b="1" dirty="0" smtClean="0"/>
              <a:t>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1066800"/>
          </a:xfrm>
        </p:spPr>
        <p:txBody>
          <a:bodyPr/>
          <a:lstStyle/>
          <a:p>
            <a:pPr algn="ctr"/>
            <a:r>
              <a:rPr lang="ru-RU" dirty="0" smtClean="0"/>
              <a:t>Словесные игры</a:t>
            </a:r>
            <a:endParaRPr lang="ru-RU" dirty="0"/>
          </a:p>
        </p:txBody>
      </p:sp>
      <p:sp>
        <p:nvSpPr>
          <p:cNvPr id="3" name="Содержимое 2"/>
          <p:cNvSpPr>
            <a:spLocks noGrp="1"/>
          </p:cNvSpPr>
          <p:nvPr>
            <p:ph idx="1"/>
          </p:nvPr>
        </p:nvSpPr>
        <p:spPr>
          <a:xfrm>
            <a:off x="571472" y="1428736"/>
            <a:ext cx="8086724" cy="3143272"/>
          </a:xfrm>
        </p:spPr>
        <p:txBody>
          <a:bodyPr>
            <a:normAutofit fontScale="92500" lnSpcReduction="20000"/>
          </a:bodyPr>
          <a:lstStyle/>
          <a:p>
            <a:pPr>
              <a:buNone/>
            </a:pPr>
            <a:r>
              <a:rPr lang="ru-RU" b="1" dirty="0" smtClean="0"/>
              <a:t>«Что </a:t>
            </a:r>
            <a:r>
              <a:rPr lang="ru-RU" b="1" dirty="0" smtClean="0"/>
              <a:t>сначала, что потом»  </a:t>
            </a:r>
            <a:endParaRPr lang="ru-RU" dirty="0" smtClean="0"/>
          </a:p>
          <a:p>
            <a:r>
              <a:rPr lang="ru-RU" b="1" dirty="0" smtClean="0"/>
              <a:t>Задачи:</a:t>
            </a:r>
            <a:r>
              <a:rPr lang="ru-RU" dirty="0" smtClean="0"/>
              <a:t> закрепить последовательность действий в процессе </a:t>
            </a:r>
            <a:r>
              <a:rPr lang="ru-RU" dirty="0" smtClean="0"/>
              <a:t>появления </a:t>
            </a:r>
            <a:r>
              <a:rPr lang="ru-RU" dirty="0" smtClean="0"/>
              <a:t>хлеба, развивать умение понимать причинно-следственные связи, связную речь.  </a:t>
            </a:r>
          </a:p>
          <a:p>
            <a:r>
              <a:rPr lang="ru-RU" b="1" dirty="0" smtClean="0"/>
              <a:t>Ход игры:</a:t>
            </a:r>
            <a:r>
              <a:rPr lang="ru-RU" dirty="0" smtClean="0"/>
              <a:t> </a:t>
            </a:r>
            <a:r>
              <a:rPr lang="ru-RU" dirty="0" smtClean="0"/>
              <a:t>ребенок рассматривает картинку, изображающую </a:t>
            </a:r>
            <a:r>
              <a:rPr lang="ru-RU" dirty="0" smtClean="0"/>
              <a:t>разные этапы </a:t>
            </a:r>
            <a:r>
              <a:rPr lang="ru-RU" dirty="0" smtClean="0"/>
              <a:t>появления </a:t>
            </a:r>
            <a:r>
              <a:rPr lang="ru-RU" dirty="0" smtClean="0"/>
              <a:t>хлеба, </a:t>
            </a:r>
            <a:r>
              <a:rPr lang="ru-RU" dirty="0" smtClean="0"/>
              <a:t>можно предложить ребенку пронумеровать этапы и затем составить  </a:t>
            </a:r>
            <a:r>
              <a:rPr lang="ru-RU" dirty="0" smtClean="0"/>
              <a:t>рассказ.  </a:t>
            </a:r>
          </a:p>
          <a:p>
            <a:endParaRPr lang="ru-RU" dirty="0"/>
          </a:p>
        </p:txBody>
      </p:sp>
      <p:pic>
        <p:nvPicPr>
          <p:cNvPr id="32770" name="Picture 2" descr="C:\Documents and Settings\Admin\Рабочий стол\Хлеб\Новая папка\images (63).jpg"/>
          <p:cNvPicPr>
            <a:picLocks noChangeAspect="1" noChangeArrowheads="1"/>
          </p:cNvPicPr>
          <p:nvPr/>
        </p:nvPicPr>
        <p:blipFill>
          <a:blip r:embed="rId2"/>
          <a:srcRect/>
          <a:stretch>
            <a:fillRect/>
          </a:stretch>
        </p:blipFill>
        <p:spPr bwMode="auto">
          <a:xfrm>
            <a:off x="2857488" y="4429132"/>
            <a:ext cx="2956543" cy="221455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6472254" cy="571488"/>
          </a:xfrm>
        </p:spPr>
        <p:txBody>
          <a:bodyPr>
            <a:normAutofit fontScale="90000"/>
          </a:bodyPr>
          <a:lstStyle/>
          <a:p>
            <a:pPr algn="ctr"/>
            <a:r>
              <a:rPr lang="ru-RU" dirty="0" smtClean="0"/>
              <a:t>Словесные игры</a:t>
            </a:r>
            <a:endParaRPr lang="ru-RU" dirty="0"/>
          </a:p>
        </p:txBody>
      </p:sp>
      <p:sp>
        <p:nvSpPr>
          <p:cNvPr id="3" name="Содержимое 2"/>
          <p:cNvSpPr>
            <a:spLocks noGrp="1"/>
          </p:cNvSpPr>
          <p:nvPr>
            <p:ph idx="1"/>
          </p:nvPr>
        </p:nvSpPr>
        <p:spPr>
          <a:xfrm>
            <a:off x="500034" y="1142984"/>
            <a:ext cx="8186766" cy="5431552"/>
          </a:xfrm>
        </p:spPr>
        <p:txBody>
          <a:bodyPr>
            <a:normAutofit fontScale="47500" lnSpcReduction="20000"/>
          </a:bodyPr>
          <a:lstStyle/>
          <a:p>
            <a:pPr>
              <a:buNone/>
            </a:pPr>
            <a:r>
              <a:rPr lang="ru-RU" b="1" dirty="0" smtClean="0"/>
              <a:t>«</a:t>
            </a:r>
            <a:r>
              <a:rPr lang="ru-RU" b="1" dirty="0" err="1" smtClean="0"/>
              <a:t>Хлопай-замри</a:t>
            </a:r>
            <a:r>
              <a:rPr lang="ru-RU" b="1" dirty="0" smtClean="0"/>
              <a:t>». Прочитайте ребенку стихотворение, если он услышит название </a:t>
            </a:r>
            <a:r>
              <a:rPr lang="ru-RU" b="1" dirty="0" smtClean="0"/>
              <a:t>продукта, который делают из муки, </a:t>
            </a:r>
            <a:r>
              <a:rPr lang="ru-RU" b="1" dirty="0" smtClean="0"/>
              <a:t>то должен хлопать в </a:t>
            </a:r>
            <a:r>
              <a:rPr lang="ru-RU" b="1" dirty="0" smtClean="0"/>
              <a:t>ладошки, если он не из муки </a:t>
            </a:r>
            <a:r>
              <a:rPr lang="ru-RU" b="1" dirty="0" smtClean="0"/>
              <a:t>– тихо стоять.</a:t>
            </a:r>
            <a:endParaRPr lang="ru-RU" b="1" dirty="0" smtClean="0"/>
          </a:p>
          <a:p>
            <a:pPr>
              <a:buNone/>
            </a:pPr>
            <a:r>
              <a:rPr lang="ru-RU" dirty="0" smtClean="0"/>
              <a:t>*В булочной у нас баранки,</a:t>
            </a:r>
          </a:p>
          <a:p>
            <a:pPr>
              <a:buNone/>
            </a:pPr>
            <a:r>
              <a:rPr lang="ru-RU" dirty="0" smtClean="0"/>
              <a:t>Булки, бублики, буханки,</a:t>
            </a:r>
          </a:p>
          <a:p>
            <a:pPr>
              <a:buNone/>
            </a:pPr>
            <a:r>
              <a:rPr lang="ru-RU" dirty="0" smtClean="0"/>
              <a:t>Пирожки, батоны, плюшки,</a:t>
            </a:r>
          </a:p>
          <a:p>
            <a:pPr>
              <a:buNone/>
            </a:pPr>
            <a:r>
              <a:rPr lang="ru-RU" dirty="0" smtClean="0"/>
              <a:t>И плетенки и ватрушки,</a:t>
            </a:r>
          </a:p>
          <a:p>
            <a:pPr>
              <a:buNone/>
            </a:pPr>
            <a:r>
              <a:rPr lang="ru-RU" dirty="0" err="1" smtClean="0"/>
              <a:t>Курабье</a:t>
            </a:r>
            <a:r>
              <a:rPr lang="ru-RU" dirty="0" smtClean="0"/>
              <a:t>, бисквит, печенье,</a:t>
            </a:r>
          </a:p>
          <a:p>
            <a:pPr>
              <a:buNone/>
            </a:pPr>
            <a:r>
              <a:rPr lang="ru-RU" dirty="0" smtClean="0"/>
              <a:t>Бутерброды, чай с вареньем,</a:t>
            </a:r>
          </a:p>
          <a:p>
            <a:pPr>
              <a:buNone/>
            </a:pPr>
            <a:r>
              <a:rPr lang="ru-RU" dirty="0" smtClean="0"/>
              <a:t>Много пряников, конфет,</a:t>
            </a:r>
          </a:p>
          <a:p>
            <a:pPr>
              <a:buNone/>
            </a:pPr>
            <a:r>
              <a:rPr lang="ru-RU" dirty="0" smtClean="0"/>
              <a:t>Пастила есть и </a:t>
            </a:r>
            <a:r>
              <a:rPr lang="ru-RU" dirty="0" err="1" smtClean="0"/>
              <a:t>щербет</a:t>
            </a:r>
            <a:r>
              <a:rPr lang="ru-RU" dirty="0" smtClean="0"/>
              <a:t>,</a:t>
            </a:r>
          </a:p>
          <a:p>
            <a:pPr>
              <a:buNone/>
            </a:pPr>
            <a:r>
              <a:rPr lang="ru-RU" dirty="0" smtClean="0"/>
              <a:t>И пирог с начинкой сладкой,</a:t>
            </a:r>
          </a:p>
          <a:p>
            <a:pPr>
              <a:buNone/>
            </a:pPr>
            <a:r>
              <a:rPr lang="ru-RU" dirty="0" smtClean="0"/>
              <a:t>И полено и помадка…</a:t>
            </a:r>
          </a:p>
          <a:p>
            <a:pPr>
              <a:buNone/>
            </a:pPr>
            <a:r>
              <a:rPr lang="ru-RU" dirty="0" smtClean="0"/>
              <a:t>Называйте, не стесняйтесь,</a:t>
            </a:r>
          </a:p>
          <a:p>
            <a:pPr>
              <a:buNone/>
            </a:pPr>
            <a:r>
              <a:rPr lang="ru-RU" dirty="0" smtClean="0"/>
              <a:t>Выбирайте, угощайтесь!</a:t>
            </a:r>
          </a:p>
          <a:p>
            <a:pPr>
              <a:buNone/>
            </a:pPr>
            <a:r>
              <a:rPr lang="ru-RU" dirty="0" smtClean="0"/>
              <a:t> </a:t>
            </a:r>
          </a:p>
          <a:p>
            <a:pPr>
              <a:buNone/>
            </a:pPr>
            <a:r>
              <a:rPr lang="ru-RU" b="1" dirty="0" smtClean="0"/>
              <a:t>«Мы </a:t>
            </a:r>
            <a:r>
              <a:rPr lang="ru-RU" b="1" dirty="0" smtClean="0"/>
              <a:t>посеяли зерно».</a:t>
            </a:r>
          </a:p>
          <a:p>
            <a:pPr>
              <a:buNone/>
            </a:pPr>
            <a:r>
              <a:rPr lang="ru-RU" i="1" dirty="0" smtClean="0"/>
              <a:t>       Весной </a:t>
            </a:r>
            <a:r>
              <a:rPr lang="ru-RU" i="1" dirty="0" smtClean="0"/>
              <a:t>давно</a:t>
            </a:r>
            <a:r>
              <a:rPr lang="ru-RU" dirty="0" smtClean="0"/>
              <a:t/>
            </a:r>
            <a:br>
              <a:rPr lang="ru-RU" dirty="0" smtClean="0"/>
            </a:br>
            <a:r>
              <a:rPr lang="ru-RU" i="1" dirty="0" smtClean="0"/>
              <a:t>Мы посеяли зерно </a:t>
            </a:r>
            <a:r>
              <a:rPr lang="ru-RU" dirty="0" smtClean="0"/>
              <a:t>(поочередно разводим руки в стороны сперва вправо, затем влево)</a:t>
            </a:r>
            <a:br>
              <a:rPr lang="ru-RU" dirty="0" smtClean="0"/>
            </a:br>
            <a:r>
              <a:rPr lang="ru-RU" i="1" dirty="0" smtClean="0"/>
              <a:t>Прорастут ростки,</a:t>
            </a:r>
            <a:r>
              <a:rPr lang="ru-RU" dirty="0" smtClean="0"/>
              <a:t> (приседаем на корточки, затем медленно встаем в </a:t>
            </a:r>
            <a:br>
              <a:rPr lang="ru-RU" dirty="0" smtClean="0"/>
            </a:br>
            <a:r>
              <a:rPr lang="ru-RU" i="1" dirty="0" smtClean="0"/>
              <a:t>Скоро будут колоски. (</a:t>
            </a:r>
            <a:r>
              <a:rPr lang="ru-RU" dirty="0" smtClean="0"/>
              <a:t>полный рост и поднимаем руки вверх над головой)</a:t>
            </a:r>
            <a:br>
              <a:rPr lang="ru-RU" dirty="0" smtClean="0"/>
            </a:br>
            <a:r>
              <a:rPr lang="ru-RU" i="1" dirty="0" smtClean="0"/>
              <a:t>А придет пора</a:t>
            </a:r>
            <a:r>
              <a:rPr lang="ru-RU" dirty="0" smtClean="0"/>
              <a:t/>
            </a:r>
            <a:br>
              <a:rPr lang="ru-RU" dirty="0" smtClean="0"/>
            </a:br>
            <a:r>
              <a:rPr lang="ru-RU" i="1" dirty="0" smtClean="0"/>
              <a:t>Выйдут в поле трактора. </a:t>
            </a:r>
            <a:r>
              <a:rPr lang="ru-RU" dirty="0" smtClean="0"/>
              <a:t>(руки сгибаем в локтях ритмично двигая вперед назад)</a:t>
            </a:r>
            <a:br>
              <a:rPr lang="ru-RU" dirty="0" smtClean="0"/>
            </a:br>
            <a:r>
              <a:rPr lang="ru-RU" i="1" dirty="0" smtClean="0"/>
              <a:t>Уберем урожай.</a:t>
            </a:r>
            <a:r>
              <a:rPr lang="ru-RU" dirty="0" smtClean="0"/>
              <a:t> (наклоны, имитируем сбор колосьев)</a:t>
            </a:r>
            <a:br>
              <a:rPr lang="ru-RU" dirty="0" smtClean="0"/>
            </a:br>
            <a:r>
              <a:rPr lang="ru-RU" i="1" dirty="0" smtClean="0"/>
              <a:t>Испечем каравай! </a:t>
            </a:r>
            <a:r>
              <a:rPr lang="ru-RU" dirty="0" smtClean="0"/>
              <a:t>(руки на уровни груди сцепляем в замок в виде круга)</a:t>
            </a:r>
          </a:p>
          <a:p>
            <a:pPr>
              <a:buNone/>
            </a:pPr>
            <a:r>
              <a:rPr lang="ru-RU" dirty="0" smtClean="0"/>
              <a:t>       игра </a:t>
            </a:r>
            <a:r>
              <a:rPr lang="ru-RU" dirty="0" smtClean="0"/>
              <a:t>проводится 2-3 раза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142</TotalTime>
  <Words>1528</Words>
  <PresentationFormat>Экран (4:3)</PresentationFormat>
  <Paragraphs>349</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Городская</vt:lpstr>
      <vt:lpstr>«Откуда хлеб пришел?» (рекомендации для родителей детей старшей группы)</vt:lpstr>
      <vt:lpstr>Беседа о хлебе</vt:lpstr>
      <vt:lpstr>Загадки о хлебе</vt:lpstr>
      <vt:lpstr>Пословицы и поговорки о хлебе</vt:lpstr>
      <vt:lpstr>Слайд 5</vt:lpstr>
      <vt:lpstr>Словесные игры</vt:lpstr>
      <vt:lpstr>Словесные игры</vt:lpstr>
      <vt:lpstr>Словесные игры</vt:lpstr>
      <vt:lpstr>Словесные игры</vt:lpstr>
      <vt:lpstr>Словесные игры</vt:lpstr>
      <vt:lpstr>Изобразительная деятельность</vt:lpstr>
      <vt:lpstr>Алгоритм рисования</vt:lpstr>
      <vt:lpstr>Книги о хлебе</vt:lpstr>
      <vt:lpstr>Норвежская народная сказка «Пирог» </vt:lpstr>
      <vt:lpstr>Мультфильмы о хлебе </vt:lpstr>
      <vt:lpstr>Рассматривание картин</vt:lpstr>
      <vt:lpstr>Рассматривание картины Шишкина «Рожь»</vt:lpstr>
      <vt:lpstr>Дидактические игры по математике</vt:lpstr>
      <vt:lpstr>Дидактические игры по математике</vt:lpstr>
      <vt:lpstr>Дидактические игры по математике</vt:lpstr>
      <vt:lpstr>Сюжетно-ролевая игра «Пекарня»</vt:lpstr>
      <vt:lpstr>Строительная игра «Гараж для комбайнов»</vt:lpstr>
      <vt:lpstr>Лепка «Хлебобулочные изделия»</vt:lpstr>
      <vt:lpstr>Аппликация в технике «оригами»</vt:lpstr>
      <vt:lpstr>Безопасность</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«Откуда хлеб пришел?» (рекомендации для родителей детей старшей группы)</dc:title>
  <cp:lastModifiedBy>Дима</cp:lastModifiedBy>
  <cp:revision>22</cp:revision>
  <dcterms:modified xsi:type="dcterms:W3CDTF">2004-07-28T20:35:35Z</dcterms:modified>
</cp:coreProperties>
</file>