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4" d="100"/>
          <a:sy n="54" d="100"/>
        </p:scale>
        <p:origin x="-450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29.07.2004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29.07.2004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29.07.2004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29.07.2004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29.07.2004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29.07.2004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29.07.2004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29.07.2004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29.07.2004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29.07.2004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29.07.2004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29.07.2004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10" Type="http://schemas.openxmlformats.org/officeDocument/2006/relationships/image" Target="../media/image21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23.jpeg"/><Relationship Id="rId7" Type="http://schemas.openxmlformats.org/officeDocument/2006/relationships/image" Target="../media/image27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10" Type="http://schemas.openxmlformats.org/officeDocument/2006/relationships/image" Target="../media/image30.jpeg"/><Relationship Id="rId4" Type="http://schemas.openxmlformats.org/officeDocument/2006/relationships/image" Target="../media/image24.jpeg"/><Relationship Id="rId9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242889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20-24 апреля</a:t>
            </a:r>
            <a:br>
              <a:rPr lang="ru-RU" dirty="0" smtClean="0"/>
            </a:br>
            <a:r>
              <a:rPr lang="ru-RU" dirty="0" smtClean="0"/>
              <a:t>Тема недели </a:t>
            </a:r>
            <a:br>
              <a:rPr lang="ru-RU" dirty="0" smtClean="0"/>
            </a:br>
            <a:r>
              <a:rPr lang="ru-RU" dirty="0" smtClean="0"/>
              <a:t>«Агния Львовна </a:t>
            </a:r>
            <a:r>
              <a:rPr lang="ru-RU" dirty="0" err="1" smtClean="0"/>
              <a:t>Барто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sz="1800" dirty="0" smtClean="0"/>
              <a:t>(рекомендации для родителей)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72166" y="5715016"/>
            <a:ext cx="3071834" cy="785818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/>
              <a:t>Подготовил: воспитатель </a:t>
            </a:r>
          </a:p>
          <a:p>
            <a:pPr algn="r"/>
            <a:r>
              <a:rPr lang="ru-RU" sz="1800" dirty="0" err="1" smtClean="0"/>
              <a:t>Зябкина</a:t>
            </a:r>
            <a:r>
              <a:rPr lang="ru-RU" sz="1800" dirty="0" smtClean="0"/>
              <a:t> Н.В.</a:t>
            </a:r>
            <a:endParaRPr lang="ru-RU" sz="1800" dirty="0"/>
          </a:p>
        </p:txBody>
      </p:sp>
      <p:pic>
        <p:nvPicPr>
          <p:cNvPr id="8194" name="Picture 2" descr="C:\Documents and Settings\Admin\Рабочий стол\БАРТО\5831_392d8e01b7902c7b7d876f1a3b9132d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285992"/>
            <a:ext cx="3714776" cy="30097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8842248" cy="147160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Для чтения детям: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42910" y="1714488"/>
            <a:ext cx="3286148" cy="47244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b="1" dirty="0" smtClean="0"/>
              <a:t>В театре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Когда мне было</a:t>
            </a:r>
          </a:p>
          <a:p>
            <a:pPr>
              <a:buNone/>
            </a:pPr>
            <a:r>
              <a:rPr lang="ru-RU" dirty="0" smtClean="0"/>
              <a:t>Восемь лет,</a:t>
            </a:r>
          </a:p>
          <a:p>
            <a:pPr>
              <a:buNone/>
            </a:pPr>
            <a:r>
              <a:rPr lang="ru-RU" dirty="0" smtClean="0"/>
              <a:t>Я пошла</a:t>
            </a:r>
          </a:p>
          <a:p>
            <a:pPr>
              <a:buNone/>
            </a:pPr>
            <a:r>
              <a:rPr lang="ru-RU" dirty="0" smtClean="0"/>
              <a:t>Смотреть балет.</a:t>
            </a:r>
          </a:p>
          <a:p>
            <a:pPr>
              <a:buNone/>
            </a:pPr>
            <a:r>
              <a:rPr lang="ru-RU" dirty="0" smtClean="0"/>
              <a:t>Мы пошли с подругой Любой.</a:t>
            </a:r>
          </a:p>
          <a:p>
            <a:pPr>
              <a:buNone/>
            </a:pPr>
            <a:r>
              <a:rPr lang="ru-RU" dirty="0" smtClean="0"/>
              <a:t>Мы в театре сняли шубы,</a:t>
            </a:r>
          </a:p>
          <a:p>
            <a:pPr>
              <a:buNone/>
            </a:pPr>
            <a:r>
              <a:rPr lang="ru-RU" dirty="0" smtClean="0"/>
              <a:t>Сняли тёплые платки.</a:t>
            </a:r>
          </a:p>
          <a:p>
            <a:pPr>
              <a:buNone/>
            </a:pPr>
            <a:r>
              <a:rPr lang="ru-RU" dirty="0" smtClean="0"/>
              <a:t>Нам в театре, в раздевальне</a:t>
            </a:r>
          </a:p>
          <a:p>
            <a:pPr>
              <a:buNone/>
            </a:pPr>
            <a:r>
              <a:rPr lang="ru-RU" dirty="0" smtClean="0"/>
              <a:t>Дали в руки номерки.</a:t>
            </a:r>
          </a:p>
          <a:p>
            <a:pPr>
              <a:buNone/>
            </a:pPr>
            <a:r>
              <a:rPr lang="ru-RU" dirty="0" smtClean="0"/>
              <a:t>Наконец-то я в балете!</a:t>
            </a:r>
          </a:p>
          <a:p>
            <a:pPr>
              <a:buNone/>
            </a:pPr>
            <a:r>
              <a:rPr lang="ru-RU" dirty="0" smtClean="0"/>
              <a:t>Я забыла всё на свете!</a:t>
            </a:r>
          </a:p>
          <a:p>
            <a:pPr>
              <a:buNone/>
            </a:pPr>
            <a:r>
              <a:rPr lang="ru-RU" dirty="0" smtClean="0"/>
              <a:t>Даже три помножить на три</a:t>
            </a:r>
          </a:p>
          <a:p>
            <a:pPr>
              <a:buNone/>
            </a:pPr>
            <a:r>
              <a:rPr lang="ru-RU" dirty="0" smtClean="0"/>
              <a:t>Я сейчас бы не могла.</a:t>
            </a:r>
          </a:p>
          <a:p>
            <a:pPr>
              <a:buNone/>
            </a:pPr>
            <a:r>
              <a:rPr lang="ru-RU" dirty="0" smtClean="0"/>
              <a:t>Наконец-то я в театре,</a:t>
            </a:r>
          </a:p>
          <a:p>
            <a:pPr>
              <a:buNone/>
            </a:pPr>
            <a:r>
              <a:rPr lang="ru-RU" dirty="0" smtClean="0"/>
              <a:t>Как я этого ждала!</a:t>
            </a:r>
          </a:p>
          <a:p>
            <a:pPr>
              <a:buNone/>
            </a:pPr>
            <a:r>
              <a:rPr lang="ru-RU" dirty="0" smtClean="0"/>
              <a:t>Я сейчас увижу фею</a:t>
            </a:r>
          </a:p>
          <a:p>
            <a:pPr>
              <a:buNone/>
            </a:pPr>
            <a:r>
              <a:rPr lang="ru-RU" dirty="0" smtClean="0"/>
              <a:t>В белом шарфе и венке.</a:t>
            </a:r>
          </a:p>
          <a:p>
            <a:pPr>
              <a:buNone/>
            </a:pPr>
            <a:r>
              <a:rPr lang="ru-RU" dirty="0" smtClean="0"/>
              <a:t>Я сижу, дышать не смею,</a:t>
            </a:r>
          </a:p>
          <a:p>
            <a:pPr>
              <a:buNone/>
            </a:pPr>
            <a:r>
              <a:rPr lang="ru-RU" dirty="0" smtClean="0"/>
              <a:t>Номерок держу в руке.</a:t>
            </a:r>
          </a:p>
          <a:p>
            <a:pPr>
              <a:buNone/>
            </a:pPr>
            <a:r>
              <a:rPr lang="ru-RU" dirty="0" smtClean="0"/>
              <a:t>Вдруг оркестр грянул в трубы.</a:t>
            </a:r>
          </a:p>
          <a:p>
            <a:pPr>
              <a:buNone/>
            </a:pPr>
            <a:r>
              <a:rPr lang="ru-RU" dirty="0" smtClean="0"/>
              <a:t>Мы с моей подругой Любой</a:t>
            </a:r>
          </a:p>
          <a:p>
            <a:pPr>
              <a:buNone/>
            </a:pPr>
            <a:r>
              <a:rPr lang="ru-RU" dirty="0" smtClean="0"/>
              <a:t>Даже вздрогнули слегка.</a:t>
            </a:r>
          </a:p>
          <a:p>
            <a:pPr>
              <a:buNone/>
            </a:pPr>
            <a:r>
              <a:rPr lang="ru-RU" dirty="0" smtClean="0"/>
              <a:t>Вдруг </a:t>
            </a:r>
            <a:r>
              <a:rPr lang="ru-RU" dirty="0" smtClean="0"/>
              <a:t>вижу - нету номерка.</a:t>
            </a:r>
          </a:p>
          <a:p>
            <a:pPr>
              <a:buNone/>
            </a:pPr>
            <a:r>
              <a:rPr lang="ru-RU" dirty="0" smtClean="0"/>
              <a:t>Фея кружится на </a:t>
            </a:r>
            <a:r>
              <a:rPr lang="ru-RU" dirty="0" smtClean="0"/>
              <a:t>сцене -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14942" y="1785926"/>
            <a:ext cx="2200292" cy="472440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/>
              <a:t>Я на сцену не гляжу.</a:t>
            </a:r>
          </a:p>
          <a:p>
            <a:pPr>
              <a:buNone/>
            </a:pPr>
            <a:r>
              <a:rPr lang="ru-RU" dirty="0" smtClean="0"/>
              <a:t>Я обшарила колени -</a:t>
            </a:r>
          </a:p>
          <a:p>
            <a:pPr>
              <a:buNone/>
            </a:pPr>
            <a:r>
              <a:rPr lang="ru-RU" dirty="0" smtClean="0"/>
              <a:t>Номерка не нахожу.</a:t>
            </a:r>
          </a:p>
          <a:p>
            <a:pPr>
              <a:buNone/>
            </a:pPr>
            <a:r>
              <a:rPr lang="ru-RU" dirty="0" smtClean="0"/>
              <a:t>Может, он</a:t>
            </a:r>
          </a:p>
          <a:p>
            <a:pPr>
              <a:buNone/>
            </a:pPr>
            <a:r>
              <a:rPr lang="ru-RU" dirty="0" smtClean="0"/>
              <a:t>Под стулом где-то?</a:t>
            </a:r>
          </a:p>
          <a:p>
            <a:pPr>
              <a:buNone/>
            </a:pPr>
            <a:r>
              <a:rPr lang="ru-RU" dirty="0" smtClean="0"/>
              <a:t>Мне теперь</a:t>
            </a:r>
          </a:p>
          <a:p>
            <a:pPr>
              <a:buNone/>
            </a:pPr>
            <a:r>
              <a:rPr lang="ru-RU" dirty="0" smtClean="0"/>
              <a:t>Не до балета!</a:t>
            </a:r>
          </a:p>
          <a:p>
            <a:pPr>
              <a:buNone/>
            </a:pPr>
            <a:r>
              <a:rPr lang="ru-RU" dirty="0" smtClean="0"/>
              <a:t>Всё сильней играют трубы,</a:t>
            </a:r>
          </a:p>
          <a:p>
            <a:pPr>
              <a:buNone/>
            </a:pPr>
            <a:r>
              <a:rPr lang="ru-RU" dirty="0" smtClean="0"/>
              <a:t>Пляшут гости на балу,</a:t>
            </a:r>
          </a:p>
          <a:p>
            <a:pPr>
              <a:buNone/>
            </a:pPr>
            <a:r>
              <a:rPr lang="ru-RU" dirty="0" smtClean="0"/>
              <a:t>А мы с моей подругой Любой</a:t>
            </a:r>
          </a:p>
          <a:p>
            <a:pPr>
              <a:buNone/>
            </a:pPr>
            <a:r>
              <a:rPr lang="ru-RU" dirty="0" smtClean="0"/>
              <a:t>Ищем номер на полу.</a:t>
            </a:r>
          </a:p>
          <a:p>
            <a:pPr>
              <a:buNone/>
            </a:pPr>
            <a:r>
              <a:rPr lang="ru-RU" dirty="0" smtClean="0"/>
              <a:t>Укатился он куда-то...</a:t>
            </a:r>
          </a:p>
          <a:p>
            <a:pPr>
              <a:buNone/>
            </a:pPr>
            <a:r>
              <a:rPr lang="ru-RU" dirty="0" smtClean="0"/>
              <a:t>Я в соседний ряд ползу.</a:t>
            </a:r>
          </a:p>
          <a:p>
            <a:pPr>
              <a:buNone/>
            </a:pPr>
            <a:r>
              <a:rPr lang="ru-RU" dirty="0" smtClean="0"/>
              <a:t>Удивляются ребята:</a:t>
            </a:r>
          </a:p>
          <a:p>
            <a:pPr>
              <a:buNone/>
            </a:pPr>
            <a:r>
              <a:rPr lang="ru-RU" dirty="0" smtClean="0"/>
              <a:t>- Кто там ползает внизу?</a:t>
            </a:r>
          </a:p>
          <a:p>
            <a:pPr>
              <a:buNone/>
            </a:pPr>
            <a:r>
              <a:rPr lang="ru-RU" dirty="0" smtClean="0"/>
              <a:t>По сцене бабочка порхала -</a:t>
            </a:r>
          </a:p>
          <a:p>
            <a:pPr>
              <a:buNone/>
            </a:pPr>
            <a:r>
              <a:rPr lang="ru-RU" dirty="0" smtClean="0"/>
              <a:t>Я не видала ничего:</a:t>
            </a:r>
          </a:p>
          <a:p>
            <a:pPr>
              <a:buNone/>
            </a:pPr>
            <a:r>
              <a:rPr lang="ru-RU" dirty="0" smtClean="0"/>
              <a:t>Я номерок внизу искала</a:t>
            </a:r>
          </a:p>
          <a:p>
            <a:pPr>
              <a:buNone/>
            </a:pPr>
            <a:r>
              <a:rPr lang="ru-RU" dirty="0" smtClean="0"/>
              <a:t>И наконец нашла его.</a:t>
            </a:r>
          </a:p>
          <a:p>
            <a:pPr>
              <a:buNone/>
            </a:pPr>
            <a:r>
              <a:rPr lang="ru-RU" dirty="0" smtClean="0"/>
              <a:t>А тут как раз зажёгся свет,</a:t>
            </a:r>
          </a:p>
          <a:p>
            <a:pPr>
              <a:buNone/>
            </a:pPr>
            <a:r>
              <a:rPr lang="ru-RU" dirty="0" smtClean="0"/>
              <a:t>И все ушли из зала.</a:t>
            </a:r>
          </a:p>
          <a:p>
            <a:pPr>
              <a:buNone/>
            </a:pPr>
            <a:r>
              <a:rPr lang="ru-RU" dirty="0" smtClean="0"/>
              <a:t>- Мне очень нравится балет, -</a:t>
            </a:r>
          </a:p>
          <a:p>
            <a:pPr>
              <a:buNone/>
            </a:pPr>
            <a:r>
              <a:rPr lang="ru-RU" dirty="0" smtClean="0"/>
              <a:t>Ребятам я сказала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857232"/>
            <a:ext cx="4191000" cy="47244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>
                <a:latin typeface="Calibri" pitchFamily="34" charset="0"/>
              </a:rPr>
              <a:t>Обида</a:t>
            </a:r>
            <a:endParaRPr lang="ru-RU" dirty="0" smtClean="0">
              <a:latin typeface="Calibri" pitchFamily="34" charset="0"/>
            </a:endParaRP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Моей сестрёнке двадцать дней,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Но все твердят о ней, о ней: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Она всех лучше, всех умней.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И слышно в доме по утрам: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- Она прибавила сто грамм!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Ну девочка, ну умница!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- Она водички попила -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За это снова похвала: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- Ну девочка, ну умница!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Она спокойно поспала: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- Ну девочка, ну умница!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А мама шепчет: - Прелесть! -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В восторге от Алёнки. -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Смотрите, разоделись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Мы в новые пелёнки.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- Смотрите, мы зеваем,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Мы ротик разеваем! -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Кричит довольный папа</a:t>
            </a:r>
            <a:r>
              <a:rPr lang="ru-RU" dirty="0" smtClean="0">
                <a:latin typeface="Calibri" pitchFamily="34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142984"/>
            <a:ext cx="4343400" cy="47244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>
                <a:latin typeface="Calibri" pitchFamily="34" charset="0"/>
              </a:rPr>
              <a:t>И </a:t>
            </a:r>
            <a:r>
              <a:rPr lang="ru-RU" dirty="0" smtClean="0">
                <a:latin typeface="Calibri" pitchFamily="34" charset="0"/>
              </a:rPr>
              <a:t>он неузнаваем -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Он всю цветную плёнку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Истратил на Алёнку.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Я гвоздь в сарае забивал,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И то не слышал я похвал!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Обиду трудно мне скрывать,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Я больше не могу.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И вот я тоже лёг в кровать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И стал кричать: - Агу!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Взглянул мой папа на меня,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Сказал он: - Не дури!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Ты что вопишь средь бела дня,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Как дети-дикари?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Тогда я лёг лицом к стене,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И ждал я нахлобучки.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Вдруг мама бросилась ко мне: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- Давай возьму на ручки?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А я в ответ: - Я не грудной!</a:t>
            </a:r>
          </a:p>
          <a:p>
            <a:pPr>
              <a:buNone/>
            </a:pPr>
            <a:r>
              <a:rPr lang="ru-RU" dirty="0" smtClean="0">
                <a:latin typeface="Calibri" pitchFamily="34" charset="0"/>
              </a:rPr>
              <a:t>Ты просто так побудь со мной.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71472" y="714356"/>
            <a:ext cx="4191000" cy="5429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b="1" dirty="0" err="1" smtClean="0">
                <a:latin typeface="Calibri" pitchFamily="34" charset="0"/>
              </a:rPr>
              <a:t>Любочка</a:t>
            </a:r>
            <a:endParaRPr lang="ru-RU" sz="1400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1400" dirty="0" smtClean="0">
                <a:latin typeface="Calibri" pitchFamily="34" charset="0"/>
              </a:rPr>
              <a:t>Синенькая </a:t>
            </a:r>
            <a:r>
              <a:rPr lang="ru-RU" sz="1400" dirty="0" smtClean="0">
                <a:latin typeface="Calibri" pitchFamily="34" charset="0"/>
              </a:rPr>
              <a:t>юбочка,</a:t>
            </a:r>
          </a:p>
          <a:p>
            <a:pPr>
              <a:buNone/>
            </a:pPr>
            <a:r>
              <a:rPr lang="ru-RU" sz="1400" dirty="0" smtClean="0">
                <a:latin typeface="Calibri" pitchFamily="34" charset="0"/>
              </a:rPr>
              <a:t>Ленточка </a:t>
            </a:r>
            <a:r>
              <a:rPr lang="ru-RU" sz="1400" dirty="0" smtClean="0">
                <a:latin typeface="Calibri" pitchFamily="34" charset="0"/>
              </a:rPr>
              <a:t>в </a:t>
            </a:r>
            <a:r>
              <a:rPr lang="ru-RU" sz="1400" dirty="0" smtClean="0">
                <a:latin typeface="Calibri" pitchFamily="34" charset="0"/>
              </a:rPr>
              <a:t>косе.</a:t>
            </a:r>
          </a:p>
          <a:p>
            <a:pPr>
              <a:buNone/>
            </a:pPr>
            <a:r>
              <a:rPr lang="ru-RU" sz="1400" dirty="0" smtClean="0">
                <a:latin typeface="Calibri" pitchFamily="34" charset="0"/>
              </a:rPr>
              <a:t>Кто </a:t>
            </a:r>
            <a:r>
              <a:rPr lang="ru-RU" sz="1400" dirty="0" smtClean="0">
                <a:latin typeface="Calibri" pitchFamily="34" charset="0"/>
              </a:rPr>
              <a:t>не знает </a:t>
            </a:r>
            <a:r>
              <a:rPr lang="ru-RU" sz="1400" dirty="0" err="1" smtClean="0">
                <a:latin typeface="Calibri" pitchFamily="34" charset="0"/>
              </a:rPr>
              <a:t>Любочку</a:t>
            </a:r>
            <a:r>
              <a:rPr lang="ru-RU" sz="1400" dirty="0" smtClean="0">
                <a:latin typeface="Calibri" pitchFamily="34" charset="0"/>
              </a:rPr>
              <a:t>?</a:t>
            </a:r>
          </a:p>
          <a:p>
            <a:pPr>
              <a:buNone/>
            </a:pPr>
            <a:r>
              <a:rPr lang="ru-RU" sz="1400" dirty="0" smtClean="0">
                <a:latin typeface="Calibri" pitchFamily="34" charset="0"/>
              </a:rPr>
              <a:t>Любу </a:t>
            </a:r>
            <a:r>
              <a:rPr lang="ru-RU" sz="1400" dirty="0" smtClean="0">
                <a:latin typeface="Calibri" pitchFamily="34" charset="0"/>
              </a:rPr>
              <a:t>знают все.</a:t>
            </a:r>
          </a:p>
          <a:p>
            <a:pPr>
              <a:buNone/>
            </a:pPr>
            <a:r>
              <a:rPr lang="ru-RU" sz="1400" dirty="0" smtClean="0">
                <a:latin typeface="Calibri" pitchFamily="34" charset="0"/>
              </a:rPr>
              <a:t>Девочки </a:t>
            </a:r>
            <a:r>
              <a:rPr lang="ru-RU" sz="1400" dirty="0" smtClean="0">
                <a:latin typeface="Calibri" pitchFamily="34" charset="0"/>
              </a:rPr>
              <a:t>на </a:t>
            </a:r>
            <a:r>
              <a:rPr lang="ru-RU" sz="1400" dirty="0" smtClean="0">
                <a:latin typeface="Calibri" pitchFamily="34" charset="0"/>
              </a:rPr>
              <a:t>празднике</a:t>
            </a:r>
          </a:p>
          <a:p>
            <a:pPr>
              <a:buNone/>
            </a:pPr>
            <a:r>
              <a:rPr lang="ru-RU" sz="1400" dirty="0" smtClean="0">
                <a:latin typeface="Calibri" pitchFamily="34" charset="0"/>
              </a:rPr>
              <a:t>Соберутся </a:t>
            </a:r>
            <a:r>
              <a:rPr lang="ru-RU" sz="1400" dirty="0" smtClean="0">
                <a:latin typeface="Calibri" pitchFamily="34" charset="0"/>
              </a:rPr>
              <a:t>в </a:t>
            </a:r>
            <a:r>
              <a:rPr lang="ru-RU" sz="1400" dirty="0" smtClean="0">
                <a:latin typeface="Calibri" pitchFamily="34" charset="0"/>
              </a:rPr>
              <a:t>круг.</a:t>
            </a:r>
          </a:p>
          <a:p>
            <a:pPr>
              <a:buNone/>
            </a:pPr>
            <a:r>
              <a:rPr lang="ru-RU" sz="1400" dirty="0" smtClean="0">
                <a:latin typeface="Calibri" pitchFamily="34" charset="0"/>
              </a:rPr>
              <a:t>Как </a:t>
            </a:r>
            <a:r>
              <a:rPr lang="ru-RU" sz="1400" dirty="0" smtClean="0">
                <a:latin typeface="Calibri" pitchFamily="34" charset="0"/>
              </a:rPr>
              <a:t>танцует </a:t>
            </a:r>
            <a:r>
              <a:rPr lang="ru-RU" sz="1400" dirty="0" err="1" smtClean="0">
                <a:latin typeface="Calibri" pitchFamily="34" charset="0"/>
              </a:rPr>
              <a:t>Любочка</a:t>
            </a:r>
            <a:r>
              <a:rPr lang="ru-RU" sz="1400" dirty="0" smtClean="0">
                <a:latin typeface="Calibri" pitchFamily="34" charset="0"/>
              </a:rPr>
              <a:t>!</a:t>
            </a:r>
          </a:p>
          <a:p>
            <a:pPr>
              <a:buNone/>
            </a:pPr>
            <a:r>
              <a:rPr lang="ru-RU" sz="1400" dirty="0" smtClean="0">
                <a:latin typeface="Calibri" pitchFamily="34" charset="0"/>
              </a:rPr>
              <a:t>Лучше </a:t>
            </a:r>
            <a:r>
              <a:rPr lang="ru-RU" sz="1400" dirty="0" smtClean="0">
                <a:latin typeface="Calibri" pitchFamily="34" charset="0"/>
              </a:rPr>
              <a:t>всех подруг.</a:t>
            </a:r>
          </a:p>
          <a:p>
            <a:pPr>
              <a:buNone/>
            </a:pPr>
            <a:r>
              <a:rPr lang="ru-RU" sz="1400" dirty="0" smtClean="0">
                <a:latin typeface="Calibri" pitchFamily="34" charset="0"/>
              </a:rPr>
              <a:t>Кружится и </a:t>
            </a:r>
            <a:r>
              <a:rPr lang="ru-RU" sz="1400" dirty="0" smtClean="0">
                <a:latin typeface="Calibri" pitchFamily="34" charset="0"/>
              </a:rPr>
              <a:t>юбочка</a:t>
            </a:r>
          </a:p>
          <a:p>
            <a:pPr>
              <a:buNone/>
            </a:pPr>
            <a:r>
              <a:rPr lang="ru-RU" sz="1400" dirty="0" smtClean="0">
                <a:latin typeface="Calibri" pitchFamily="34" charset="0"/>
              </a:rPr>
              <a:t>И </a:t>
            </a:r>
            <a:r>
              <a:rPr lang="ru-RU" sz="1400" dirty="0" smtClean="0">
                <a:latin typeface="Calibri" pitchFamily="34" charset="0"/>
              </a:rPr>
              <a:t>ленточка в </a:t>
            </a:r>
            <a:r>
              <a:rPr lang="ru-RU" sz="1400" dirty="0" smtClean="0">
                <a:latin typeface="Calibri" pitchFamily="34" charset="0"/>
              </a:rPr>
              <a:t>косе,</a:t>
            </a:r>
          </a:p>
          <a:p>
            <a:pPr>
              <a:buNone/>
            </a:pPr>
            <a:r>
              <a:rPr lang="ru-RU" sz="1400" dirty="0" smtClean="0">
                <a:latin typeface="Calibri" pitchFamily="34" charset="0"/>
              </a:rPr>
              <a:t>Все </a:t>
            </a:r>
            <a:r>
              <a:rPr lang="ru-RU" sz="1400" dirty="0" smtClean="0">
                <a:latin typeface="Calibri" pitchFamily="34" charset="0"/>
              </a:rPr>
              <a:t>глядят на </a:t>
            </a:r>
            <a:r>
              <a:rPr lang="ru-RU" sz="1400" dirty="0" err="1" smtClean="0">
                <a:latin typeface="Calibri" pitchFamily="34" charset="0"/>
              </a:rPr>
              <a:t>Любочку</a:t>
            </a:r>
            <a:r>
              <a:rPr lang="ru-RU" sz="1400" dirty="0" smtClean="0">
                <a:latin typeface="Calibri" pitchFamily="34" charset="0"/>
              </a:rPr>
              <a:t>,</a:t>
            </a:r>
          </a:p>
          <a:p>
            <a:pPr>
              <a:buNone/>
            </a:pPr>
            <a:r>
              <a:rPr lang="ru-RU" sz="1400" dirty="0" smtClean="0">
                <a:latin typeface="Calibri" pitchFamily="34" charset="0"/>
              </a:rPr>
              <a:t>Радуются </a:t>
            </a:r>
            <a:r>
              <a:rPr lang="ru-RU" sz="1400" dirty="0" smtClean="0">
                <a:latin typeface="Calibri" pitchFamily="34" charset="0"/>
              </a:rPr>
              <a:t>все.</a:t>
            </a:r>
          </a:p>
          <a:p>
            <a:pPr>
              <a:buNone/>
            </a:pPr>
            <a:r>
              <a:rPr lang="ru-RU" sz="1400" dirty="0" smtClean="0">
                <a:latin typeface="Calibri" pitchFamily="34" charset="0"/>
              </a:rPr>
              <a:t>Но если к этой </a:t>
            </a:r>
            <a:r>
              <a:rPr lang="ru-RU" sz="1400" dirty="0" err="1" smtClean="0">
                <a:latin typeface="Calibri" pitchFamily="34" charset="0"/>
              </a:rPr>
              <a:t>Любочке</a:t>
            </a:r>
            <a:endParaRPr lang="ru-RU" sz="1400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1400" dirty="0" smtClean="0">
                <a:latin typeface="Calibri" pitchFamily="34" charset="0"/>
              </a:rPr>
              <a:t>Вы </a:t>
            </a:r>
            <a:r>
              <a:rPr lang="ru-RU" sz="1400" dirty="0" smtClean="0">
                <a:latin typeface="Calibri" pitchFamily="34" charset="0"/>
              </a:rPr>
              <a:t>придете в </a:t>
            </a:r>
            <a:r>
              <a:rPr lang="ru-RU" sz="1400" dirty="0" smtClean="0">
                <a:latin typeface="Calibri" pitchFamily="34" charset="0"/>
              </a:rPr>
              <a:t>дом,</a:t>
            </a:r>
          </a:p>
          <a:p>
            <a:pPr>
              <a:buNone/>
            </a:pPr>
            <a:r>
              <a:rPr lang="ru-RU" sz="1400" dirty="0" smtClean="0">
                <a:latin typeface="Calibri" pitchFamily="34" charset="0"/>
              </a:rPr>
              <a:t>Там </a:t>
            </a:r>
            <a:r>
              <a:rPr lang="ru-RU" sz="1400" dirty="0" smtClean="0">
                <a:latin typeface="Calibri" pitchFamily="34" charset="0"/>
              </a:rPr>
              <a:t>вы эту </a:t>
            </a:r>
            <a:r>
              <a:rPr lang="ru-RU" sz="1400" dirty="0" smtClean="0">
                <a:latin typeface="Calibri" pitchFamily="34" charset="0"/>
              </a:rPr>
              <a:t>девочку</a:t>
            </a:r>
          </a:p>
          <a:p>
            <a:pPr>
              <a:buNone/>
            </a:pPr>
            <a:r>
              <a:rPr lang="ru-RU" sz="1400" dirty="0" smtClean="0">
                <a:latin typeface="Calibri" pitchFamily="34" charset="0"/>
              </a:rPr>
              <a:t>Узнаете </a:t>
            </a:r>
            <a:r>
              <a:rPr lang="ru-RU" sz="1400" dirty="0" smtClean="0">
                <a:latin typeface="Calibri" pitchFamily="34" charset="0"/>
              </a:rPr>
              <a:t>с трудом.</a:t>
            </a:r>
          </a:p>
          <a:p>
            <a:pPr>
              <a:buNone/>
            </a:pPr>
            <a:r>
              <a:rPr lang="ru-RU" sz="1400" dirty="0" smtClean="0">
                <a:latin typeface="Calibri" pitchFamily="34" charset="0"/>
              </a:rPr>
              <a:t>Она кричит еще с порога</a:t>
            </a:r>
            <a:r>
              <a:rPr lang="ru-RU" sz="1400" dirty="0" smtClean="0">
                <a:latin typeface="Calibri" pitchFamily="34" charset="0"/>
              </a:rPr>
              <a:t>,</a:t>
            </a:r>
          </a:p>
          <a:p>
            <a:pPr>
              <a:buNone/>
            </a:pPr>
            <a:r>
              <a:rPr lang="ru-RU" sz="1400" dirty="0" smtClean="0">
                <a:latin typeface="Calibri" pitchFamily="34" charset="0"/>
              </a:rPr>
              <a:t>Объявляет </a:t>
            </a:r>
            <a:r>
              <a:rPr lang="ru-RU" sz="1400" dirty="0" smtClean="0">
                <a:latin typeface="Calibri" pitchFamily="34" charset="0"/>
              </a:rPr>
              <a:t>на ходу</a:t>
            </a:r>
            <a:r>
              <a:rPr lang="ru-RU" sz="1400" dirty="0" smtClean="0">
                <a:latin typeface="Calibri" pitchFamily="34" charset="0"/>
              </a:rPr>
              <a:t>:</a:t>
            </a:r>
          </a:p>
          <a:p>
            <a:pPr>
              <a:buNone/>
            </a:pPr>
            <a:r>
              <a:rPr lang="ru-RU" sz="1400" dirty="0" smtClean="0">
                <a:latin typeface="Calibri" pitchFamily="34" charset="0"/>
              </a:rPr>
              <a:t>— </a:t>
            </a:r>
            <a:r>
              <a:rPr lang="ru-RU" sz="1400" dirty="0" smtClean="0">
                <a:latin typeface="Calibri" pitchFamily="34" charset="0"/>
              </a:rPr>
              <a:t>У меня уроков </a:t>
            </a:r>
            <a:r>
              <a:rPr lang="ru-RU" sz="1400" dirty="0" smtClean="0">
                <a:latin typeface="Calibri" pitchFamily="34" charset="0"/>
              </a:rPr>
              <a:t>много,</a:t>
            </a:r>
            <a:br>
              <a:rPr lang="ru-RU" sz="1400" dirty="0" smtClean="0">
                <a:latin typeface="Calibri" pitchFamily="34" charset="0"/>
              </a:rPr>
            </a:br>
            <a:r>
              <a:rPr lang="ru-RU" sz="1400" dirty="0" smtClean="0">
                <a:latin typeface="Calibri" pitchFamily="34" charset="0"/>
              </a:rPr>
              <a:t>Я </a:t>
            </a:r>
            <a:r>
              <a:rPr lang="ru-RU" sz="1400" dirty="0" smtClean="0">
                <a:latin typeface="Calibri" pitchFamily="34" charset="0"/>
              </a:rPr>
              <a:t>за хлебом не пойду</a:t>
            </a:r>
            <a:r>
              <a:rPr lang="ru-RU" sz="1400" dirty="0" smtClean="0">
                <a:latin typeface="Calibri" pitchFamily="34" charset="0"/>
              </a:rPr>
              <a:t>!</a:t>
            </a:r>
          </a:p>
          <a:p>
            <a:endParaRPr lang="ru-RU" sz="1400" dirty="0" smtClean="0">
              <a:latin typeface="Calibri" pitchFamily="34" charset="0"/>
            </a:endParaRPr>
          </a:p>
          <a:p>
            <a:r>
              <a:rPr lang="ru-RU" sz="1400" dirty="0" smtClean="0">
                <a:latin typeface="Calibri" pitchFamily="34" charset="0"/>
              </a:rPr>
              <a:t/>
            </a:r>
            <a:br>
              <a:rPr lang="ru-RU" sz="1400" dirty="0" smtClean="0">
                <a:latin typeface="Calibri" pitchFamily="34" charset="0"/>
              </a:rPr>
            </a:br>
            <a:endParaRPr lang="ru-RU" sz="1400" dirty="0">
              <a:latin typeface="Calibri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628" y="1071546"/>
            <a:ext cx="3143272" cy="542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500" dirty="0" smtClean="0">
                <a:latin typeface="Calibri" pitchFamily="34" charset="0"/>
              </a:rPr>
              <a:t>Едет </a:t>
            </a:r>
            <a:r>
              <a:rPr lang="ru-RU" sz="1500" dirty="0" err="1" smtClean="0">
                <a:latin typeface="Calibri" pitchFamily="34" charset="0"/>
              </a:rPr>
              <a:t>Любочка</a:t>
            </a:r>
            <a:r>
              <a:rPr lang="ru-RU" sz="1500" dirty="0" smtClean="0">
                <a:latin typeface="Calibri" pitchFamily="34" charset="0"/>
              </a:rPr>
              <a:t> в трамвае </a:t>
            </a:r>
          </a:p>
          <a:p>
            <a:pPr>
              <a:buNone/>
            </a:pPr>
            <a:r>
              <a:rPr lang="ru-RU" sz="1500" dirty="0" smtClean="0">
                <a:latin typeface="Calibri" pitchFamily="34" charset="0"/>
              </a:rPr>
              <a:t>Она </a:t>
            </a:r>
            <a:r>
              <a:rPr lang="ru-RU" sz="1500" dirty="0" smtClean="0">
                <a:latin typeface="Calibri" pitchFamily="34" charset="0"/>
              </a:rPr>
              <a:t>билета не </a:t>
            </a:r>
            <a:r>
              <a:rPr lang="ru-RU" sz="1500" dirty="0" smtClean="0">
                <a:latin typeface="Calibri" pitchFamily="34" charset="0"/>
              </a:rPr>
              <a:t>берет.</a:t>
            </a:r>
          </a:p>
          <a:p>
            <a:pPr>
              <a:buNone/>
            </a:pPr>
            <a:r>
              <a:rPr lang="ru-RU" sz="1500" dirty="0" smtClean="0">
                <a:latin typeface="Calibri" pitchFamily="34" charset="0"/>
              </a:rPr>
              <a:t>Всех </a:t>
            </a:r>
            <a:r>
              <a:rPr lang="ru-RU" sz="1500" dirty="0" smtClean="0">
                <a:latin typeface="Calibri" pitchFamily="34" charset="0"/>
              </a:rPr>
              <a:t>локтями </a:t>
            </a:r>
            <a:r>
              <a:rPr lang="ru-RU" sz="1500" dirty="0" smtClean="0">
                <a:latin typeface="Calibri" pitchFamily="34" charset="0"/>
              </a:rPr>
              <a:t>раздвигая,</a:t>
            </a:r>
          </a:p>
          <a:p>
            <a:pPr>
              <a:buNone/>
            </a:pPr>
            <a:r>
              <a:rPr lang="ru-RU" sz="1500" dirty="0" smtClean="0">
                <a:latin typeface="Calibri" pitchFamily="34" charset="0"/>
              </a:rPr>
              <a:t>Пробирается вперед.</a:t>
            </a:r>
          </a:p>
          <a:p>
            <a:pPr>
              <a:buNone/>
            </a:pPr>
            <a:r>
              <a:rPr lang="ru-RU" sz="1500" dirty="0" smtClean="0">
                <a:latin typeface="Calibri" pitchFamily="34" charset="0"/>
              </a:rPr>
              <a:t>Говорит </a:t>
            </a:r>
            <a:r>
              <a:rPr lang="ru-RU" sz="1500" dirty="0" smtClean="0">
                <a:latin typeface="Calibri" pitchFamily="34" charset="0"/>
              </a:rPr>
              <a:t>она, толкаясь</a:t>
            </a:r>
            <a:r>
              <a:rPr lang="ru-RU" sz="1500" dirty="0" smtClean="0">
                <a:latin typeface="Calibri" pitchFamily="34" charset="0"/>
              </a:rPr>
              <a:t>:</a:t>
            </a:r>
          </a:p>
          <a:p>
            <a:pPr>
              <a:buNone/>
            </a:pPr>
            <a:r>
              <a:rPr lang="ru-RU" sz="1500" dirty="0" smtClean="0">
                <a:latin typeface="Calibri" pitchFamily="34" charset="0"/>
              </a:rPr>
              <a:t>— </a:t>
            </a:r>
            <a:r>
              <a:rPr lang="ru-RU" sz="1500" dirty="0" smtClean="0">
                <a:latin typeface="Calibri" pitchFamily="34" charset="0"/>
              </a:rPr>
              <a:t>Фу! Какая теснота</a:t>
            </a:r>
            <a:r>
              <a:rPr lang="ru-RU" sz="1500" dirty="0" smtClean="0">
                <a:latin typeface="Calibri" pitchFamily="34" charset="0"/>
              </a:rPr>
              <a:t>!—</a:t>
            </a:r>
          </a:p>
          <a:p>
            <a:pPr>
              <a:buNone/>
            </a:pPr>
            <a:r>
              <a:rPr lang="ru-RU" sz="1500" dirty="0" smtClean="0">
                <a:latin typeface="Calibri" pitchFamily="34" charset="0"/>
              </a:rPr>
              <a:t>Говорит </a:t>
            </a:r>
            <a:r>
              <a:rPr lang="ru-RU" sz="1500" dirty="0" smtClean="0">
                <a:latin typeface="Calibri" pitchFamily="34" charset="0"/>
              </a:rPr>
              <a:t>она старушке</a:t>
            </a:r>
            <a:r>
              <a:rPr lang="ru-RU" sz="1500" dirty="0" smtClean="0">
                <a:latin typeface="Calibri" pitchFamily="34" charset="0"/>
              </a:rPr>
              <a:t>:</a:t>
            </a:r>
          </a:p>
          <a:p>
            <a:pPr>
              <a:buNone/>
            </a:pPr>
            <a:r>
              <a:rPr lang="ru-RU" sz="1500" dirty="0" smtClean="0">
                <a:latin typeface="Calibri" pitchFamily="34" charset="0"/>
              </a:rPr>
              <a:t>— </a:t>
            </a:r>
            <a:r>
              <a:rPr lang="ru-RU" sz="1500" dirty="0" smtClean="0">
                <a:latin typeface="Calibri" pitchFamily="34" charset="0"/>
              </a:rPr>
              <a:t>Это детские места</a:t>
            </a:r>
            <a:r>
              <a:rPr lang="ru-RU" sz="1500" dirty="0" smtClean="0">
                <a:latin typeface="Calibri" pitchFamily="34" charset="0"/>
              </a:rPr>
              <a:t>.</a:t>
            </a:r>
          </a:p>
          <a:p>
            <a:pPr>
              <a:buNone/>
            </a:pPr>
            <a:r>
              <a:rPr lang="ru-RU" sz="1500" dirty="0" smtClean="0">
                <a:latin typeface="Calibri" pitchFamily="34" charset="0"/>
              </a:rPr>
              <a:t>— </a:t>
            </a:r>
            <a:r>
              <a:rPr lang="ru-RU" sz="1500" dirty="0" smtClean="0">
                <a:latin typeface="Calibri" pitchFamily="34" charset="0"/>
              </a:rPr>
              <a:t>Ну садись,— вздыхает та.</a:t>
            </a:r>
          </a:p>
          <a:p>
            <a:pPr>
              <a:buNone/>
            </a:pPr>
            <a:r>
              <a:rPr lang="ru-RU" sz="1500" dirty="0" smtClean="0">
                <a:latin typeface="Calibri" pitchFamily="34" charset="0"/>
              </a:rPr>
              <a:t>Синенькая юбочка,</a:t>
            </a:r>
          </a:p>
          <a:p>
            <a:pPr>
              <a:buNone/>
            </a:pPr>
            <a:r>
              <a:rPr lang="ru-RU" sz="1500" dirty="0" smtClean="0">
                <a:latin typeface="Calibri" pitchFamily="34" charset="0"/>
              </a:rPr>
              <a:t>Ленточка </a:t>
            </a:r>
            <a:r>
              <a:rPr lang="ru-RU" sz="1500" dirty="0" smtClean="0">
                <a:latin typeface="Calibri" pitchFamily="34" charset="0"/>
              </a:rPr>
              <a:t>в </a:t>
            </a:r>
            <a:r>
              <a:rPr lang="ru-RU" sz="1500" dirty="0" smtClean="0">
                <a:latin typeface="Calibri" pitchFamily="34" charset="0"/>
              </a:rPr>
              <a:t>косе.</a:t>
            </a:r>
          </a:p>
          <a:p>
            <a:pPr>
              <a:buNone/>
            </a:pPr>
            <a:r>
              <a:rPr lang="ru-RU" sz="1500" dirty="0" smtClean="0">
                <a:latin typeface="Calibri" pitchFamily="34" charset="0"/>
              </a:rPr>
              <a:t>Вот </a:t>
            </a:r>
            <a:r>
              <a:rPr lang="ru-RU" sz="1500" dirty="0" smtClean="0">
                <a:latin typeface="Calibri" pitchFamily="34" charset="0"/>
              </a:rPr>
              <a:t>какая </a:t>
            </a:r>
            <a:r>
              <a:rPr lang="ru-RU" sz="1500" dirty="0" err="1" smtClean="0">
                <a:latin typeface="Calibri" pitchFamily="34" charset="0"/>
              </a:rPr>
              <a:t>Любочка</a:t>
            </a:r>
            <a:endParaRPr lang="ru-RU" sz="1500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1500" dirty="0" smtClean="0">
                <a:latin typeface="Calibri" pitchFamily="34" charset="0"/>
              </a:rPr>
              <a:t>Во </a:t>
            </a:r>
            <a:r>
              <a:rPr lang="ru-RU" sz="1500" dirty="0" smtClean="0">
                <a:latin typeface="Calibri" pitchFamily="34" charset="0"/>
              </a:rPr>
              <a:t>всей своей красе.</a:t>
            </a:r>
          </a:p>
          <a:p>
            <a:pPr>
              <a:buNone/>
            </a:pPr>
            <a:r>
              <a:rPr lang="ru-RU" sz="1500" dirty="0" smtClean="0">
                <a:latin typeface="Calibri" pitchFamily="34" charset="0"/>
              </a:rPr>
              <a:t>Случается</a:t>
            </a:r>
            <a:r>
              <a:rPr lang="ru-RU" sz="1500" dirty="0" smtClean="0">
                <a:latin typeface="Calibri" pitchFamily="34" charset="0"/>
              </a:rPr>
              <a:t>, что </a:t>
            </a:r>
            <a:r>
              <a:rPr lang="ru-RU" sz="1500" dirty="0" smtClean="0">
                <a:latin typeface="Calibri" pitchFamily="34" charset="0"/>
              </a:rPr>
              <a:t>девочки</a:t>
            </a:r>
          </a:p>
          <a:p>
            <a:pPr>
              <a:buNone/>
            </a:pPr>
            <a:r>
              <a:rPr lang="ru-RU" sz="1500" dirty="0" smtClean="0">
                <a:latin typeface="Calibri" pitchFamily="34" charset="0"/>
              </a:rPr>
              <a:t>Бывают </a:t>
            </a:r>
            <a:r>
              <a:rPr lang="ru-RU" sz="1500" dirty="0" smtClean="0">
                <a:latin typeface="Calibri" pitchFamily="34" charset="0"/>
              </a:rPr>
              <a:t>очень </a:t>
            </a:r>
            <a:r>
              <a:rPr lang="ru-RU" sz="1500" dirty="0" smtClean="0">
                <a:latin typeface="Calibri" pitchFamily="34" charset="0"/>
              </a:rPr>
              <a:t>грубыми,</a:t>
            </a:r>
          </a:p>
          <a:p>
            <a:pPr>
              <a:buNone/>
            </a:pPr>
            <a:r>
              <a:rPr lang="ru-RU" sz="1500" dirty="0" smtClean="0">
                <a:latin typeface="Calibri" pitchFamily="34" charset="0"/>
              </a:rPr>
              <a:t>Хотя необязательно</a:t>
            </a:r>
          </a:p>
          <a:p>
            <a:pPr>
              <a:buNone/>
            </a:pPr>
            <a:r>
              <a:rPr lang="ru-RU" sz="1500" dirty="0" smtClean="0">
                <a:latin typeface="Calibri" pitchFamily="34" charset="0"/>
              </a:rPr>
              <a:t>Они </a:t>
            </a:r>
            <a:r>
              <a:rPr lang="ru-RU" sz="1500" dirty="0" smtClean="0">
                <a:latin typeface="Calibri" pitchFamily="34" charset="0"/>
              </a:rPr>
              <a:t>зовутся Любами.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428604"/>
            <a:ext cx="4191000" cy="47244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5600" b="1" dirty="0" smtClean="0">
                <a:latin typeface="Calibri" pitchFamily="34" charset="0"/>
              </a:rPr>
              <a:t>Буква «Р»</a:t>
            </a:r>
            <a:endParaRPr lang="ru-RU" sz="5600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5600" dirty="0" smtClean="0">
                <a:latin typeface="Calibri" pitchFamily="34" charset="0"/>
              </a:rPr>
              <a:t>Пять лет Сереже в январе,</a:t>
            </a:r>
          </a:p>
          <a:p>
            <a:pPr>
              <a:buNone/>
            </a:pPr>
            <a:r>
              <a:rPr lang="ru-RU" sz="5600" dirty="0" smtClean="0">
                <a:latin typeface="Calibri" pitchFamily="34" charset="0"/>
              </a:rPr>
              <a:t>Пока — четыре, пятый,</a:t>
            </a:r>
          </a:p>
          <a:p>
            <a:pPr>
              <a:buNone/>
            </a:pPr>
            <a:r>
              <a:rPr lang="ru-RU" sz="5600" dirty="0" smtClean="0">
                <a:latin typeface="Calibri" pitchFamily="34" charset="0"/>
              </a:rPr>
              <a:t>Но с ним играют во дворе</a:t>
            </a:r>
          </a:p>
          <a:p>
            <a:pPr>
              <a:buNone/>
            </a:pPr>
            <a:r>
              <a:rPr lang="ru-RU" sz="5600" dirty="0" smtClean="0">
                <a:latin typeface="Calibri" pitchFamily="34" charset="0"/>
              </a:rPr>
              <a:t>И взрослые ребята.</a:t>
            </a:r>
          </a:p>
          <a:p>
            <a:pPr>
              <a:buNone/>
            </a:pPr>
            <a:r>
              <a:rPr lang="ru-RU" sz="5600" dirty="0" smtClean="0">
                <a:latin typeface="Calibri" pitchFamily="34" charset="0"/>
              </a:rPr>
              <a:t> </a:t>
            </a:r>
          </a:p>
          <a:p>
            <a:pPr>
              <a:buNone/>
            </a:pPr>
            <a:r>
              <a:rPr lang="ru-RU" sz="5600" dirty="0" smtClean="0">
                <a:latin typeface="Calibri" pitchFamily="34" charset="0"/>
              </a:rPr>
              <a:t>А как на санках, например,</a:t>
            </a:r>
          </a:p>
          <a:p>
            <a:pPr>
              <a:buNone/>
            </a:pPr>
            <a:r>
              <a:rPr lang="ru-RU" sz="5600" dirty="0" smtClean="0">
                <a:latin typeface="Calibri" pitchFamily="34" charset="0"/>
              </a:rPr>
              <a:t>Он с гор летает смело!</a:t>
            </a:r>
          </a:p>
          <a:p>
            <a:pPr>
              <a:buNone/>
            </a:pPr>
            <a:r>
              <a:rPr lang="ru-RU" sz="5600" dirty="0" smtClean="0">
                <a:latin typeface="Calibri" pitchFamily="34" charset="0"/>
              </a:rPr>
              <a:t>Сереже только буква «</a:t>
            </a:r>
            <a:r>
              <a:rPr lang="ru-RU" sz="5600" dirty="0" err="1" smtClean="0">
                <a:latin typeface="Calibri" pitchFamily="34" charset="0"/>
              </a:rPr>
              <a:t>р</a:t>
            </a:r>
            <a:r>
              <a:rPr lang="ru-RU" sz="5600" dirty="0" smtClean="0">
                <a:latin typeface="Calibri" pitchFamily="34" charset="0"/>
              </a:rPr>
              <a:t>»</a:t>
            </a:r>
          </a:p>
          <a:p>
            <a:pPr>
              <a:buNone/>
            </a:pPr>
            <a:r>
              <a:rPr lang="ru-RU" sz="5600" dirty="0" smtClean="0">
                <a:latin typeface="Calibri" pitchFamily="34" charset="0"/>
              </a:rPr>
              <a:t>Немного портит дело.</a:t>
            </a:r>
          </a:p>
          <a:p>
            <a:pPr>
              <a:buNone/>
            </a:pPr>
            <a:r>
              <a:rPr lang="ru-RU" sz="5600" dirty="0" smtClean="0">
                <a:latin typeface="Calibri" pitchFamily="34" charset="0"/>
              </a:rPr>
              <a:t> </a:t>
            </a:r>
          </a:p>
          <a:p>
            <a:pPr>
              <a:buNone/>
            </a:pPr>
            <a:r>
              <a:rPr lang="ru-RU" sz="5600" dirty="0" smtClean="0">
                <a:latin typeface="Calibri" pitchFamily="34" charset="0"/>
              </a:rPr>
              <a:t>На брата сердится сестра,</a:t>
            </a:r>
          </a:p>
          <a:p>
            <a:pPr>
              <a:buNone/>
            </a:pPr>
            <a:r>
              <a:rPr lang="ru-RU" sz="5600" dirty="0" smtClean="0">
                <a:latin typeface="Calibri" pitchFamily="34" charset="0"/>
              </a:rPr>
              <a:t>Ее зовут Марина.</a:t>
            </a:r>
          </a:p>
          <a:p>
            <a:pPr>
              <a:buNone/>
            </a:pPr>
            <a:r>
              <a:rPr lang="ru-RU" sz="5600" dirty="0" smtClean="0">
                <a:latin typeface="Calibri" pitchFamily="34" charset="0"/>
              </a:rPr>
              <a:t>А он стоит среди двора,</a:t>
            </a:r>
          </a:p>
          <a:p>
            <a:pPr>
              <a:buNone/>
            </a:pPr>
            <a:r>
              <a:rPr lang="ru-RU" sz="5600" dirty="0" smtClean="0">
                <a:latin typeface="Calibri" pitchFamily="34" charset="0"/>
              </a:rPr>
              <a:t>Кричит:— Ты где, Малина?</a:t>
            </a:r>
          </a:p>
          <a:p>
            <a:pPr>
              <a:buNone/>
            </a:pPr>
            <a:r>
              <a:rPr lang="ru-RU" sz="5600" dirty="0" smtClean="0">
                <a:latin typeface="Calibri" pitchFamily="34" charset="0"/>
              </a:rPr>
              <a:t> </a:t>
            </a:r>
          </a:p>
          <a:p>
            <a:pPr>
              <a:buNone/>
            </a:pPr>
            <a:r>
              <a:rPr lang="ru-RU" sz="5600" dirty="0" smtClean="0">
                <a:latin typeface="Calibri" pitchFamily="34" charset="0"/>
              </a:rPr>
              <a:t>Она твердит:— Прижми язык,</a:t>
            </a:r>
          </a:p>
          <a:p>
            <a:pPr>
              <a:buNone/>
            </a:pPr>
            <a:r>
              <a:rPr lang="ru-RU" sz="5600" dirty="0" smtClean="0">
                <a:latin typeface="Calibri" pitchFamily="34" charset="0"/>
              </a:rPr>
              <a:t>Прижми покрепче к нёбу!—</a:t>
            </a:r>
          </a:p>
          <a:p>
            <a:pPr>
              <a:buNone/>
            </a:pPr>
            <a:r>
              <a:rPr lang="ru-RU" sz="5600" dirty="0" smtClean="0">
                <a:latin typeface="Calibri" pitchFamily="34" charset="0"/>
              </a:rPr>
              <a:t>Он, как прилежный ученик,</a:t>
            </a:r>
          </a:p>
          <a:p>
            <a:pPr>
              <a:buNone/>
            </a:pPr>
            <a:r>
              <a:rPr lang="ru-RU" sz="5600" dirty="0" smtClean="0">
                <a:latin typeface="Calibri" pitchFamily="34" charset="0"/>
              </a:rPr>
              <a:t>Берется за учебу.</a:t>
            </a:r>
          </a:p>
          <a:p>
            <a:pPr>
              <a:buNone/>
            </a:pPr>
            <a:r>
              <a:rPr lang="ru-RU" sz="5600" dirty="0" smtClean="0">
                <a:latin typeface="Calibri" pitchFamily="34" charset="0"/>
              </a:rPr>
              <a:t> 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00" y="500042"/>
            <a:ext cx="4343400" cy="535782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5600" dirty="0" smtClean="0">
                <a:latin typeface="Calibri" pitchFamily="34" charset="0"/>
              </a:rPr>
              <a:t>Твердит Марина:— «Рак», «ручей».</a:t>
            </a:r>
          </a:p>
          <a:p>
            <a:pPr>
              <a:buNone/>
            </a:pPr>
            <a:r>
              <a:rPr lang="ru-RU" sz="5600" dirty="0" smtClean="0">
                <a:latin typeface="Calibri" pitchFamily="34" charset="0"/>
              </a:rPr>
              <a:t>Марина учит брата.</a:t>
            </a:r>
          </a:p>
          <a:p>
            <a:pPr>
              <a:buNone/>
            </a:pPr>
            <a:r>
              <a:rPr lang="ru-RU" sz="5600" dirty="0" smtClean="0">
                <a:latin typeface="Calibri" pitchFamily="34" charset="0"/>
              </a:rPr>
              <a:t>Он повторяет:— «Лак», «лучей»,—</a:t>
            </a:r>
          </a:p>
          <a:p>
            <a:pPr>
              <a:buNone/>
            </a:pPr>
            <a:r>
              <a:rPr lang="ru-RU" sz="5600" dirty="0" smtClean="0">
                <a:latin typeface="Calibri" pitchFamily="34" charset="0"/>
              </a:rPr>
              <a:t>Вздыхая виновато.</a:t>
            </a:r>
          </a:p>
          <a:p>
            <a:pPr>
              <a:buNone/>
            </a:pPr>
            <a:r>
              <a:rPr lang="ru-RU" sz="5600" dirty="0" smtClean="0">
                <a:latin typeface="Calibri" pitchFamily="34" charset="0"/>
              </a:rPr>
              <a:t> </a:t>
            </a:r>
          </a:p>
          <a:p>
            <a:pPr>
              <a:buNone/>
            </a:pPr>
            <a:r>
              <a:rPr lang="ru-RU" sz="5600" dirty="0" smtClean="0">
                <a:latin typeface="Calibri" pitchFamily="34" charset="0"/>
              </a:rPr>
              <a:t>Она твердит:— Скажи «метро»,</a:t>
            </a:r>
          </a:p>
          <a:p>
            <a:pPr>
              <a:buNone/>
            </a:pPr>
            <a:r>
              <a:rPr lang="ru-RU" sz="5600" dirty="0" smtClean="0">
                <a:latin typeface="Calibri" pitchFamily="34" charset="0"/>
              </a:rPr>
              <a:t>В метро поедем к дяде.</a:t>
            </a:r>
          </a:p>
          <a:p>
            <a:pPr>
              <a:buNone/>
            </a:pPr>
            <a:r>
              <a:rPr lang="ru-RU" sz="5600" dirty="0" smtClean="0">
                <a:latin typeface="Calibri" pitchFamily="34" charset="0"/>
              </a:rPr>
              <a:t>— Нет,— отвечает он хитро,—</a:t>
            </a:r>
          </a:p>
          <a:p>
            <a:pPr>
              <a:buNone/>
            </a:pPr>
            <a:r>
              <a:rPr lang="ru-RU" sz="5600" dirty="0" smtClean="0">
                <a:latin typeface="Calibri" pitchFamily="34" charset="0"/>
              </a:rPr>
              <a:t>В автобус лучше сядем.</a:t>
            </a:r>
          </a:p>
          <a:p>
            <a:pPr>
              <a:buNone/>
            </a:pPr>
            <a:r>
              <a:rPr lang="ru-RU" sz="5600" dirty="0" smtClean="0">
                <a:latin typeface="Calibri" pitchFamily="34" charset="0"/>
              </a:rPr>
              <a:t> </a:t>
            </a:r>
          </a:p>
          <a:p>
            <a:pPr>
              <a:buNone/>
            </a:pPr>
            <a:r>
              <a:rPr lang="ru-RU" sz="5600" dirty="0" smtClean="0">
                <a:latin typeface="Calibri" pitchFamily="34" charset="0"/>
              </a:rPr>
              <a:t>Не так легко сказать «ремень»,</a:t>
            </a:r>
          </a:p>
          <a:p>
            <a:pPr>
              <a:buNone/>
            </a:pPr>
            <a:r>
              <a:rPr lang="ru-RU" sz="5600" dirty="0" smtClean="0">
                <a:latin typeface="Calibri" pitchFamily="34" charset="0"/>
              </a:rPr>
              <a:t>«Мороз», «река», «простуда»!</a:t>
            </a:r>
          </a:p>
          <a:p>
            <a:pPr>
              <a:buNone/>
            </a:pPr>
            <a:r>
              <a:rPr lang="ru-RU" sz="5600" dirty="0" smtClean="0">
                <a:latin typeface="Calibri" pitchFamily="34" charset="0"/>
              </a:rPr>
              <a:t>Но как-то раз в январский день</a:t>
            </a:r>
          </a:p>
          <a:p>
            <a:pPr>
              <a:buNone/>
            </a:pPr>
            <a:r>
              <a:rPr lang="ru-RU" sz="5600" dirty="0" smtClean="0">
                <a:latin typeface="Calibri" pitchFamily="34" charset="0"/>
              </a:rPr>
              <a:t>С утра случилось чудо.</a:t>
            </a:r>
          </a:p>
          <a:p>
            <a:pPr>
              <a:buNone/>
            </a:pPr>
            <a:r>
              <a:rPr lang="ru-RU" sz="5600" dirty="0" smtClean="0">
                <a:latin typeface="Calibri" pitchFamily="34" charset="0"/>
              </a:rPr>
              <a:t> </a:t>
            </a:r>
          </a:p>
          <a:p>
            <a:pPr>
              <a:buNone/>
            </a:pPr>
            <a:r>
              <a:rPr lang="ru-RU" sz="5600" dirty="0" smtClean="0">
                <a:latin typeface="Calibri" pitchFamily="34" charset="0"/>
              </a:rPr>
              <a:t>Чихнула старшая сестра,</a:t>
            </a:r>
          </a:p>
          <a:p>
            <a:pPr>
              <a:buNone/>
            </a:pPr>
            <a:r>
              <a:rPr lang="ru-RU" sz="5600" dirty="0" smtClean="0">
                <a:latin typeface="Calibri" pitchFamily="34" charset="0"/>
              </a:rPr>
              <a:t>Он крикнул:— Будь </a:t>
            </a:r>
            <a:r>
              <a:rPr lang="ru-RU" sz="5600" dirty="0" err="1" smtClean="0">
                <a:latin typeface="Calibri" pitchFamily="34" charset="0"/>
              </a:rPr>
              <a:t>здоррррова</a:t>
            </a:r>
            <a:r>
              <a:rPr lang="ru-RU" sz="5600" dirty="0" smtClean="0">
                <a:latin typeface="Calibri" pitchFamily="34" charset="0"/>
              </a:rPr>
              <a:t>!—</a:t>
            </a:r>
          </a:p>
          <a:p>
            <a:pPr>
              <a:buNone/>
            </a:pPr>
            <a:r>
              <a:rPr lang="ru-RU" sz="5600" dirty="0" smtClean="0">
                <a:latin typeface="Calibri" pitchFamily="34" charset="0"/>
              </a:rPr>
              <a:t>А ведь не мог еще вчера</a:t>
            </a:r>
          </a:p>
          <a:p>
            <a:pPr>
              <a:buNone/>
            </a:pPr>
            <a:r>
              <a:rPr lang="ru-RU" sz="5600" dirty="0" smtClean="0">
                <a:latin typeface="Calibri" pitchFamily="34" charset="0"/>
              </a:rPr>
              <a:t>Сказать он это слово.</a:t>
            </a:r>
          </a:p>
          <a:p>
            <a:pPr>
              <a:buNone/>
            </a:pPr>
            <a:r>
              <a:rPr lang="ru-RU" sz="5600" dirty="0" smtClean="0">
                <a:latin typeface="Calibri" pitchFamily="34" charset="0"/>
              </a:rPr>
              <a:t> </a:t>
            </a:r>
          </a:p>
          <a:p>
            <a:pPr>
              <a:buNone/>
            </a:pPr>
            <a:r>
              <a:rPr lang="ru-RU" sz="5600" dirty="0" smtClean="0">
                <a:latin typeface="Calibri" pitchFamily="34" charset="0"/>
              </a:rPr>
              <a:t>Теперь он любит букву «</a:t>
            </a:r>
            <a:r>
              <a:rPr lang="ru-RU" sz="5600" dirty="0" err="1" smtClean="0">
                <a:latin typeface="Calibri" pitchFamily="34" charset="0"/>
              </a:rPr>
              <a:t>р</a:t>
            </a:r>
            <a:r>
              <a:rPr lang="ru-RU" sz="5600" dirty="0" smtClean="0">
                <a:latin typeface="Calibri" pitchFamily="34" charset="0"/>
              </a:rPr>
              <a:t>»,</a:t>
            </a:r>
          </a:p>
          <a:p>
            <a:pPr>
              <a:buNone/>
            </a:pPr>
            <a:r>
              <a:rPr lang="ru-RU" sz="5600" dirty="0" smtClean="0">
                <a:latin typeface="Calibri" pitchFamily="34" charset="0"/>
              </a:rPr>
              <a:t>Кричит, катаясь с горки:</a:t>
            </a:r>
          </a:p>
          <a:p>
            <a:pPr>
              <a:buNone/>
            </a:pPr>
            <a:r>
              <a:rPr lang="ru-RU" sz="5600" dirty="0" smtClean="0">
                <a:latin typeface="Calibri" pitchFamily="34" charset="0"/>
              </a:rPr>
              <a:t>— </a:t>
            </a:r>
            <a:r>
              <a:rPr lang="ru-RU" sz="5600" dirty="0" err="1" smtClean="0">
                <a:latin typeface="Calibri" pitchFamily="34" charset="0"/>
              </a:rPr>
              <a:t>Урра</a:t>
            </a:r>
            <a:r>
              <a:rPr lang="ru-RU" sz="5600" dirty="0" smtClean="0">
                <a:latin typeface="Calibri" pitchFamily="34" charset="0"/>
              </a:rPr>
              <a:t>! Я смелый </a:t>
            </a:r>
            <a:r>
              <a:rPr lang="ru-RU" sz="5600" dirty="0" err="1" smtClean="0">
                <a:latin typeface="Calibri" pitchFamily="34" charset="0"/>
              </a:rPr>
              <a:t>пионеррр</a:t>
            </a:r>
            <a:r>
              <a:rPr lang="ru-RU" sz="5600" dirty="0" smtClean="0">
                <a:latin typeface="Calibri" pitchFamily="34" charset="0"/>
              </a:rPr>
              <a:t>!</a:t>
            </a:r>
          </a:p>
          <a:p>
            <a:pPr>
              <a:buNone/>
            </a:pPr>
            <a:r>
              <a:rPr lang="ru-RU" sz="5600" dirty="0" smtClean="0">
                <a:latin typeface="Calibri" pitchFamily="34" charset="0"/>
              </a:rPr>
              <a:t>Я буду жить в СССР,</a:t>
            </a:r>
          </a:p>
          <a:p>
            <a:pPr>
              <a:buNone/>
            </a:pPr>
            <a:r>
              <a:rPr lang="ru-RU" sz="5600" dirty="0" smtClean="0">
                <a:latin typeface="Calibri" pitchFamily="34" charset="0"/>
              </a:rPr>
              <a:t>Учиться на </a:t>
            </a:r>
            <a:r>
              <a:rPr lang="ru-RU" sz="5600" dirty="0" err="1" smtClean="0">
                <a:latin typeface="Calibri" pitchFamily="34" charset="0"/>
              </a:rPr>
              <a:t>пятерррки</a:t>
            </a:r>
            <a:r>
              <a:rPr lang="ru-RU" sz="5600" dirty="0" smtClean="0">
                <a:latin typeface="Calibri" pitchFamily="34" charset="0"/>
              </a:rPr>
              <a:t>!</a:t>
            </a:r>
          </a:p>
          <a:p>
            <a:pPr>
              <a:buNone/>
            </a:pPr>
            <a:r>
              <a:rPr lang="ru-RU" sz="5600" dirty="0" smtClean="0">
                <a:latin typeface="Calibri" pitchFamily="34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214290"/>
            <a:ext cx="4286248" cy="6429420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ru-RU" b="1" dirty="0" smtClean="0"/>
              <a:t>В школу</a:t>
            </a:r>
          </a:p>
          <a:p>
            <a:pPr>
              <a:buNone/>
            </a:pPr>
            <a:r>
              <a:rPr lang="ru-RU" dirty="0" smtClean="0"/>
              <a:t>Почему сегодня Петя</a:t>
            </a:r>
          </a:p>
          <a:p>
            <a:pPr>
              <a:buNone/>
            </a:pPr>
            <a:r>
              <a:rPr lang="ru-RU" dirty="0" smtClean="0"/>
              <a:t>Просыпался десять раз?</a:t>
            </a:r>
          </a:p>
          <a:p>
            <a:pPr>
              <a:buNone/>
            </a:pPr>
            <a:r>
              <a:rPr lang="ru-RU" dirty="0" smtClean="0"/>
              <a:t>Потому что он сегодня</a:t>
            </a:r>
          </a:p>
          <a:p>
            <a:pPr>
              <a:buNone/>
            </a:pPr>
            <a:r>
              <a:rPr lang="ru-RU" dirty="0" smtClean="0"/>
              <a:t>Поступает в первый класс.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Он теперь не просто мальчик,</a:t>
            </a:r>
          </a:p>
          <a:p>
            <a:pPr>
              <a:buNone/>
            </a:pPr>
            <a:r>
              <a:rPr lang="ru-RU" dirty="0" smtClean="0"/>
              <a:t>А теперь он новичок.</a:t>
            </a:r>
          </a:p>
          <a:p>
            <a:pPr>
              <a:buNone/>
            </a:pPr>
            <a:r>
              <a:rPr lang="ru-RU" dirty="0" smtClean="0"/>
              <a:t>У него на новой куртке</a:t>
            </a:r>
          </a:p>
          <a:p>
            <a:pPr>
              <a:buNone/>
            </a:pPr>
            <a:r>
              <a:rPr lang="ru-RU" dirty="0" smtClean="0"/>
              <a:t>Отложной воротничок.</a:t>
            </a:r>
          </a:p>
          <a:p>
            <a:pPr>
              <a:buNone/>
            </a:pPr>
            <a:r>
              <a:rPr lang="ru-RU" dirty="0" smtClean="0"/>
              <a:t>	 	</a:t>
            </a:r>
          </a:p>
          <a:p>
            <a:pPr>
              <a:buNone/>
            </a:pPr>
            <a:r>
              <a:rPr lang="ru-RU" dirty="0" smtClean="0"/>
              <a:t>Он проснулся ночью темной,</a:t>
            </a:r>
          </a:p>
          <a:p>
            <a:pPr>
              <a:buNone/>
            </a:pPr>
            <a:r>
              <a:rPr lang="ru-RU" dirty="0" smtClean="0"/>
              <a:t>Было только три часа.</a:t>
            </a:r>
          </a:p>
          <a:p>
            <a:pPr>
              <a:buNone/>
            </a:pPr>
            <a:r>
              <a:rPr lang="ru-RU" dirty="0" smtClean="0"/>
              <a:t>Он ужасно испугался,</a:t>
            </a:r>
          </a:p>
          <a:p>
            <a:pPr>
              <a:buNone/>
            </a:pPr>
            <a:r>
              <a:rPr lang="ru-RU" dirty="0" smtClean="0"/>
              <a:t>Что урок уж начался.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Он оделся в две минуты,</a:t>
            </a:r>
          </a:p>
          <a:p>
            <a:pPr>
              <a:buNone/>
            </a:pPr>
            <a:r>
              <a:rPr lang="ru-RU" dirty="0" smtClean="0"/>
              <a:t>Со стола схватил пенал.</a:t>
            </a:r>
          </a:p>
          <a:p>
            <a:pPr>
              <a:buNone/>
            </a:pPr>
            <a:r>
              <a:rPr lang="ru-RU" dirty="0" smtClean="0"/>
              <a:t>Папа бросился вдогонку,</a:t>
            </a:r>
          </a:p>
          <a:p>
            <a:pPr>
              <a:buNone/>
            </a:pPr>
            <a:r>
              <a:rPr lang="ru-RU" dirty="0" smtClean="0"/>
              <a:t>У дверей его догнал.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За стеной соседи встали,</a:t>
            </a:r>
          </a:p>
          <a:p>
            <a:pPr>
              <a:buNone/>
            </a:pPr>
            <a:r>
              <a:rPr lang="ru-RU" dirty="0" smtClean="0"/>
              <a:t>Электричество зажгли,</a:t>
            </a:r>
          </a:p>
          <a:p>
            <a:pPr>
              <a:buNone/>
            </a:pPr>
            <a:r>
              <a:rPr lang="ru-RU" dirty="0" smtClean="0"/>
              <a:t>За стеной соседи встали,</a:t>
            </a:r>
          </a:p>
          <a:p>
            <a:pPr>
              <a:buNone/>
            </a:pPr>
            <a:r>
              <a:rPr lang="ru-RU" dirty="0" smtClean="0"/>
              <a:t>А потом опять легли.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Разбудил он всю квартиру,</a:t>
            </a:r>
          </a:p>
          <a:p>
            <a:pPr>
              <a:buNone/>
            </a:pPr>
            <a:r>
              <a:rPr lang="ru-RU" dirty="0" smtClean="0"/>
              <a:t>До утра заснуть не мог.</a:t>
            </a:r>
          </a:p>
          <a:p>
            <a:pPr>
              <a:buNone/>
            </a:pPr>
            <a:r>
              <a:rPr lang="ru-RU" dirty="0" smtClean="0"/>
              <a:t>Даже бабушке приснилось,</a:t>
            </a:r>
          </a:p>
          <a:p>
            <a:pPr>
              <a:buNone/>
            </a:pPr>
            <a:r>
              <a:rPr lang="ru-RU" dirty="0" smtClean="0"/>
              <a:t>Что твердит она урок.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Даже дедушке приснилось,</a:t>
            </a:r>
          </a:p>
          <a:p>
            <a:pPr>
              <a:buNone/>
            </a:pPr>
            <a:r>
              <a:rPr lang="ru-RU" dirty="0" smtClean="0"/>
              <a:t>Что стоит он у доски</a:t>
            </a:r>
          </a:p>
          <a:p>
            <a:pPr>
              <a:buNone/>
            </a:pPr>
            <a:r>
              <a:rPr lang="ru-RU" dirty="0" smtClean="0"/>
              <a:t>И не может он на карте</a:t>
            </a:r>
          </a:p>
          <a:p>
            <a:pPr>
              <a:buNone/>
            </a:pPr>
            <a:r>
              <a:rPr lang="ru-RU" dirty="0" smtClean="0"/>
              <a:t>Отыскать Москвы-реки.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Почему сегодня Петя</a:t>
            </a:r>
          </a:p>
          <a:p>
            <a:pPr>
              <a:buNone/>
            </a:pPr>
            <a:r>
              <a:rPr lang="ru-RU" dirty="0" smtClean="0"/>
              <a:t>Просыпался десять раз?</a:t>
            </a:r>
          </a:p>
          <a:p>
            <a:pPr>
              <a:buNone/>
            </a:pPr>
            <a:r>
              <a:rPr lang="ru-RU" dirty="0" smtClean="0"/>
              <a:t>Потому что он сегодня</a:t>
            </a:r>
          </a:p>
          <a:p>
            <a:pPr>
              <a:buNone/>
            </a:pPr>
            <a:r>
              <a:rPr lang="ru-RU" dirty="0" smtClean="0"/>
              <a:t>Поступает в первый класс.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4876" y="214290"/>
            <a:ext cx="4276724" cy="6429420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b="1" dirty="0" smtClean="0"/>
              <a:t>Сверчок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Папа работал,</a:t>
            </a:r>
          </a:p>
          <a:p>
            <a:pPr>
              <a:buNone/>
            </a:pPr>
            <a:r>
              <a:rPr lang="ru-RU" dirty="0" smtClean="0"/>
              <a:t>Шуметь запрещал...</a:t>
            </a:r>
          </a:p>
          <a:p>
            <a:pPr>
              <a:buNone/>
            </a:pPr>
            <a:r>
              <a:rPr lang="ru-RU" dirty="0" smtClean="0"/>
              <a:t>Вдруг</a:t>
            </a:r>
          </a:p>
          <a:p>
            <a:pPr>
              <a:buNone/>
            </a:pPr>
            <a:r>
              <a:rPr lang="ru-RU" dirty="0" smtClean="0"/>
              <a:t>Под диваном</a:t>
            </a:r>
          </a:p>
          <a:p>
            <a:pPr>
              <a:buNone/>
            </a:pPr>
            <a:r>
              <a:rPr lang="ru-RU" dirty="0" smtClean="0"/>
              <a:t>Сверчок</a:t>
            </a:r>
          </a:p>
          <a:p>
            <a:pPr>
              <a:buNone/>
            </a:pPr>
            <a:r>
              <a:rPr lang="ru-RU" dirty="0" smtClean="0"/>
              <a:t>Затрещал.</a:t>
            </a:r>
          </a:p>
          <a:p>
            <a:pPr>
              <a:buNone/>
            </a:pPr>
            <a:r>
              <a:rPr lang="ru-RU" dirty="0" smtClean="0"/>
              <a:t>Ищу под диваном —</a:t>
            </a:r>
          </a:p>
          <a:p>
            <a:pPr>
              <a:buNone/>
            </a:pPr>
            <a:r>
              <a:rPr lang="ru-RU" dirty="0" smtClean="0"/>
              <a:t>Не вижу сверчка,</a:t>
            </a:r>
          </a:p>
          <a:p>
            <a:pPr>
              <a:buNone/>
            </a:pPr>
            <a:r>
              <a:rPr lang="ru-RU" dirty="0" smtClean="0"/>
              <a:t>А он, как нарочно,</a:t>
            </a:r>
          </a:p>
          <a:p>
            <a:pPr>
              <a:buNone/>
            </a:pPr>
            <a:r>
              <a:rPr lang="ru-RU" dirty="0" smtClean="0"/>
              <a:t>Трещит с потолка.</a:t>
            </a:r>
          </a:p>
          <a:p>
            <a:pPr>
              <a:buNone/>
            </a:pPr>
            <a:r>
              <a:rPr lang="ru-RU" dirty="0" smtClean="0"/>
              <a:t>То близко сверчок,</a:t>
            </a:r>
          </a:p>
          <a:p>
            <a:pPr>
              <a:buNone/>
            </a:pPr>
            <a:r>
              <a:rPr lang="ru-RU" dirty="0" smtClean="0"/>
              <a:t>То далёко сверчок,</a:t>
            </a:r>
          </a:p>
          <a:p>
            <a:pPr>
              <a:buNone/>
            </a:pPr>
            <a:r>
              <a:rPr lang="ru-RU" dirty="0" smtClean="0"/>
              <a:t>То вдруг застрекочет,</a:t>
            </a:r>
          </a:p>
          <a:p>
            <a:pPr>
              <a:buNone/>
            </a:pPr>
            <a:r>
              <a:rPr lang="ru-RU" dirty="0" smtClean="0"/>
              <a:t>То снова молчок.</a:t>
            </a:r>
          </a:p>
          <a:p>
            <a:pPr>
              <a:buNone/>
            </a:pPr>
            <a:r>
              <a:rPr lang="ru-RU" dirty="0" smtClean="0"/>
              <a:t>Летает сверчок</a:t>
            </a:r>
          </a:p>
          <a:p>
            <a:pPr>
              <a:buNone/>
            </a:pPr>
            <a:r>
              <a:rPr lang="ru-RU" dirty="0" smtClean="0"/>
              <a:t>Или ходит пешком?</a:t>
            </a:r>
          </a:p>
          <a:p>
            <a:pPr>
              <a:buNone/>
            </a:pPr>
            <a:r>
              <a:rPr lang="ru-RU" dirty="0" smtClean="0"/>
              <a:t>С усами сверчок</a:t>
            </a:r>
          </a:p>
          <a:p>
            <a:pPr>
              <a:buNone/>
            </a:pPr>
            <a:r>
              <a:rPr lang="ru-RU" dirty="0" smtClean="0"/>
              <a:t>Или с пестрым брюшком?</a:t>
            </a:r>
          </a:p>
          <a:p>
            <a:pPr>
              <a:buNone/>
            </a:pPr>
            <a:r>
              <a:rPr lang="ru-RU" dirty="0" smtClean="0"/>
              <a:t>А вдруг он лохматый</a:t>
            </a:r>
          </a:p>
          <a:p>
            <a:pPr>
              <a:buNone/>
            </a:pPr>
            <a:r>
              <a:rPr lang="ru-RU" dirty="0" smtClean="0"/>
              <a:t>И страшный на вид?</a:t>
            </a:r>
          </a:p>
          <a:p>
            <a:pPr>
              <a:buNone/>
            </a:pPr>
            <a:r>
              <a:rPr lang="ru-RU" dirty="0" smtClean="0"/>
              <a:t>Он выползет на пол</a:t>
            </a:r>
          </a:p>
          <a:p>
            <a:pPr>
              <a:buNone/>
            </a:pPr>
            <a:r>
              <a:rPr lang="ru-RU" dirty="0" smtClean="0"/>
              <a:t>И всех удивит.</a:t>
            </a:r>
          </a:p>
          <a:p>
            <a:pPr>
              <a:buNone/>
            </a:pPr>
            <a:r>
              <a:rPr lang="ru-RU" dirty="0" smtClean="0"/>
              <a:t>Петька сказал мне:</a:t>
            </a:r>
          </a:p>
          <a:p>
            <a:pPr>
              <a:buNone/>
            </a:pPr>
            <a:r>
              <a:rPr lang="ru-RU" dirty="0" smtClean="0"/>
              <a:t>— Давай пятачок,</a:t>
            </a:r>
          </a:p>
          <a:p>
            <a:pPr>
              <a:buNone/>
            </a:pPr>
            <a:r>
              <a:rPr lang="ru-RU" dirty="0" smtClean="0"/>
              <a:t>Тогда я скажу тебе,</a:t>
            </a:r>
          </a:p>
          <a:p>
            <a:pPr>
              <a:buNone/>
            </a:pPr>
            <a:r>
              <a:rPr lang="ru-RU" dirty="0" smtClean="0"/>
              <a:t>Что за сверчок.</a:t>
            </a:r>
          </a:p>
          <a:p>
            <a:pPr>
              <a:buNone/>
            </a:pPr>
            <a:r>
              <a:rPr lang="ru-RU" dirty="0" smtClean="0"/>
              <a:t>Мама сказала:</a:t>
            </a:r>
          </a:p>
          <a:p>
            <a:pPr>
              <a:buNone/>
            </a:pPr>
            <a:r>
              <a:rPr lang="ru-RU" dirty="0" smtClean="0"/>
              <a:t>— Трещит без конца!</a:t>
            </a:r>
          </a:p>
          <a:p>
            <a:pPr>
              <a:buNone/>
            </a:pPr>
            <a:r>
              <a:rPr lang="ru-RU" dirty="0" smtClean="0"/>
              <a:t>Выселить нужно</a:t>
            </a:r>
          </a:p>
          <a:p>
            <a:pPr>
              <a:buNone/>
            </a:pPr>
            <a:r>
              <a:rPr lang="ru-RU" dirty="0" smtClean="0"/>
              <a:t>Такого жильца!</a:t>
            </a:r>
          </a:p>
          <a:p>
            <a:pPr>
              <a:buNone/>
            </a:pPr>
            <a:r>
              <a:rPr lang="ru-RU" dirty="0" smtClean="0"/>
              <a:t>Везде мы искали,</a:t>
            </a:r>
          </a:p>
          <a:p>
            <a:pPr>
              <a:buNone/>
            </a:pPr>
            <a:r>
              <a:rPr lang="ru-RU" dirty="0" smtClean="0"/>
              <a:t>Где только могли,</a:t>
            </a:r>
          </a:p>
          <a:p>
            <a:pPr>
              <a:buNone/>
            </a:pPr>
            <a:r>
              <a:rPr lang="ru-RU" dirty="0" smtClean="0"/>
              <a:t>Потерянный зонтик</a:t>
            </a:r>
          </a:p>
          <a:p>
            <a:pPr>
              <a:buNone/>
            </a:pPr>
            <a:r>
              <a:rPr lang="ru-RU" dirty="0" smtClean="0"/>
              <a:t>Под шкафом</a:t>
            </a:r>
          </a:p>
          <a:p>
            <a:pPr>
              <a:buNone/>
            </a:pPr>
            <a:r>
              <a:rPr lang="ru-RU" dirty="0" smtClean="0"/>
              <a:t>Нашли.</a:t>
            </a:r>
          </a:p>
          <a:p>
            <a:pPr>
              <a:buNone/>
            </a:pPr>
            <a:r>
              <a:rPr lang="ru-RU" dirty="0" smtClean="0"/>
              <a:t>Нашли под диваном</a:t>
            </a:r>
          </a:p>
          <a:p>
            <a:pPr>
              <a:buNone/>
            </a:pPr>
            <a:r>
              <a:rPr lang="ru-RU" dirty="0" smtClean="0"/>
              <a:t>Футляр от очков,</a:t>
            </a:r>
          </a:p>
          <a:p>
            <a:pPr>
              <a:buNone/>
            </a:pPr>
            <a:r>
              <a:rPr lang="ru-RU" dirty="0" smtClean="0"/>
              <a:t>Но никаких</a:t>
            </a:r>
          </a:p>
          <a:p>
            <a:pPr>
              <a:buNone/>
            </a:pPr>
            <a:r>
              <a:rPr lang="ru-RU" dirty="0" smtClean="0"/>
              <a:t>Не поймали сверчков.</a:t>
            </a:r>
          </a:p>
          <a:p>
            <a:pPr>
              <a:buNone/>
            </a:pPr>
            <a:r>
              <a:rPr lang="ru-RU" dirty="0" smtClean="0"/>
              <a:t>Сверчок — невидимка,</a:t>
            </a:r>
          </a:p>
          <a:p>
            <a:pPr>
              <a:buNone/>
            </a:pPr>
            <a:r>
              <a:rPr lang="ru-RU" dirty="0" smtClean="0"/>
              <a:t>Его не найдешь.</a:t>
            </a:r>
          </a:p>
          <a:p>
            <a:pPr>
              <a:buNone/>
            </a:pPr>
            <a:r>
              <a:rPr lang="ru-RU" dirty="0" smtClean="0"/>
              <a:t>Я так и не знаю,</a:t>
            </a:r>
          </a:p>
          <a:p>
            <a:pPr>
              <a:buNone/>
            </a:pPr>
            <a:r>
              <a:rPr lang="ru-RU" dirty="0" smtClean="0"/>
              <a:t>На что он похож.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9124" y="357166"/>
            <a:ext cx="4343400" cy="6500834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4800" b="1" dirty="0" smtClean="0"/>
              <a:t>Уехали</a:t>
            </a:r>
            <a:endParaRPr lang="ru-RU" sz="4800" dirty="0" smtClean="0"/>
          </a:p>
          <a:p>
            <a:pPr>
              <a:buNone/>
            </a:pPr>
            <a:r>
              <a:rPr lang="ru-RU" sz="4800" dirty="0" smtClean="0"/>
              <a:t>Щенка кормили молоком.</a:t>
            </a:r>
          </a:p>
          <a:p>
            <a:pPr>
              <a:buNone/>
            </a:pPr>
            <a:r>
              <a:rPr lang="ru-RU" sz="4800" dirty="0" smtClean="0"/>
              <a:t>Чтоб он здоровым рос.</a:t>
            </a:r>
          </a:p>
          <a:p>
            <a:pPr>
              <a:buNone/>
            </a:pPr>
            <a:r>
              <a:rPr lang="ru-RU" sz="4800" dirty="0" smtClean="0"/>
              <a:t>Вставали ночью и тайком</a:t>
            </a:r>
          </a:p>
          <a:p>
            <a:pPr>
              <a:buNone/>
            </a:pPr>
            <a:r>
              <a:rPr lang="ru-RU" sz="4800" dirty="0" smtClean="0"/>
              <a:t>К нему бежали босиком —</a:t>
            </a:r>
          </a:p>
          <a:p>
            <a:pPr>
              <a:buNone/>
            </a:pPr>
            <a:r>
              <a:rPr lang="ru-RU" sz="4800" dirty="0" smtClean="0"/>
              <a:t>Ему пощупать нос.</a:t>
            </a:r>
          </a:p>
          <a:p>
            <a:pPr>
              <a:buNone/>
            </a:pPr>
            <a:r>
              <a:rPr lang="ru-RU" sz="4800" dirty="0" smtClean="0"/>
              <a:t>Учили мальчики щенка,</a:t>
            </a:r>
          </a:p>
          <a:p>
            <a:pPr>
              <a:buNone/>
            </a:pPr>
            <a:r>
              <a:rPr lang="ru-RU" sz="4800" dirty="0" smtClean="0"/>
              <a:t>Возились с ним в саду,</a:t>
            </a:r>
          </a:p>
          <a:p>
            <a:pPr>
              <a:buNone/>
            </a:pPr>
            <a:r>
              <a:rPr lang="ru-RU" sz="4800" dirty="0" smtClean="0"/>
              <a:t>И он, расстроенный слегка,</a:t>
            </a:r>
          </a:p>
          <a:p>
            <a:pPr>
              <a:buNone/>
            </a:pPr>
            <a:r>
              <a:rPr lang="ru-RU" sz="4800" dirty="0" smtClean="0"/>
              <a:t>Шагал на поводу.</a:t>
            </a:r>
          </a:p>
          <a:p>
            <a:pPr>
              <a:buNone/>
            </a:pPr>
            <a:r>
              <a:rPr lang="ru-RU" sz="4800" dirty="0" smtClean="0"/>
              <a:t>Он на чужих ворчать привык,</a:t>
            </a:r>
          </a:p>
          <a:p>
            <a:pPr>
              <a:buNone/>
            </a:pPr>
            <a:r>
              <a:rPr lang="ru-RU" sz="4800" dirty="0" smtClean="0"/>
              <a:t>Совсем как взрослый пес,</a:t>
            </a:r>
          </a:p>
          <a:p>
            <a:pPr>
              <a:buNone/>
            </a:pPr>
            <a:r>
              <a:rPr lang="ru-RU" sz="4800" dirty="0" smtClean="0"/>
              <a:t>И вдруг приехал грузовик</a:t>
            </a:r>
          </a:p>
          <a:p>
            <a:pPr>
              <a:buNone/>
            </a:pPr>
            <a:r>
              <a:rPr lang="ru-RU" sz="4800" dirty="0" smtClean="0"/>
              <a:t>И всех ребят увез.</a:t>
            </a:r>
          </a:p>
          <a:p>
            <a:pPr>
              <a:buNone/>
            </a:pPr>
            <a:r>
              <a:rPr lang="ru-RU" sz="4800" dirty="0" smtClean="0"/>
              <a:t>Он ждал: когда начнут игру?</a:t>
            </a:r>
          </a:p>
          <a:p>
            <a:pPr>
              <a:buNone/>
            </a:pPr>
            <a:r>
              <a:rPr lang="ru-RU" sz="4800" dirty="0" smtClean="0"/>
              <a:t>Когда зажгут костер?</a:t>
            </a:r>
          </a:p>
          <a:p>
            <a:pPr>
              <a:buNone/>
            </a:pPr>
            <a:r>
              <a:rPr lang="ru-RU" sz="4800" dirty="0" smtClean="0"/>
              <a:t>Привык он к яркому костру,</a:t>
            </a:r>
          </a:p>
          <a:p>
            <a:pPr>
              <a:buNone/>
            </a:pPr>
            <a:r>
              <a:rPr lang="ru-RU" sz="4800" dirty="0" smtClean="0"/>
              <a:t>К тому, что рано поутру</a:t>
            </a:r>
          </a:p>
          <a:p>
            <a:pPr>
              <a:buNone/>
            </a:pPr>
            <a:r>
              <a:rPr lang="ru-RU" sz="4800" dirty="0" smtClean="0"/>
              <a:t>Труба зовет на сбор.</a:t>
            </a:r>
          </a:p>
          <a:p>
            <a:pPr>
              <a:buNone/>
            </a:pPr>
            <a:r>
              <a:rPr lang="ru-RU" sz="4800" dirty="0" smtClean="0"/>
              <a:t>И лаял он до хрипоты</a:t>
            </a:r>
          </a:p>
          <a:p>
            <a:pPr>
              <a:buNone/>
            </a:pPr>
            <a:r>
              <a:rPr lang="ru-RU" sz="4800" dirty="0" smtClean="0"/>
              <a:t>На темные кусты.</a:t>
            </a:r>
          </a:p>
          <a:p>
            <a:pPr>
              <a:buNone/>
            </a:pPr>
            <a:r>
              <a:rPr lang="ru-RU" sz="4800" dirty="0" smtClean="0"/>
              <a:t>Он был один в саду пустом,</a:t>
            </a:r>
          </a:p>
          <a:p>
            <a:pPr>
              <a:buNone/>
            </a:pPr>
            <a:r>
              <a:rPr lang="ru-RU" sz="4800" dirty="0" smtClean="0"/>
              <a:t>Он на террасе лег.</a:t>
            </a:r>
          </a:p>
          <a:p>
            <a:pPr>
              <a:buNone/>
            </a:pPr>
            <a:r>
              <a:rPr lang="ru-RU" sz="4800" dirty="0" smtClean="0"/>
              <a:t>Он целый час лежал пластом,</a:t>
            </a:r>
          </a:p>
          <a:p>
            <a:pPr>
              <a:buNone/>
            </a:pPr>
            <a:r>
              <a:rPr lang="ru-RU" sz="4800" dirty="0" smtClean="0"/>
              <a:t>Он не хотел махать хвостом,</a:t>
            </a:r>
          </a:p>
          <a:p>
            <a:pPr>
              <a:buNone/>
            </a:pPr>
            <a:r>
              <a:rPr lang="ru-RU" sz="4800" dirty="0" smtClean="0"/>
              <a:t>Он даже есть не мог.</a:t>
            </a:r>
          </a:p>
          <a:p>
            <a:pPr>
              <a:buNone/>
            </a:pPr>
            <a:r>
              <a:rPr lang="ru-RU" sz="4800" dirty="0" smtClean="0"/>
              <a:t>Ребята вспомнили о нем —</a:t>
            </a:r>
          </a:p>
          <a:p>
            <a:pPr>
              <a:buNone/>
            </a:pPr>
            <a:r>
              <a:rPr lang="ru-RU" sz="4800" dirty="0" smtClean="0"/>
              <a:t>Вернулись с полпути.</a:t>
            </a:r>
          </a:p>
          <a:p>
            <a:pPr>
              <a:buNone/>
            </a:pPr>
            <a:r>
              <a:rPr lang="ru-RU" sz="4800" dirty="0" smtClean="0"/>
              <a:t>Они войти хотели в дом,</a:t>
            </a:r>
          </a:p>
          <a:p>
            <a:pPr>
              <a:buNone/>
            </a:pPr>
            <a:r>
              <a:rPr lang="ru-RU" sz="4800" dirty="0" smtClean="0"/>
              <a:t>Но он не дал войти.</a:t>
            </a:r>
          </a:p>
          <a:p>
            <a:pPr>
              <a:buNone/>
            </a:pPr>
            <a:r>
              <a:rPr lang="ru-RU" sz="4800" dirty="0" smtClean="0"/>
              <a:t>Он им навстречу, на крыльцо,</a:t>
            </a:r>
          </a:p>
          <a:p>
            <a:pPr>
              <a:buNone/>
            </a:pPr>
            <a:r>
              <a:rPr lang="ru-RU" sz="4800" dirty="0" smtClean="0"/>
              <a:t>Он всех подряд лизал в лицо.</a:t>
            </a:r>
          </a:p>
          <a:p>
            <a:pPr>
              <a:buNone/>
            </a:pPr>
            <a:r>
              <a:rPr lang="ru-RU" sz="4800" dirty="0" smtClean="0"/>
              <a:t>Его ласкали малыши,</a:t>
            </a:r>
          </a:p>
          <a:p>
            <a:pPr>
              <a:buNone/>
            </a:pPr>
            <a:r>
              <a:rPr lang="ru-RU" sz="4800" dirty="0" smtClean="0"/>
              <a:t>И лаял он от всей души.</a:t>
            </a:r>
          </a:p>
          <a:p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sz="half" idx="1"/>
          </p:nvPr>
        </p:nvSpPr>
        <p:spPr>
          <a:xfrm>
            <a:off x="214282" y="214290"/>
            <a:ext cx="4191000" cy="664371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4000" b="1" dirty="0" smtClean="0"/>
              <a:t>Я лежу, болею</a:t>
            </a:r>
            <a:endParaRPr lang="ru-RU" sz="4000" dirty="0" smtClean="0"/>
          </a:p>
          <a:p>
            <a:pPr>
              <a:buNone/>
            </a:pPr>
            <a:r>
              <a:rPr lang="ru-RU" sz="4000" dirty="0" smtClean="0"/>
              <a:t>Я лежу, болею,</a:t>
            </a:r>
          </a:p>
          <a:p>
            <a:pPr>
              <a:buNone/>
            </a:pPr>
            <a:r>
              <a:rPr lang="ru-RU" sz="4000" dirty="0" smtClean="0"/>
              <a:t>Сам себя жалею.</a:t>
            </a:r>
          </a:p>
          <a:p>
            <a:pPr>
              <a:buNone/>
            </a:pPr>
            <a:r>
              <a:rPr lang="ru-RU" sz="4000" dirty="0" smtClean="0"/>
              <a:t>Повздыхаю на спине,</a:t>
            </a:r>
          </a:p>
          <a:p>
            <a:pPr>
              <a:buNone/>
            </a:pPr>
            <a:r>
              <a:rPr lang="ru-RU" sz="4000" dirty="0" smtClean="0"/>
              <a:t>Снова </a:t>
            </a:r>
            <a:r>
              <a:rPr lang="ru-RU" sz="4000" dirty="0" smtClean="0"/>
              <a:t>на бок лягу...	</a:t>
            </a:r>
          </a:p>
          <a:p>
            <a:pPr>
              <a:buNone/>
            </a:pPr>
            <a:r>
              <a:rPr lang="ru-RU" sz="4000" dirty="0" smtClean="0"/>
              <a:t>Не идут друзья ко мне</a:t>
            </a:r>
          </a:p>
          <a:p>
            <a:pPr>
              <a:buNone/>
            </a:pPr>
            <a:r>
              <a:rPr lang="ru-RU" sz="4000" dirty="0" smtClean="0"/>
              <a:t>Навестить беднягу.</a:t>
            </a:r>
          </a:p>
          <a:p>
            <a:pPr>
              <a:buNone/>
            </a:pPr>
            <a:r>
              <a:rPr lang="ru-RU" sz="4000" dirty="0" smtClean="0"/>
              <a:t>Я лежу, болею,</a:t>
            </a:r>
          </a:p>
          <a:p>
            <a:pPr>
              <a:buNone/>
            </a:pPr>
            <a:r>
              <a:rPr lang="ru-RU" sz="4000" dirty="0" smtClean="0"/>
              <a:t>Сам себя жалею.</a:t>
            </a:r>
          </a:p>
          <a:p>
            <a:pPr>
              <a:buNone/>
            </a:pPr>
            <a:r>
              <a:rPr lang="ru-RU" sz="4000" dirty="0" smtClean="0"/>
              <a:t>Где товарищи мои?</a:t>
            </a:r>
          </a:p>
          <a:p>
            <a:pPr>
              <a:buNone/>
            </a:pPr>
            <a:r>
              <a:rPr lang="ru-RU" sz="4000" dirty="0" smtClean="0"/>
              <a:t>Как проводят лето?</a:t>
            </a:r>
          </a:p>
          <a:p>
            <a:pPr>
              <a:buNone/>
            </a:pPr>
            <a:r>
              <a:rPr lang="ru-RU" sz="4000" dirty="0" smtClean="0"/>
              <a:t>Без меня ведут бои</a:t>
            </a:r>
          </a:p>
          <a:p>
            <a:pPr>
              <a:buNone/>
            </a:pPr>
            <a:r>
              <a:rPr lang="ru-RU" sz="4000" dirty="0" smtClean="0"/>
              <a:t>На футболе где-то...</a:t>
            </a:r>
          </a:p>
          <a:p>
            <a:pPr>
              <a:buNone/>
            </a:pPr>
            <a:r>
              <a:rPr lang="ru-RU" sz="4000" dirty="0" smtClean="0"/>
              <a:t>Я лежу, болею,</a:t>
            </a:r>
          </a:p>
          <a:p>
            <a:pPr>
              <a:buNone/>
            </a:pPr>
            <a:r>
              <a:rPr lang="ru-RU" sz="4000" dirty="0" smtClean="0"/>
              <a:t>Сам себя жалею.</a:t>
            </a:r>
          </a:p>
          <a:p>
            <a:pPr>
              <a:buNone/>
            </a:pPr>
            <a:r>
              <a:rPr lang="ru-RU" sz="4000" dirty="0" smtClean="0"/>
              <a:t>Жду, когда в конце концов</a:t>
            </a:r>
          </a:p>
          <a:p>
            <a:pPr>
              <a:buNone/>
            </a:pPr>
            <a:r>
              <a:rPr lang="ru-RU" sz="4000" dirty="0" smtClean="0"/>
              <a:t>Распахнутся двери</a:t>
            </a:r>
          </a:p>
          <a:p>
            <a:pPr>
              <a:buNone/>
            </a:pPr>
            <a:r>
              <a:rPr lang="ru-RU" sz="4000" dirty="0" smtClean="0"/>
              <a:t>И ворвутся шесть мальцов,</a:t>
            </a:r>
          </a:p>
          <a:p>
            <a:pPr>
              <a:buNone/>
            </a:pPr>
            <a:r>
              <a:rPr lang="ru-RU" sz="4000" dirty="0" smtClean="0"/>
              <a:t>Пять по крайней мере.</a:t>
            </a:r>
          </a:p>
          <a:p>
            <a:pPr>
              <a:buNone/>
            </a:pPr>
            <a:r>
              <a:rPr lang="ru-RU" sz="4000" dirty="0" smtClean="0"/>
              <a:t>Но в квартире тишина...</a:t>
            </a:r>
          </a:p>
          <a:p>
            <a:pPr>
              <a:buNone/>
            </a:pPr>
            <a:r>
              <a:rPr lang="ru-RU" sz="4000" dirty="0" smtClean="0"/>
              <a:t>Тру глаза спросонок,</a:t>
            </a:r>
          </a:p>
          <a:p>
            <a:pPr>
              <a:buNone/>
            </a:pPr>
            <a:r>
              <a:rPr lang="ru-RU" sz="4000" dirty="0" smtClean="0"/>
              <a:t>Вдруг я вижу (вот те на!)—</a:t>
            </a:r>
          </a:p>
          <a:p>
            <a:pPr>
              <a:buNone/>
            </a:pPr>
            <a:r>
              <a:rPr lang="ru-RU" sz="4000" dirty="0" smtClean="0"/>
              <a:t>Входят пять девчонок.</a:t>
            </a:r>
          </a:p>
          <a:p>
            <a:pPr>
              <a:buNone/>
            </a:pPr>
            <a:r>
              <a:rPr lang="ru-RU" sz="4000" dirty="0" smtClean="0"/>
              <a:t>Пять девчонок сели в ряд</a:t>
            </a:r>
          </a:p>
          <a:p>
            <a:pPr>
              <a:buNone/>
            </a:pPr>
            <a:r>
              <a:rPr lang="ru-RU" sz="4000" dirty="0" smtClean="0"/>
              <a:t>У моей кровати.</a:t>
            </a:r>
          </a:p>
          <a:p>
            <a:pPr>
              <a:buNone/>
            </a:pPr>
            <a:r>
              <a:rPr lang="ru-RU" sz="4000" dirty="0" smtClean="0"/>
              <a:t>— </a:t>
            </a:r>
            <a:r>
              <a:rPr lang="ru-RU" sz="4000" dirty="0" smtClean="0"/>
              <a:t>Ну, довольно!— говорят.—</a:t>
            </a:r>
          </a:p>
          <a:p>
            <a:pPr>
              <a:buNone/>
            </a:pPr>
            <a:r>
              <a:rPr lang="ru-RU" sz="4000" dirty="0" smtClean="0"/>
              <a:t>Поболел, и хватит.</a:t>
            </a:r>
          </a:p>
          <a:p>
            <a:pPr>
              <a:buNone/>
            </a:pPr>
            <a:r>
              <a:rPr lang="ru-RU" sz="4000" dirty="0" smtClean="0"/>
              <a:t>Песни знаешь или нет?</a:t>
            </a:r>
          </a:p>
          <a:p>
            <a:pPr>
              <a:buNone/>
            </a:pPr>
            <a:r>
              <a:rPr lang="ru-RU" sz="4000" dirty="0" smtClean="0"/>
              <a:t>Будешь запевалой!—</a:t>
            </a:r>
          </a:p>
          <a:p>
            <a:pPr>
              <a:buNone/>
            </a:pPr>
            <a:r>
              <a:rPr lang="ru-RU" sz="4000" dirty="0" smtClean="0"/>
              <a:t>Я киваю им в ответ:</a:t>
            </a:r>
          </a:p>
          <a:p>
            <a:pPr>
              <a:buNone/>
            </a:pPr>
            <a:r>
              <a:rPr lang="ru-RU" sz="4000" dirty="0" smtClean="0"/>
              <a:t>— Что ж, споем, пожалуй.</a:t>
            </a:r>
          </a:p>
          <a:p>
            <a:pPr>
              <a:buNone/>
            </a:pPr>
            <a:r>
              <a:rPr lang="ru-RU" sz="4000" dirty="0" smtClean="0"/>
              <a:t>Танька (тонкий голосок,</a:t>
            </a:r>
          </a:p>
          <a:p>
            <a:pPr>
              <a:buNone/>
            </a:pPr>
            <a:r>
              <a:rPr lang="ru-RU" sz="4000" dirty="0" smtClean="0"/>
              <a:t>Хвостик на затылке)</a:t>
            </a:r>
          </a:p>
          <a:p>
            <a:pPr>
              <a:buNone/>
            </a:pPr>
            <a:r>
              <a:rPr lang="ru-RU" sz="4000" dirty="0" smtClean="0"/>
              <a:t>Говорит: — А это сок</a:t>
            </a:r>
          </a:p>
          <a:p>
            <a:pPr>
              <a:buNone/>
            </a:pPr>
            <a:r>
              <a:rPr lang="ru-RU" sz="4000" dirty="0" smtClean="0"/>
              <a:t>Для тебя в бутылке.</a:t>
            </a:r>
          </a:p>
          <a:p>
            <a:pPr>
              <a:buNone/>
            </a:pPr>
            <a:r>
              <a:rPr lang="ru-RU" sz="4000" dirty="0" smtClean="0"/>
              <a:t>Чудеса! Мальчишек жду,</a:t>
            </a:r>
          </a:p>
          <a:p>
            <a:pPr>
              <a:buNone/>
            </a:pPr>
            <a:r>
              <a:rPr lang="ru-RU" sz="4000" dirty="0" smtClean="0"/>
              <a:t>А пришли девчата.</a:t>
            </a:r>
          </a:p>
          <a:p>
            <a:pPr>
              <a:buNone/>
            </a:pPr>
            <a:r>
              <a:rPr lang="ru-RU" sz="4000" dirty="0" smtClean="0"/>
              <a:t>Я же с ними не в ладу,</a:t>
            </a:r>
          </a:p>
          <a:p>
            <a:pPr>
              <a:buNone/>
            </a:pPr>
            <a:r>
              <a:rPr lang="ru-RU" sz="4000" dirty="0" smtClean="0"/>
              <a:t>Воевал когда-то.</a:t>
            </a:r>
          </a:p>
          <a:p>
            <a:pPr>
              <a:buNone/>
            </a:pPr>
            <a:r>
              <a:rPr lang="ru-RU" sz="4000" dirty="0" smtClean="0"/>
              <a:t>Я лежу, болею,</a:t>
            </a:r>
          </a:p>
          <a:p>
            <a:pPr>
              <a:buNone/>
            </a:pPr>
            <a:r>
              <a:rPr lang="ru-RU" sz="4000" dirty="0" smtClean="0"/>
              <a:t>Сам </a:t>
            </a:r>
            <a:r>
              <a:rPr lang="ru-RU" sz="4000" dirty="0" smtClean="0"/>
              <a:t>себя жалею,</a:t>
            </a:r>
          </a:p>
          <a:p>
            <a:pPr>
              <a:buNone/>
            </a:pPr>
            <a:r>
              <a:rPr lang="ru-RU" sz="4000" dirty="0" smtClean="0"/>
              <a:t>Как с девчонками спою,</a:t>
            </a:r>
          </a:p>
          <a:p>
            <a:pPr>
              <a:buNone/>
            </a:pPr>
            <a:r>
              <a:rPr lang="ru-RU" sz="4000" dirty="0" smtClean="0"/>
              <a:t>Сразу веселею.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6314" y="1142984"/>
            <a:ext cx="4062410" cy="4857784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4400" dirty="0" smtClean="0"/>
              <a:t>Нет</a:t>
            </a:r>
            <a:r>
              <a:rPr lang="ru-RU" sz="4400" dirty="0" smtClean="0"/>
              <a:t>, в жизни мне не повезло,</a:t>
            </a:r>
          </a:p>
          <a:p>
            <a:pPr>
              <a:buNone/>
            </a:pPr>
            <a:r>
              <a:rPr lang="ru-RU" sz="4400" dirty="0" smtClean="0"/>
              <a:t>Однажды я разбил стекло.</a:t>
            </a:r>
          </a:p>
          <a:p>
            <a:pPr>
              <a:buNone/>
            </a:pPr>
            <a:r>
              <a:rPr lang="ru-RU" sz="4400" dirty="0" smtClean="0"/>
              <a:t>Идет навстречу мне вчера,</a:t>
            </a:r>
          </a:p>
          <a:p>
            <a:pPr>
              <a:buNone/>
            </a:pPr>
            <a:r>
              <a:rPr lang="ru-RU" sz="4400" dirty="0" smtClean="0"/>
              <a:t>Задумавшись о чем-то,</a:t>
            </a:r>
          </a:p>
          <a:p>
            <a:pPr>
              <a:buNone/>
            </a:pPr>
            <a:r>
              <a:rPr lang="ru-RU" sz="4400" dirty="0" smtClean="0"/>
              <a:t>Девчонка с нашего двора,</a:t>
            </a:r>
          </a:p>
          <a:p>
            <a:pPr>
              <a:buNone/>
            </a:pPr>
            <a:r>
              <a:rPr lang="ru-RU" sz="4400" dirty="0" smtClean="0"/>
              <a:t>Хорошая девчонка.</a:t>
            </a:r>
          </a:p>
          <a:p>
            <a:pPr>
              <a:buNone/>
            </a:pPr>
            <a:r>
              <a:rPr lang="ru-RU" sz="4400" dirty="0" smtClean="0"/>
              <a:t>Хочу начать с ней разговор,</a:t>
            </a:r>
          </a:p>
          <a:p>
            <a:pPr>
              <a:buNone/>
            </a:pPr>
            <a:r>
              <a:rPr lang="ru-RU" sz="4400" dirty="0" smtClean="0"/>
              <a:t>Но, поправляя локон,</a:t>
            </a:r>
          </a:p>
          <a:p>
            <a:pPr>
              <a:buNone/>
            </a:pPr>
            <a:r>
              <a:rPr lang="ru-RU" sz="4400" dirty="0" smtClean="0"/>
              <a:t>Она несет какой-то вздор</a:t>
            </a:r>
          </a:p>
          <a:p>
            <a:pPr>
              <a:buNone/>
            </a:pPr>
            <a:r>
              <a:rPr lang="ru-RU" sz="4400" dirty="0" smtClean="0"/>
              <a:t>Насчет разбитых окон.</a:t>
            </a:r>
          </a:p>
          <a:p>
            <a:pPr>
              <a:buNone/>
            </a:pPr>
            <a:r>
              <a:rPr lang="ru-RU" sz="4400" dirty="0" smtClean="0"/>
              <a:t>Нет, в жизни мне не повезло,</a:t>
            </a:r>
          </a:p>
          <a:p>
            <a:pPr>
              <a:buNone/>
            </a:pPr>
            <a:r>
              <a:rPr lang="ru-RU" sz="4400" dirty="0" smtClean="0"/>
              <a:t>Меня преследует стекло.</a:t>
            </a:r>
          </a:p>
          <a:p>
            <a:pPr>
              <a:buNone/>
            </a:pPr>
            <a:r>
              <a:rPr lang="ru-RU" sz="4400" dirty="0" smtClean="0"/>
              <a:t>Когда мне стукнет двести лет,</a:t>
            </a:r>
          </a:p>
          <a:p>
            <a:pPr>
              <a:buNone/>
            </a:pPr>
            <a:r>
              <a:rPr lang="ru-RU" sz="4400" dirty="0" smtClean="0"/>
              <a:t>Ко мне пристанут внуки.</a:t>
            </a:r>
          </a:p>
          <a:p>
            <a:pPr>
              <a:buNone/>
            </a:pPr>
            <a:r>
              <a:rPr lang="ru-RU" sz="4400" dirty="0" smtClean="0"/>
              <a:t>Они мне скажут:</a:t>
            </a:r>
          </a:p>
          <a:p>
            <a:pPr>
              <a:buNone/>
            </a:pPr>
            <a:r>
              <a:rPr lang="ru-RU" sz="4400" dirty="0" smtClean="0"/>
              <a:t>- Правда, дед,</a:t>
            </a:r>
          </a:p>
          <a:p>
            <a:pPr>
              <a:buNone/>
            </a:pPr>
            <a:r>
              <a:rPr lang="ru-RU" sz="4400" dirty="0" smtClean="0"/>
              <a:t>Ты брал булыжник в руки,</a:t>
            </a:r>
          </a:p>
          <a:p>
            <a:pPr>
              <a:buNone/>
            </a:pPr>
            <a:r>
              <a:rPr lang="ru-RU" sz="4400" dirty="0" smtClean="0"/>
              <a:t>Пулял по каждому окну?-</a:t>
            </a:r>
          </a:p>
          <a:p>
            <a:pPr>
              <a:buNone/>
            </a:pPr>
            <a:r>
              <a:rPr lang="ru-RU" sz="4400" dirty="0" smtClean="0"/>
              <a:t>Я не отвечу, я вздохну.</a:t>
            </a:r>
          </a:p>
          <a:p>
            <a:pPr>
              <a:buNone/>
            </a:pPr>
            <a:r>
              <a:rPr lang="ru-RU" sz="4400" dirty="0" smtClean="0"/>
              <a:t>Нет, в жизни мне не повезло,</a:t>
            </a:r>
          </a:p>
          <a:p>
            <a:pPr>
              <a:buNone/>
            </a:pPr>
            <a:r>
              <a:rPr lang="ru-RU" sz="4400" dirty="0" smtClean="0"/>
              <a:t>Однажды я разбил стекло.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85720" y="857232"/>
            <a:ext cx="4191000" cy="4895864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ru-RU" sz="4300" b="1" dirty="0" smtClean="0">
                <a:latin typeface="Calibri" pitchFamily="34" charset="0"/>
              </a:rPr>
              <a:t>Однажды я разбил стекло</a:t>
            </a:r>
            <a:endParaRPr lang="ru-RU" sz="4300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4300" dirty="0" smtClean="0">
                <a:latin typeface="Calibri" pitchFamily="34" charset="0"/>
              </a:rPr>
              <a:t>Нет, в жизни мне не повезло,</a:t>
            </a:r>
          </a:p>
          <a:p>
            <a:pPr>
              <a:buNone/>
            </a:pPr>
            <a:r>
              <a:rPr lang="ru-RU" sz="4300" dirty="0" smtClean="0">
                <a:latin typeface="Calibri" pitchFamily="34" charset="0"/>
              </a:rPr>
              <a:t>Однажды я разбил стекло.</a:t>
            </a:r>
          </a:p>
          <a:p>
            <a:pPr>
              <a:buNone/>
            </a:pPr>
            <a:r>
              <a:rPr lang="ru-RU" sz="4300" dirty="0" smtClean="0">
                <a:latin typeface="Calibri" pitchFamily="34" charset="0"/>
              </a:rPr>
              <a:t>Оно под солнечным лучом</a:t>
            </a:r>
          </a:p>
          <a:p>
            <a:pPr>
              <a:buNone/>
            </a:pPr>
            <a:r>
              <a:rPr lang="ru-RU" sz="4300" dirty="0" smtClean="0">
                <a:latin typeface="Calibri" pitchFamily="34" charset="0"/>
              </a:rPr>
              <a:t>Сверкало и горело,</a:t>
            </a:r>
          </a:p>
          <a:p>
            <a:pPr>
              <a:buNone/>
            </a:pPr>
            <a:r>
              <a:rPr lang="ru-RU" sz="4300" dirty="0" smtClean="0">
                <a:latin typeface="Calibri" pitchFamily="34" charset="0"/>
              </a:rPr>
              <a:t>А я нечаянно - мячом!</a:t>
            </a:r>
          </a:p>
          <a:p>
            <a:pPr>
              <a:buNone/>
            </a:pPr>
            <a:r>
              <a:rPr lang="ru-RU" sz="4300" dirty="0" smtClean="0">
                <a:latin typeface="Calibri" pitchFamily="34" charset="0"/>
              </a:rPr>
              <a:t>Уж как мне нагорело!</a:t>
            </a:r>
          </a:p>
          <a:p>
            <a:pPr>
              <a:buNone/>
            </a:pPr>
            <a:r>
              <a:rPr lang="ru-RU" sz="4300" dirty="0" smtClean="0">
                <a:latin typeface="Calibri" pitchFamily="34" charset="0"/>
              </a:rPr>
              <a:t>И вот с тех пор,</a:t>
            </a:r>
          </a:p>
          <a:p>
            <a:pPr>
              <a:buNone/>
            </a:pPr>
            <a:r>
              <a:rPr lang="ru-RU" sz="4300" dirty="0" smtClean="0">
                <a:latin typeface="Calibri" pitchFamily="34" charset="0"/>
              </a:rPr>
              <a:t>С тех самых пор,</a:t>
            </a:r>
          </a:p>
          <a:p>
            <a:pPr>
              <a:buNone/>
            </a:pPr>
            <a:r>
              <a:rPr lang="ru-RU" sz="4300" dirty="0" smtClean="0">
                <a:latin typeface="Calibri" pitchFamily="34" charset="0"/>
              </a:rPr>
              <a:t>Как только выбегу</a:t>
            </a:r>
          </a:p>
          <a:p>
            <a:pPr>
              <a:buNone/>
            </a:pPr>
            <a:r>
              <a:rPr lang="ru-RU" sz="4300" dirty="0" smtClean="0">
                <a:latin typeface="Calibri" pitchFamily="34" charset="0"/>
              </a:rPr>
              <a:t>Во двор,</a:t>
            </a:r>
          </a:p>
          <a:p>
            <a:pPr>
              <a:buNone/>
            </a:pPr>
            <a:r>
              <a:rPr lang="ru-RU" sz="4300" dirty="0" smtClean="0">
                <a:latin typeface="Calibri" pitchFamily="34" charset="0"/>
              </a:rPr>
              <a:t>Кричит вдогонку кто-то:</a:t>
            </a:r>
          </a:p>
          <a:p>
            <a:pPr>
              <a:buNone/>
            </a:pPr>
            <a:r>
              <a:rPr lang="ru-RU" sz="4300" dirty="0" smtClean="0">
                <a:latin typeface="Calibri" pitchFamily="34" charset="0"/>
              </a:rPr>
              <a:t>- Стекло разбить охота?</a:t>
            </a:r>
          </a:p>
          <a:p>
            <a:pPr>
              <a:buNone/>
            </a:pPr>
            <a:r>
              <a:rPr lang="ru-RU" sz="4300" dirty="0" smtClean="0">
                <a:latin typeface="Calibri" pitchFamily="34" charset="0"/>
              </a:rPr>
              <a:t>Воды немало утекло</a:t>
            </a:r>
          </a:p>
          <a:p>
            <a:pPr>
              <a:buNone/>
            </a:pPr>
            <a:r>
              <a:rPr lang="ru-RU" sz="4300" dirty="0" smtClean="0">
                <a:latin typeface="Calibri" pitchFamily="34" charset="0"/>
              </a:rPr>
              <a:t>С тех пор, как я разбил стекло.</a:t>
            </a:r>
          </a:p>
          <a:p>
            <a:pPr>
              <a:buNone/>
            </a:pPr>
            <a:r>
              <a:rPr lang="ru-RU" sz="4300" dirty="0" smtClean="0">
                <a:latin typeface="Calibri" pitchFamily="34" charset="0"/>
              </a:rPr>
              <a:t>Но стоит только мне вздохнуть,</a:t>
            </a:r>
          </a:p>
          <a:p>
            <a:pPr>
              <a:buNone/>
            </a:pPr>
            <a:r>
              <a:rPr lang="ru-RU" sz="4300" dirty="0" smtClean="0">
                <a:latin typeface="Calibri" pitchFamily="34" charset="0"/>
              </a:rPr>
              <a:t>Сейчас же спросит кто-нибудь:</a:t>
            </a:r>
          </a:p>
          <a:p>
            <a:pPr>
              <a:buNone/>
            </a:pPr>
            <a:r>
              <a:rPr lang="ru-RU" sz="4300" dirty="0" smtClean="0">
                <a:latin typeface="Calibri" pitchFamily="34" charset="0"/>
              </a:rPr>
              <a:t>- Вздыхаешь из-за стекол?</a:t>
            </a:r>
          </a:p>
          <a:p>
            <a:pPr>
              <a:buNone/>
            </a:pPr>
            <a:r>
              <a:rPr lang="ru-RU" sz="4300" dirty="0" smtClean="0">
                <a:latin typeface="Calibri" pitchFamily="34" charset="0"/>
              </a:rPr>
              <a:t>Опять стекло раскокал?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Можно поиграть с ребенком: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 smtClean="0"/>
              <a:t>Игра «Назови </a:t>
            </a:r>
            <a:r>
              <a:rPr lang="ru-RU" b="1" dirty="0" smtClean="0"/>
              <a:t>стихотворение по отрывку»</a:t>
            </a:r>
            <a:endParaRPr lang="ru-RU" dirty="0" smtClean="0"/>
          </a:p>
          <a:p>
            <a:r>
              <a:rPr lang="ru-RU" dirty="0" smtClean="0"/>
              <a:t>*Целый день поёт щегол</a:t>
            </a:r>
            <a:br>
              <a:rPr lang="ru-RU" dirty="0" smtClean="0"/>
            </a:br>
            <a:r>
              <a:rPr lang="ru-RU" dirty="0" smtClean="0"/>
              <a:t>В клетке на окошке.</a:t>
            </a:r>
            <a:br>
              <a:rPr lang="ru-RU" dirty="0" smtClean="0"/>
            </a:br>
            <a:r>
              <a:rPr lang="ru-RU" dirty="0" smtClean="0"/>
              <a:t>Третий год ему пошёл,</a:t>
            </a:r>
            <a:br>
              <a:rPr lang="ru-RU" dirty="0" smtClean="0"/>
            </a:br>
            <a:r>
              <a:rPr lang="ru-RU" dirty="0" smtClean="0"/>
              <a:t>А он боится </a:t>
            </a:r>
            <a:r>
              <a:rPr lang="ru-RU" i="1" dirty="0" smtClean="0"/>
              <a:t>(кошки) “Машенька”</a:t>
            </a:r>
            <a:endParaRPr lang="ru-RU" dirty="0" smtClean="0"/>
          </a:p>
          <a:p>
            <a:r>
              <a:rPr lang="ru-RU" dirty="0" smtClean="0"/>
              <a:t>*Мы не ели, мы не пили</a:t>
            </a:r>
            <a:br>
              <a:rPr lang="ru-RU" dirty="0" smtClean="0"/>
            </a:br>
            <a:r>
              <a:rPr lang="ru-RU" dirty="0" smtClean="0"/>
              <a:t>Бабу снежную </a:t>
            </a:r>
            <a:r>
              <a:rPr lang="ru-RU" i="1" dirty="0" smtClean="0"/>
              <a:t>(лепили) “Не одна”</a:t>
            </a:r>
            <a:endParaRPr lang="ru-RU" dirty="0" smtClean="0"/>
          </a:p>
          <a:p>
            <a:r>
              <a:rPr lang="ru-RU" dirty="0" smtClean="0"/>
              <a:t>*Вышла Лидочка вперёд</a:t>
            </a:r>
            <a:br>
              <a:rPr lang="ru-RU" dirty="0" smtClean="0"/>
            </a:br>
            <a:r>
              <a:rPr lang="ru-RU" dirty="0" smtClean="0"/>
              <a:t>Лида прыгалку</a:t>
            </a:r>
            <a:r>
              <a:rPr lang="ru-RU" i="1" dirty="0" smtClean="0"/>
              <a:t> (берёт) “Верёвочка”</a:t>
            </a:r>
            <a:endParaRPr lang="ru-RU" dirty="0" smtClean="0"/>
          </a:p>
          <a:p>
            <a:r>
              <a:rPr lang="ru-RU" dirty="0" smtClean="0"/>
              <a:t>*С утра сидит на озере</a:t>
            </a:r>
            <a:br>
              <a:rPr lang="ru-RU" dirty="0" smtClean="0"/>
            </a:br>
            <a:r>
              <a:rPr lang="ru-RU" dirty="0" smtClean="0"/>
              <a:t>Любитель-рыболов</a:t>
            </a:r>
            <a:br>
              <a:rPr lang="ru-RU" dirty="0" smtClean="0"/>
            </a:br>
            <a:r>
              <a:rPr lang="ru-RU" dirty="0" smtClean="0"/>
              <a:t>Сидит, мурлычет песенку,</a:t>
            </a:r>
            <a:br>
              <a:rPr lang="ru-RU" dirty="0" smtClean="0"/>
            </a:br>
            <a:r>
              <a:rPr lang="ru-RU" dirty="0" smtClean="0"/>
              <a:t>А песенка </a:t>
            </a:r>
            <a:r>
              <a:rPr lang="ru-RU" i="1" dirty="0" smtClean="0"/>
              <a:t>(без слов) “Любитель-рыболов”</a:t>
            </a:r>
            <a:endParaRPr lang="ru-RU" dirty="0" smtClean="0"/>
          </a:p>
          <a:p>
            <a:r>
              <a:rPr lang="ru-RU" dirty="0" smtClean="0"/>
              <a:t>*Вы меня разденьте сами,</a:t>
            </a:r>
            <a:br>
              <a:rPr lang="ru-RU" dirty="0" smtClean="0"/>
            </a:br>
            <a:r>
              <a:rPr lang="ru-RU" dirty="0" smtClean="0"/>
              <a:t>Я устала, не могу</a:t>
            </a:r>
            <a:br>
              <a:rPr lang="ru-RU" dirty="0" smtClean="0"/>
            </a:br>
            <a:r>
              <a:rPr lang="ru-RU" dirty="0" smtClean="0"/>
              <a:t>Я вам завтра </a:t>
            </a:r>
            <a:r>
              <a:rPr lang="ru-RU" i="1" dirty="0" smtClean="0"/>
              <a:t>(помогу) “Помощница”</a:t>
            </a:r>
            <a:endParaRPr lang="ru-RU" dirty="0" smtClean="0"/>
          </a:p>
          <a:p>
            <a:r>
              <a:rPr lang="ru-RU" dirty="0" smtClean="0"/>
              <a:t>*Подари мне, подари</a:t>
            </a:r>
            <a:br>
              <a:rPr lang="ru-RU" dirty="0" smtClean="0"/>
            </a:br>
            <a:r>
              <a:rPr lang="ru-RU" dirty="0" smtClean="0"/>
              <a:t>Эти бусы-янтари</a:t>
            </a:r>
            <a:br>
              <a:rPr lang="ru-RU" dirty="0" smtClean="0"/>
            </a:br>
            <a:r>
              <a:rPr lang="ru-RU" dirty="0" smtClean="0"/>
              <a:t>Для чего вас бусинки?</a:t>
            </a:r>
            <a:br>
              <a:rPr lang="ru-RU" dirty="0" smtClean="0"/>
            </a:br>
            <a:r>
              <a:rPr lang="ru-RU" dirty="0" smtClean="0"/>
              <a:t>Подарите </a:t>
            </a:r>
            <a:r>
              <a:rPr lang="ru-RU" i="1" dirty="0" smtClean="0"/>
              <a:t>(Люсеньке) “Подари, подари...”</a:t>
            </a:r>
            <a:endParaRPr lang="ru-RU" dirty="0" smtClean="0"/>
          </a:p>
          <a:p>
            <a:r>
              <a:rPr lang="ru-RU" dirty="0" smtClean="0"/>
              <a:t>*Что ты плачешь, </a:t>
            </a:r>
            <a:r>
              <a:rPr lang="ru-RU" dirty="0" err="1" smtClean="0"/>
              <a:t>рёвушка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err="1" smtClean="0"/>
              <a:t>Рёвушка-коровушка</a:t>
            </a:r>
            <a:r>
              <a:rPr lang="ru-RU" dirty="0" smtClean="0"/>
              <a:t>?</a:t>
            </a:r>
            <a:br>
              <a:rPr lang="ru-RU" dirty="0" smtClean="0"/>
            </a:br>
            <a:r>
              <a:rPr lang="ru-RU" dirty="0" smtClean="0"/>
              <a:t>На тебе от сырости</a:t>
            </a:r>
            <a:br>
              <a:rPr lang="ru-RU" dirty="0" smtClean="0"/>
            </a:br>
            <a:r>
              <a:rPr lang="ru-RU" dirty="0" smtClean="0"/>
              <a:t>Плесень может </a:t>
            </a:r>
            <a:r>
              <a:rPr lang="ru-RU" i="1" dirty="0" smtClean="0"/>
              <a:t>(вырасти). “</a:t>
            </a:r>
            <a:r>
              <a:rPr lang="ru-RU" i="1" dirty="0" err="1" smtClean="0"/>
              <a:t>Девочка-рёвушка</a:t>
            </a:r>
            <a:r>
              <a:rPr lang="ru-RU" i="1" dirty="0" smtClean="0"/>
              <a:t>”</a:t>
            </a:r>
            <a:endParaRPr lang="ru-RU" dirty="0" smtClean="0"/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 smtClean="0"/>
              <a:t>«Назови  стихотворение по описанию главного героя». </a:t>
            </a:r>
            <a:endParaRPr lang="ru-RU" dirty="0" smtClean="0"/>
          </a:p>
          <a:p>
            <a:r>
              <a:rPr lang="ru-RU" dirty="0" smtClean="0"/>
              <a:t>1. Девочка играла с подружками в снежки. У неё не оказалось варежек, руки зябли, а бросать игру не хотелось. У одной из них были вторые, но она отказалась одолжить их. И тогда </a:t>
            </a:r>
            <a:r>
              <a:rPr lang="ru-RU" dirty="0" err="1" smtClean="0"/>
              <a:t>другая,</a:t>
            </a:r>
            <a:r>
              <a:rPr lang="ru-RU" u="sng" dirty="0" err="1" smtClean="0"/>
              <a:t>незнакомая</a:t>
            </a:r>
            <a:r>
              <a:rPr lang="ru-RU" u="sng" dirty="0" smtClean="0"/>
              <a:t> сняла варежку и протянула со словами</a:t>
            </a:r>
            <a:r>
              <a:rPr lang="ru-RU" dirty="0" smtClean="0"/>
              <a:t>: “Возьми, мне и одной хватит”. </a:t>
            </a:r>
            <a:r>
              <a:rPr lang="ru-RU" i="1" dirty="0" smtClean="0"/>
              <a:t>(“Рукавички я забыла”)</a:t>
            </a:r>
            <a:endParaRPr lang="ru-RU" dirty="0" smtClean="0"/>
          </a:p>
          <a:p>
            <a:r>
              <a:rPr lang="ru-RU" dirty="0" smtClean="0"/>
              <a:t>2. Первоклассница собирается отдать все свои игрушки маленькому Серёже. Но привязанность к кукле, потёртому мишке, потерявшему колесо паровозику, побуждает ее отказаться от этого намерения, т. е. передумать. </a:t>
            </a:r>
            <a:r>
              <a:rPr lang="ru-RU" i="1" dirty="0" smtClean="0"/>
              <a:t>(“ Я выросла”)</a:t>
            </a:r>
            <a:endParaRPr lang="ru-RU" dirty="0" smtClean="0"/>
          </a:p>
          <a:p>
            <a:r>
              <a:rPr lang="ru-RU" dirty="0" smtClean="0"/>
              <a:t>3. Ребята лепили снежную бабу. В увлечении игрой пролетает короткий февральский день, детям пора по </a:t>
            </a:r>
            <a:r>
              <a:rPr lang="ru-RU" dirty="0" err="1" smtClean="0"/>
              <a:t>домам,</a:t>
            </a:r>
            <a:r>
              <a:rPr lang="ru-RU" u="sng" dirty="0" err="1" smtClean="0"/>
              <a:t>но</a:t>
            </a:r>
            <a:r>
              <a:rPr lang="ru-RU" u="sng" dirty="0" smtClean="0"/>
              <a:t> их задерживает мысль</a:t>
            </a:r>
            <a:r>
              <a:rPr lang="ru-RU" dirty="0" smtClean="0"/>
              <a:t>: они-то уйдут в тёплые родительские квартиры, а снежная баба, которая получилась совсем как живая, останется на всю долгую холодную ночь в тоскливом одиночестве. </a:t>
            </a:r>
            <a:r>
              <a:rPr lang="ru-RU" i="1" dirty="0" smtClean="0"/>
              <a:t>(“Не одна”)</a:t>
            </a:r>
            <a:endParaRPr lang="ru-RU" dirty="0" smtClean="0"/>
          </a:p>
          <a:p>
            <a:r>
              <a:rPr lang="ru-RU" dirty="0" smtClean="0"/>
              <a:t>4. “Мальчик захотел, чтобы мама купила ему снегиря, ради этого стал паинькой, но когда снегирь был ему подарен, засомневался, стоит ли ему и дальше вести себя подобным примерным образом”. </a:t>
            </a:r>
            <a:r>
              <a:rPr lang="ru-RU" i="1" dirty="0" smtClean="0"/>
              <a:t>(“Снегирь”)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Игра «К какому стихотворению иллюстрация»</a:t>
            </a:r>
            <a:endParaRPr lang="ru-RU" dirty="0"/>
          </a:p>
        </p:txBody>
      </p:sp>
      <p:pic>
        <p:nvPicPr>
          <p:cNvPr id="4098" name="Picture 2" descr="C:\Documents and Settings\Admin\Рабочий стол\БАРТО\Без названия (3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1428736"/>
            <a:ext cx="2781300" cy="1647825"/>
          </a:xfrm>
          <a:prstGeom prst="rect">
            <a:avLst/>
          </a:prstGeom>
          <a:noFill/>
        </p:spPr>
      </p:pic>
      <p:pic>
        <p:nvPicPr>
          <p:cNvPr id="4099" name="Picture 3" descr="C:\Documents and Settings\Admin\Рабочий стол\БАРТО\Без названия (3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429132"/>
            <a:ext cx="2228850" cy="2057400"/>
          </a:xfrm>
          <a:prstGeom prst="rect">
            <a:avLst/>
          </a:prstGeom>
          <a:noFill/>
        </p:spPr>
      </p:pic>
      <p:pic>
        <p:nvPicPr>
          <p:cNvPr id="4100" name="Picture 4" descr="C:\Documents and Settings\Admin\Рабочий стол\БАРТО\Без названия (36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43174" y="3786190"/>
            <a:ext cx="2019300" cy="2266950"/>
          </a:xfrm>
          <a:prstGeom prst="rect">
            <a:avLst/>
          </a:prstGeom>
          <a:noFill/>
        </p:spPr>
      </p:pic>
      <p:pic>
        <p:nvPicPr>
          <p:cNvPr id="4101" name="Picture 5" descr="C:\Documents and Settings\Admin\Рабочий стол\БАРТО\Без названия (38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643182"/>
            <a:ext cx="2676525" cy="1714500"/>
          </a:xfrm>
          <a:prstGeom prst="rect">
            <a:avLst/>
          </a:prstGeom>
          <a:noFill/>
        </p:spPr>
      </p:pic>
      <p:pic>
        <p:nvPicPr>
          <p:cNvPr id="4102" name="Picture 6" descr="C:\Documents and Settings\Admin\Рабочий стол\БАРТО\Без названия (40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00850" y="3857628"/>
            <a:ext cx="2343150" cy="1952625"/>
          </a:xfrm>
          <a:prstGeom prst="rect">
            <a:avLst/>
          </a:prstGeom>
          <a:noFill/>
        </p:spPr>
      </p:pic>
      <p:pic>
        <p:nvPicPr>
          <p:cNvPr id="4103" name="Picture 7" descr="C:\Documents and Settings\Admin\Рабочий стол\БАРТО\Без названия (41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857752" y="4357694"/>
            <a:ext cx="2085975" cy="2190750"/>
          </a:xfrm>
          <a:prstGeom prst="rect">
            <a:avLst/>
          </a:prstGeom>
          <a:noFill/>
        </p:spPr>
      </p:pic>
      <p:pic>
        <p:nvPicPr>
          <p:cNvPr id="4104" name="Picture 8" descr="C:\Documents and Settings\Admin\Рабочий стол\БАРТО\Без названия (42).jpg"/>
          <p:cNvPicPr>
            <a:picLocks noChangeAspect="1" noChangeArrowheads="1"/>
          </p:cNvPicPr>
          <p:nvPr/>
        </p:nvPicPr>
        <p:blipFill>
          <a:blip r:embed="rId8"/>
          <a:srcRect l="29457" r="29456"/>
          <a:stretch>
            <a:fillRect/>
          </a:stretch>
        </p:blipFill>
        <p:spPr bwMode="auto">
          <a:xfrm>
            <a:off x="3071802" y="1500174"/>
            <a:ext cx="1500198" cy="2044700"/>
          </a:xfrm>
          <a:prstGeom prst="rect">
            <a:avLst/>
          </a:prstGeom>
          <a:noFill/>
        </p:spPr>
      </p:pic>
      <p:pic>
        <p:nvPicPr>
          <p:cNvPr id="4105" name="Picture 9" descr="C:\Documents and Settings\Admin\Рабочий стол\БАРТО\Без названия (43)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4282" y="1000108"/>
            <a:ext cx="2781300" cy="1647825"/>
          </a:xfrm>
          <a:prstGeom prst="rect">
            <a:avLst/>
          </a:prstGeom>
          <a:noFill/>
        </p:spPr>
      </p:pic>
      <p:pic>
        <p:nvPicPr>
          <p:cNvPr id="4106" name="Picture 10" descr="C:\Documents and Settings\Admin\Рабочий стол\БАРТО\Без названия (39).jpg"/>
          <p:cNvPicPr>
            <a:picLocks noChangeAspect="1" noChangeArrowheads="1"/>
          </p:cNvPicPr>
          <p:nvPr/>
        </p:nvPicPr>
        <p:blipFill>
          <a:blip r:embed="rId10"/>
          <a:srcRect b="37992"/>
          <a:stretch>
            <a:fillRect/>
          </a:stretch>
        </p:blipFill>
        <p:spPr bwMode="auto">
          <a:xfrm>
            <a:off x="4643438" y="2857496"/>
            <a:ext cx="2357454" cy="18752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1429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Дидактические игры для закрепления порядкового и количественного счета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71546"/>
            <a:ext cx="8705880" cy="928694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Можно выставить в ряд  игрушки или предложить ребенку рассмотреть картинку</a:t>
            </a:r>
            <a:endParaRPr lang="ru-RU" sz="2000" dirty="0"/>
          </a:p>
        </p:txBody>
      </p:sp>
      <p:pic>
        <p:nvPicPr>
          <p:cNvPr id="5122" name="Picture 2" descr="C:\Documents and Settings\Admin\Рабочий стол\БАРТО\images (6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3116"/>
            <a:ext cx="826949" cy="1285884"/>
          </a:xfrm>
          <a:prstGeom prst="rect">
            <a:avLst/>
          </a:prstGeom>
          <a:noFill/>
        </p:spPr>
      </p:pic>
      <p:pic>
        <p:nvPicPr>
          <p:cNvPr id="5123" name="Picture 3" descr="C:\Documents and Settings\Admin\Рабочий стол\БАРТО\images (72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2143116"/>
            <a:ext cx="1214446" cy="1357322"/>
          </a:xfrm>
          <a:prstGeom prst="rect">
            <a:avLst/>
          </a:prstGeom>
          <a:noFill/>
        </p:spPr>
      </p:pic>
      <p:pic>
        <p:nvPicPr>
          <p:cNvPr id="5125" name="Picture 5" descr="C:\Documents and Settings\Admin\Рабочий стол\БАРТО\Без названия (53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2143116"/>
            <a:ext cx="1007445" cy="1357322"/>
          </a:xfrm>
          <a:prstGeom prst="rect">
            <a:avLst/>
          </a:prstGeom>
          <a:noFill/>
        </p:spPr>
      </p:pic>
      <p:pic>
        <p:nvPicPr>
          <p:cNvPr id="5126" name="Picture 6" descr="C:\Documents and Settings\Admin\Рабочий стол\БАРТО\Без названия (55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43570" y="2214554"/>
            <a:ext cx="1143008" cy="1285884"/>
          </a:xfrm>
          <a:prstGeom prst="rect">
            <a:avLst/>
          </a:prstGeom>
          <a:noFill/>
        </p:spPr>
      </p:pic>
      <p:pic>
        <p:nvPicPr>
          <p:cNvPr id="5128" name="Picture 8" descr="C:\Documents and Settings\Admin\Рабочий стол\БАРТО\Без названия (49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86182" y="2285992"/>
            <a:ext cx="928694" cy="1143008"/>
          </a:xfrm>
          <a:prstGeom prst="rect">
            <a:avLst/>
          </a:prstGeom>
          <a:noFill/>
        </p:spPr>
      </p:pic>
      <p:pic>
        <p:nvPicPr>
          <p:cNvPr id="5129" name="Picture 9" descr="C:\Documents and Settings\Admin\Рабочий стол\БАРТО\Без названия (54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14876" y="2143117"/>
            <a:ext cx="935468" cy="1285884"/>
          </a:xfrm>
          <a:prstGeom prst="rect">
            <a:avLst/>
          </a:prstGeom>
          <a:noFill/>
        </p:spPr>
      </p:pic>
      <p:pic>
        <p:nvPicPr>
          <p:cNvPr id="5130" name="Picture 10" descr="C:\Documents and Settings\Admin\Рабочий стол\БАРТО\Без названия (29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58148" y="2357430"/>
            <a:ext cx="1071570" cy="1066808"/>
          </a:xfrm>
          <a:prstGeom prst="rect">
            <a:avLst/>
          </a:prstGeom>
          <a:noFill/>
        </p:spPr>
      </p:pic>
      <p:pic>
        <p:nvPicPr>
          <p:cNvPr id="5131" name="Picture 11" descr="C:\Documents and Settings\Admin\Рабочий стол\БАРТО\images (68)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786578" y="2357430"/>
            <a:ext cx="1143008" cy="1143008"/>
          </a:xfrm>
          <a:prstGeom prst="rect">
            <a:avLst/>
          </a:prstGeom>
          <a:noFill/>
        </p:spPr>
      </p:pic>
      <p:pic>
        <p:nvPicPr>
          <p:cNvPr id="5124" name="Picture 4" descr="C:\Documents and Settings\Admin\Рабочий стол\БАРТО\Без названия (52)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714612" y="2214554"/>
            <a:ext cx="1143008" cy="1285884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214282" y="3571876"/>
            <a:ext cx="80010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Сколько всего игрушек?</a:t>
            </a:r>
          </a:p>
          <a:p>
            <a:r>
              <a:rPr lang="ru-RU" dirty="0" smtClean="0"/>
              <a:t>Сосчитай предметы по порядку (</a:t>
            </a:r>
            <a:r>
              <a:rPr lang="ru-RU" dirty="0" err="1" smtClean="0"/>
              <a:t>первый,второй</a:t>
            </a:r>
            <a:r>
              <a:rPr lang="ru-RU" dirty="0" smtClean="0"/>
              <a:t>…)?</a:t>
            </a:r>
          </a:p>
          <a:p>
            <a:r>
              <a:rPr lang="ru-RU" dirty="0" smtClean="0"/>
              <a:t>На каком месте стоит медведь/слон?</a:t>
            </a:r>
          </a:p>
          <a:p>
            <a:r>
              <a:rPr lang="ru-RU" dirty="0" smtClean="0"/>
              <a:t>Что стоит на первом </a:t>
            </a:r>
            <a:r>
              <a:rPr lang="ru-RU" dirty="0" err="1" smtClean="0"/>
              <a:t>месте?На</a:t>
            </a:r>
            <a:r>
              <a:rPr lang="ru-RU" dirty="0" smtClean="0"/>
              <a:t> пятом?</a:t>
            </a:r>
          </a:p>
          <a:p>
            <a:r>
              <a:rPr lang="ru-RU" dirty="0" smtClean="0"/>
              <a:t>Что стоит слева от самолета? Справа от бычка?</a:t>
            </a:r>
          </a:p>
          <a:p>
            <a:r>
              <a:rPr lang="ru-RU" dirty="0" smtClean="0"/>
              <a:t>Что стоит между мячом и грузовиком?</a:t>
            </a:r>
          </a:p>
          <a:p>
            <a:endParaRPr lang="ru-RU" dirty="0" smtClean="0"/>
          </a:p>
          <a:p>
            <a:r>
              <a:rPr lang="ru-RU" dirty="0" smtClean="0"/>
              <a:t>Далее игра «Что изменилось?» – предметы меняются местами или убирается/добавляется один предмет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838200"/>
          </a:xfrm>
        </p:spPr>
        <p:txBody>
          <a:bodyPr/>
          <a:lstStyle/>
          <a:p>
            <a:pPr algn="ctr"/>
            <a:r>
              <a:rPr lang="ru-RU" dirty="0" smtClean="0">
                <a:latin typeface="Calibri" pitchFamily="34" charset="0"/>
              </a:rPr>
              <a:t>Покажите ребенку портрет</a:t>
            </a:r>
            <a:endParaRPr lang="ru-RU" dirty="0">
              <a:latin typeface="Calibri" pitchFamily="34" charset="0"/>
            </a:endParaRPr>
          </a:p>
        </p:txBody>
      </p:sp>
      <p:pic>
        <p:nvPicPr>
          <p:cNvPr id="1026" name="Picture 2" descr="C:\Documents and Settings\Admin\Рабочий стол\БАРТО\images (6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142984"/>
            <a:ext cx="4214842" cy="5627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Составь и реши задачу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/>
              <a:t>Предложите ребенку взять игрушки, какие он хочет, и сами возьмите несколько игрушек:</a:t>
            </a:r>
          </a:p>
          <a:p>
            <a:pPr>
              <a:buNone/>
            </a:pPr>
            <a:r>
              <a:rPr lang="ru-RU" sz="2800" dirty="0" smtClean="0"/>
              <a:t>-Сколько у тебя игрушек?</a:t>
            </a:r>
          </a:p>
          <a:p>
            <a:pPr>
              <a:buNone/>
            </a:pPr>
            <a:r>
              <a:rPr lang="ru-RU" sz="2800" dirty="0" smtClean="0"/>
              <a:t>- А у меня?</a:t>
            </a:r>
          </a:p>
          <a:p>
            <a:pPr>
              <a:buNone/>
            </a:pPr>
            <a:r>
              <a:rPr lang="ru-RU" sz="2800" dirty="0" smtClean="0"/>
              <a:t>-Сколько всего игрушек?</a:t>
            </a:r>
          </a:p>
          <a:p>
            <a:r>
              <a:rPr lang="ru-RU" sz="2800" dirty="0" smtClean="0"/>
              <a:t>Можно выложить решение с помощью цифр и знаков или записать.</a:t>
            </a:r>
          </a:p>
          <a:p>
            <a:r>
              <a:rPr lang="ru-RU" sz="2800" dirty="0" smtClean="0"/>
              <a:t>Еще один вариант задачи: </a:t>
            </a:r>
          </a:p>
          <a:p>
            <a:r>
              <a:rPr lang="ru-RU" sz="2800" dirty="0" smtClean="0"/>
              <a:t>В коробке было 10 игрушек. «Маша», возьми три </a:t>
            </a:r>
            <a:r>
              <a:rPr lang="ru-RU" sz="2800" dirty="0" err="1" smtClean="0"/>
              <a:t>игрушки.Сколько</a:t>
            </a:r>
            <a:r>
              <a:rPr lang="ru-RU" sz="2800" dirty="0" smtClean="0"/>
              <a:t> игрушек осталось в коробке?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Рассмотреть иллюстрацию и назвать:</a:t>
            </a:r>
            <a:endParaRPr lang="ru-RU" dirty="0"/>
          </a:p>
        </p:txBody>
      </p:sp>
      <p:pic>
        <p:nvPicPr>
          <p:cNvPr id="4" name="Picture 12" descr="C:\Documents and Settings\Admin\Рабочий стол\БАРТО\Без названия (39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40544"/>
          <a:stretch>
            <a:fillRect/>
          </a:stretch>
        </p:blipFill>
        <p:spPr bwMode="auto">
          <a:xfrm>
            <a:off x="2500298" y="1428736"/>
            <a:ext cx="4357718" cy="332368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14612" y="5000636"/>
            <a:ext cx="42628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Что находится в левом верхнем углу?</a:t>
            </a:r>
          </a:p>
          <a:p>
            <a:r>
              <a:rPr lang="ru-RU" dirty="0" smtClean="0"/>
              <a:t>В середине?</a:t>
            </a:r>
          </a:p>
          <a:p>
            <a:r>
              <a:rPr lang="ru-RU" dirty="0" smtClean="0"/>
              <a:t>В левом нижнем углу? И т.д.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686800" cy="5429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Описательный рассказ</a:t>
            </a:r>
            <a:endParaRPr lang="ru-RU" dirty="0"/>
          </a:p>
        </p:txBody>
      </p:sp>
      <p:pic>
        <p:nvPicPr>
          <p:cNvPr id="6146" name="Picture 2" descr="C:\Documents and Settings\Admin\Рабочий стол\БАРТО\364e959b3bab0395a1fc0697956a6b6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1499074"/>
            <a:ext cx="6935159" cy="52149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1000108"/>
            <a:ext cx="9429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 помощью этой </a:t>
            </a:r>
            <a:r>
              <a:rPr lang="ru-RU" dirty="0" err="1" smtClean="0"/>
              <a:t>мнемотаблицы</a:t>
            </a:r>
            <a:r>
              <a:rPr lang="ru-RU" dirty="0" smtClean="0"/>
              <a:t> попросите ребенка составить рассказ о любой игрушке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500166" y="285728"/>
            <a:ext cx="6215106" cy="401797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/>
              <a:t>Пожалеем вместе зайку,</a:t>
            </a:r>
            <a:br>
              <a:rPr lang="ru-RU" sz="2000" dirty="0" smtClean="0"/>
            </a:br>
            <a:r>
              <a:rPr lang="ru-RU" sz="2000" dirty="0" smtClean="0"/>
              <a:t>И уложим спать слона,</a:t>
            </a:r>
            <a:br>
              <a:rPr lang="ru-RU" sz="2000" dirty="0" smtClean="0"/>
            </a:br>
            <a:r>
              <a:rPr lang="ru-RU" sz="2000" dirty="0" smtClean="0"/>
              <a:t>Мяч достанем нашей Тане</a:t>
            </a:r>
            <a:br>
              <a:rPr lang="ru-RU" sz="2000" dirty="0" smtClean="0"/>
            </a:br>
            <a:r>
              <a:rPr lang="ru-RU" sz="2000" dirty="0" smtClean="0"/>
              <a:t>Лапу мишке мы пришьем…</a:t>
            </a:r>
          </a:p>
          <a:p>
            <a:pPr algn="ctr">
              <a:buNone/>
            </a:pPr>
            <a:r>
              <a:rPr lang="ru-RU" sz="2000" dirty="0" smtClean="0"/>
              <a:t>Знают взрослые и дети:</a:t>
            </a:r>
            <a:br>
              <a:rPr lang="ru-RU" sz="2000" dirty="0" smtClean="0"/>
            </a:br>
            <a:r>
              <a:rPr lang="ru-RU" sz="2000" dirty="0" smtClean="0"/>
              <a:t>Лучше нет стихов на свете.</a:t>
            </a:r>
            <a:br>
              <a:rPr lang="ru-RU" sz="2000" dirty="0" smtClean="0"/>
            </a:br>
            <a:r>
              <a:rPr lang="ru-RU" sz="2000" dirty="0" smtClean="0"/>
              <a:t>Про бычка, флажок, кораблик</a:t>
            </a:r>
            <a:br>
              <a:rPr lang="ru-RU" sz="2000" dirty="0" smtClean="0"/>
            </a:br>
            <a:r>
              <a:rPr lang="ru-RU" sz="2000" dirty="0" smtClean="0"/>
              <a:t>Куклу, Вовку, самолет.</a:t>
            </a:r>
          </a:p>
          <a:p>
            <a:pPr algn="ctr">
              <a:buNone/>
            </a:pPr>
            <a:r>
              <a:rPr lang="ru-RU" sz="2000" dirty="0" smtClean="0"/>
              <a:t>И про это, и про то,</a:t>
            </a:r>
            <a:br>
              <a:rPr lang="ru-RU" sz="2000" dirty="0" smtClean="0"/>
            </a:br>
            <a:r>
              <a:rPr lang="ru-RU" sz="2000" dirty="0" smtClean="0"/>
              <a:t>Это Агния </a:t>
            </a:r>
            <a:r>
              <a:rPr lang="ru-RU" sz="2000" dirty="0" err="1" smtClean="0"/>
              <a:t>Барто</a:t>
            </a:r>
            <a:r>
              <a:rPr lang="ru-RU" sz="2000" dirty="0" smtClean="0"/>
              <a:t>!</a:t>
            </a:r>
          </a:p>
          <a:p>
            <a:endParaRPr lang="ru-RU" sz="2000" dirty="0"/>
          </a:p>
        </p:txBody>
      </p:sp>
      <p:pic>
        <p:nvPicPr>
          <p:cNvPr id="7170" name="Picture 2" descr="C:\Documents and Settings\Admin\Рабочий стол\БАРТО\5898_ce165971ccc4870ab9924b73399e9b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857628"/>
            <a:ext cx="3643306" cy="2733928"/>
          </a:xfrm>
          <a:prstGeom prst="rect">
            <a:avLst/>
          </a:prstGeom>
          <a:noFill/>
        </p:spPr>
      </p:pic>
      <p:pic>
        <p:nvPicPr>
          <p:cNvPr id="7171" name="Picture 3" descr="C:\Documents and Settings\Admin\Рабочий стол\БАРТО\images (6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3786190"/>
            <a:ext cx="1928826" cy="28463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Немного расскажите о писательнице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Родилась Агния Львовна 17 февраля 1906 года в Москве. Отец ее Лев Николаевич был ветеринарным врачом. Лечил зверей и птиц. И свою дочь научил любить животных. Он же показал дочери буквы и научил ее читать.  Агния </a:t>
            </a:r>
            <a:r>
              <a:rPr lang="ru-RU" dirty="0" err="1" smtClean="0"/>
              <a:t>Барто</a:t>
            </a:r>
            <a:r>
              <a:rPr lang="ru-RU" dirty="0" smtClean="0"/>
              <a:t>  рано  начала писать стихи. За свою жизнь она придумала более 700 стихов для детей и о детях. Когда Агния  </a:t>
            </a:r>
            <a:r>
              <a:rPr lang="ru-RU" dirty="0" err="1" smtClean="0"/>
              <a:t>Барто</a:t>
            </a:r>
            <a:r>
              <a:rPr lang="ru-RU" dirty="0" smtClean="0"/>
              <a:t>  выросла, ее стихи стали печатать в книжках.  Агния  </a:t>
            </a:r>
            <a:r>
              <a:rPr lang="ru-RU" dirty="0" err="1" smtClean="0"/>
              <a:t>Барто</a:t>
            </a:r>
            <a:r>
              <a:rPr lang="ru-RU" dirty="0" smtClean="0"/>
              <a:t>  очень любила детей, у нее были и свои дети, а потом родился внук. Назвали его Володя. Своему внуку Агния </a:t>
            </a:r>
            <a:r>
              <a:rPr lang="ru-RU" dirty="0" err="1" smtClean="0"/>
              <a:t>Барто</a:t>
            </a:r>
            <a:r>
              <a:rPr lang="ru-RU" dirty="0" smtClean="0"/>
              <a:t> посвятила стихи «Вовка - добрая душа». Стихи  </a:t>
            </a:r>
            <a:r>
              <a:rPr lang="ru-RU" dirty="0" err="1" smtClean="0"/>
              <a:t>Барто</a:t>
            </a:r>
            <a:r>
              <a:rPr lang="ru-RU" dirty="0" smtClean="0"/>
              <a:t> не просто развлекают, смешат. Они учат ребят правилам вежливости, дисциплине, стойкости, уважению к труду.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Вспомните стихотворения из цикла «игрушки</a:t>
            </a:r>
            <a:endParaRPr lang="ru-RU" dirty="0"/>
          </a:p>
        </p:txBody>
      </p:sp>
      <p:pic>
        <p:nvPicPr>
          <p:cNvPr id="2050" name="Picture 2" descr="C:\Documents and Settings\Admin\Рабочий стол\БАРТО\-6-6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333648"/>
            <a:ext cx="7143800" cy="53634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Задайте детям 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Кого бросила </a:t>
            </a:r>
            <a:r>
              <a:rPr lang="ru-RU" dirty="0" smtClean="0"/>
              <a:t>хозяйка?</a:t>
            </a:r>
            <a:endParaRPr lang="ru-RU" dirty="0" smtClean="0"/>
          </a:p>
          <a:p>
            <a:r>
              <a:rPr lang="ru-RU" dirty="0" smtClean="0"/>
              <a:t>Кого решили прокатить в </a:t>
            </a:r>
            <a:r>
              <a:rPr lang="ru-RU" dirty="0" smtClean="0"/>
              <a:t>машине?</a:t>
            </a:r>
            <a:endParaRPr lang="ru-RU" dirty="0" smtClean="0"/>
          </a:p>
          <a:p>
            <a:r>
              <a:rPr lang="ru-RU" dirty="0" smtClean="0"/>
              <a:t>Кому оторвали </a:t>
            </a:r>
            <a:r>
              <a:rPr lang="ru-RU" dirty="0" smtClean="0"/>
              <a:t>лапу?</a:t>
            </a:r>
            <a:r>
              <a:rPr lang="ru-RU" dirty="0" smtClean="0"/>
              <a:t>	</a:t>
            </a:r>
          </a:p>
          <a:p>
            <a:r>
              <a:rPr lang="ru-RU" dirty="0" smtClean="0"/>
              <a:t>Что уронила в речку </a:t>
            </a:r>
            <a:r>
              <a:rPr lang="ru-RU" dirty="0" smtClean="0"/>
              <a:t>Таня?</a:t>
            </a:r>
            <a:endParaRPr lang="ru-RU" dirty="0" smtClean="0"/>
          </a:p>
          <a:p>
            <a:r>
              <a:rPr lang="ru-RU" dirty="0" smtClean="0"/>
              <a:t>Кого отнесут рано утром в сад </a:t>
            </a:r>
            <a:r>
              <a:rPr lang="ru-RU" dirty="0" smtClean="0"/>
              <a:t>зеленый?</a:t>
            </a:r>
            <a:endParaRPr lang="ru-RU" dirty="0" smtClean="0"/>
          </a:p>
          <a:p>
            <a:r>
              <a:rPr lang="ru-RU" dirty="0" smtClean="0"/>
              <a:t>Кому причешут шерстку </a:t>
            </a:r>
            <a:r>
              <a:rPr lang="ru-RU" dirty="0" smtClean="0"/>
              <a:t>гладко?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Можно поиграть с ребенком: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1. «Исправь ошибку»</a:t>
            </a:r>
          </a:p>
          <a:p>
            <a:pPr>
              <a:buNone/>
            </a:pPr>
            <a:r>
              <a:rPr lang="ru-RU" dirty="0" smtClean="0"/>
              <a:t>Спать </a:t>
            </a:r>
            <a:r>
              <a:rPr lang="ru-RU" dirty="0" smtClean="0"/>
              <a:t>пора! Уснул волчок, </a:t>
            </a:r>
            <a:r>
              <a:rPr lang="ru-RU" i="1" dirty="0" smtClean="0"/>
              <a:t>(бычок)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Лег в коробку на бочок.</a:t>
            </a:r>
          </a:p>
          <a:p>
            <a:pPr>
              <a:buNone/>
            </a:pPr>
            <a:r>
              <a:rPr lang="ru-RU" dirty="0" smtClean="0"/>
              <a:t>Сонный ежик </a:t>
            </a:r>
            <a:r>
              <a:rPr lang="ru-RU" i="1" dirty="0" smtClean="0"/>
              <a:t>(мишка)</a:t>
            </a:r>
            <a:r>
              <a:rPr lang="ru-RU" dirty="0" smtClean="0"/>
              <a:t> лег в кровать,</a:t>
            </a:r>
          </a:p>
          <a:p>
            <a:pPr>
              <a:buNone/>
            </a:pPr>
            <a:r>
              <a:rPr lang="ru-RU" dirty="0" smtClean="0"/>
              <a:t>Только слон не хочет спать.</a:t>
            </a:r>
          </a:p>
          <a:p>
            <a:pPr>
              <a:buNone/>
            </a:pPr>
            <a:r>
              <a:rPr lang="ru-RU" dirty="0" smtClean="0"/>
              <a:t>Головой кивает слон,</a:t>
            </a:r>
          </a:p>
          <a:p>
            <a:pPr>
              <a:buNone/>
            </a:pPr>
            <a:r>
              <a:rPr lang="ru-RU" dirty="0" smtClean="0"/>
              <a:t>Он ежихе </a:t>
            </a:r>
            <a:r>
              <a:rPr lang="ru-RU" i="1" dirty="0" smtClean="0"/>
              <a:t>(слонихе)</a:t>
            </a:r>
            <a:r>
              <a:rPr lang="ru-RU" dirty="0" smtClean="0"/>
              <a:t> шлет поклон.</a:t>
            </a:r>
          </a:p>
          <a:p>
            <a:pPr>
              <a:buNone/>
            </a:pPr>
            <a:r>
              <a:rPr lang="ru-RU" dirty="0" smtClean="0"/>
              <a:t>(</a:t>
            </a:r>
            <a:r>
              <a:rPr lang="ru-RU" i="1" dirty="0" smtClean="0"/>
              <a:t>«Слон»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Вертолет</a:t>
            </a:r>
            <a:r>
              <a:rPr lang="ru-RU" dirty="0" smtClean="0"/>
              <a:t> </a:t>
            </a:r>
            <a:r>
              <a:rPr lang="ru-RU" i="1" dirty="0" smtClean="0"/>
              <a:t>(самолет)</a:t>
            </a:r>
            <a:r>
              <a:rPr lang="ru-RU" dirty="0" smtClean="0"/>
              <a:t> построим сами,</a:t>
            </a:r>
          </a:p>
          <a:p>
            <a:pPr>
              <a:buNone/>
            </a:pPr>
            <a:r>
              <a:rPr lang="ru-RU" dirty="0" smtClean="0"/>
              <a:t>Понесемся над лесами.</a:t>
            </a:r>
          </a:p>
          <a:p>
            <a:pPr>
              <a:buNone/>
            </a:pPr>
            <a:r>
              <a:rPr lang="ru-RU" dirty="0" smtClean="0"/>
              <a:t>Понесемся над лесами,</a:t>
            </a:r>
          </a:p>
          <a:p>
            <a:pPr>
              <a:buNone/>
            </a:pPr>
            <a:r>
              <a:rPr lang="ru-RU" dirty="0" smtClean="0"/>
              <a:t>А потом вернемся к маме.</a:t>
            </a:r>
          </a:p>
          <a:p>
            <a:pPr>
              <a:buNone/>
            </a:pPr>
            <a:r>
              <a:rPr lang="ru-RU" dirty="0" smtClean="0"/>
              <a:t>(</a:t>
            </a:r>
            <a:r>
              <a:rPr lang="ru-RU" i="1" dirty="0" smtClean="0"/>
              <a:t>«Самолет»</a:t>
            </a:r>
            <a:r>
              <a:rPr lang="ru-RU" dirty="0" smtClean="0"/>
              <a:t>)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Матросская шапка,</a:t>
            </a:r>
          </a:p>
          <a:p>
            <a:pPr>
              <a:buNone/>
            </a:pPr>
            <a:r>
              <a:rPr lang="ru-RU" dirty="0" smtClean="0"/>
              <a:t>Веревка в руке,</a:t>
            </a:r>
          </a:p>
          <a:p>
            <a:pPr>
              <a:buNone/>
            </a:pPr>
            <a:r>
              <a:rPr lang="ru-RU" dirty="0" smtClean="0"/>
              <a:t>Тяну я кораблик</a:t>
            </a:r>
          </a:p>
          <a:p>
            <a:pPr>
              <a:buNone/>
            </a:pPr>
            <a:r>
              <a:rPr lang="ru-RU" dirty="0" smtClean="0"/>
              <a:t>По быстрой реке,</a:t>
            </a:r>
          </a:p>
          <a:p>
            <a:pPr>
              <a:buNone/>
            </a:pPr>
            <a:r>
              <a:rPr lang="ru-RU" dirty="0" smtClean="0"/>
              <a:t>И скачут котята </a:t>
            </a:r>
            <a:r>
              <a:rPr lang="ru-RU" i="1" dirty="0" smtClean="0"/>
              <a:t>(лягушки)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За мной по пятам,</a:t>
            </a:r>
          </a:p>
          <a:p>
            <a:pPr>
              <a:buNone/>
            </a:pPr>
            <a:r>
              <a:rPr lang="ru-RU" u="sng" dirty="0" smtClean="0"/>
              <a:t>И просят меня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- Прокати капитан!</a:t>
            </a:r>
          </a:p>
          <a:p>
            <a:pPr>
              <a:buNone/>
            </a:pPr>
            <a:r>
              <a:rPr lang="ru-RU" dirty="0" smtClean="0"/>
              <a:t>(</a:t>
            </a:r>
            <a:r>
              <a:rPr lang="ru-RU" i="1" dirty="0" smtClean="0"/>
              <a:t>«Кораблик»</a:t>
            </a:r>
            <a:r>
              <a:rPr lang="ru-RU" dirty="0" smtClean="0"/>
              <a:t>)</a:t>
            </a:r>
          </a:p>
          <a:p>
            <a:r>
              <a:rPr lang="ru-RU" dirty="0" smtClean="0"/>
              <a:t>Я люблю свою кроватку, </a:t>
            </a:r>
            <a:r>
              <a:rPr lang="ru-RU" i="1" dirty="0" smtClean="0"/>
              <a:t>(лошадку)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Причешу ей шерстку гладко,</a:t>
            </a:r>
          </a:p>
          <a:p>
            <a:pPr>
              <a:buNone/>
            </a:pPr>
            <a:r>
              <a:rPr lang="ru-RU" dirty="0" smtClean="0"/>
              <a:t>Гребешком приглажу хвостик</a:t>
            </a:r>
          </a:p>
          <a:p>
            <a:pPr>
              <a:buNone/>
            </a:pPr>
            <a:r>
              <a:rPr lang="ru-RU" dirty="0" smtClean="0"/>
              <a:t>И верхом поеду в гости.</a:t>
            </a:r>
          </a:p>
          <a:p>
            <a:pPr>
              <a:buNone/>
            </a:pPr>
            <a:r>
              <a:rPr lang="ru-RU" dirty="0" smtClean="0"/>
              <a:t>(</a:t>
            </a:r>
            <a:r>
              <a:rPr lang="ru-RU" i="1" dirty="0" smtClean="0"/>
              <a:t>«Лошадка»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Можно поиграть с ребенком: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214422"/>
            <a:ext cx="4191000" cy="5643578"/>
          </a:xfrm>
        </p:spPr>
        <p:txBody>
          <a:bodyPr>
            <a:normAutofit fontScale="40000" lnSpcReduction="20000"/>
          </a:bodyPr>
          <a:lstStyle/>
          <a:p>
            <a:r>
              <a:rPr lang="ru-RU" b="1" dirty="0" smtClean="0"/>
              <a:t>Игра «Доскажи</a:t>
            </a:r>
            <a:r>
              <a:rPr lang="ru-RU" b="1" dirty="0" smtClean="0"/>
              <a:t>»: взрослый проговаривает первую строчку, а ребенок должен вспомнить и рассказ стихотворение до конца.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Уронили мишку на пол,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(Оторвали мишке лапу,</a:t>
            </a:r>
          </a:p>
          <a:p>
            <a:pPr>
              <a:buNone/>
            </a:pPr>
            <a:r>
              <a:rPr lang="ru-RU" dirty="0" smtClean="0"/>
              <a:t>Все равно его не брошу,</a:t>
            </a:r>
          </a:p>
          <a:p>
            <a:pPr>
              <a:buNone/>
            </a:pPr>
            <a:r>
              <a:rPr lang="ru-RU" dirty="0" smtClean="0"/>
              <a:t>Потому что он хороший.)</a:t>
            </a:r>
          </a:p>
          <a:p>
            <a:pPr>
              <a:buNone/>
            </a:pPr>
            <a:r>
              <a:rPr lang="ru-RU" b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Зайку бросила хозяйка,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(Под дождем остался зайка,</a:t>
            </a:r>
          </a:p>
          <a:p>
            <a:pPr>
              <a:buNone/>
            </a:pPr>
            <a:r>
              <a:rPr lang="ru-RU" dirty="0" smtClean="0"/>
              <a:t>Со скамейки слезть не мог,</a:t>
            </a:r>
          </a:p>
          <a:p>
            <a:pPr>
              <a:buNone/>
            </a:pPr>
            <a:r>
              <a:rPr lang="ru-RU" dirty="0" smtClean="0"/>
              <a:t>Весь до ниточки промок</a:t>
            </a:r>
            <a:r>
              <a:rPr lang="ru-RU" dirty="0" smtClean="0"/>
              <a:t>.)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Наша Таня громко плачет,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(Уронила в речку мячик.</a:t>
            </a:r>
          </a:p>
          <a:p>
            <a:pPr>
              <a:buNone/>
            </a:pPr>
            <a:r>
              <a:rPr lang="ru-RU" dirty="0" smtClean="0"/>
              <a:t>Тише, Танечка, не плачь,</a:t>
            </a:r>
          </a:p>
          <a:p>
            <a:pPr>
              <a:buNone/>
            </a:pPr>
            <a:r>
              <a:rPr lang="ru-RU" dirty="0" smtClean="0"/>
              <a:t>Не утонит в речке мяч. </a:t>
            </a:r>
            <a:r>
              <a:rPr lang="ru-RU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Я </a:t>
            </a:r>
            <a:r>
              <a:rPr lang="ru-RU" b="1" dirty="0" smtClean="0"/>
              <a:t>люблю свою лошадку,</a:t>
            </a:r>
          </a:p>
          <a:p>
            <a:pPr>
              <a:buNone/>
            </a:pPr>
            <a:r>
              <a:rPr lang="ru-RU" dirty="0" smtClean="0"/>
              <a:t>(Причешу </a:t>
            </a:r>
            <a:r>
              <a:rPr lang="ru-RU" dirty="0" smtClean="0"/>
              <a:t>ей шерстку гладко,</a:t>
            </a:r>
          </a:p>
          <a:p>
            <a:pPr>
              <a:buNone/>
            </a:pPr>
            <a:r>
              <a:rPr lang="ru-RU" dirty="0" smtClean="0"/>
              <a:t>Гребешком приглажу хвостик</a:t>
            </a:r>
          </a:p>
          <a:p>
            <a:pPr>
              <a:buNone/>
            </a:pPr>
            <a:r>
              <a:rPr lang="ru-RU" dirty="0" smtClean="0"/>
              <a:t>И верхом поеду в гости</a:t>
            </a:r>
            <a:r>
              <a:rPr lang="ru-RU" dirty="0" smtClean="0"/>
              <a:t>.)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У </a:t>
            </a:r>
            <a:r>
              <a:rPr lang="ru-RU" b="1" dirty="0" smtClean="0"/>
              <a:t>меня живет козленок,</a:t>
            </a:r>
          </a:p>
          <a:p>
            <a:pPr>
              <a:buNone/>
            </a:pPr>
            <a:r>
              <a:rPr lang="ru-RU" dirty="0" smtClean="0"/>
              <a:t>(Я </a:t>
            </a:r>
            <a:r>
              <a:rPr lang="ru-RU" dirty="0" smtClean="0"/>
              <a:t>сама его пасу.</a:t>
            </a:r>
          </a:p>
          <a:p>
            <a:pPr>
              <a:buNone/>
            </a:pPr>
            <a:r>
              <a:rPr lang="ru-RU" dirty="0" smtClean="0"/>
              <a:t>Я козленка в сад зеленый</a:t>
            </a:r>
          </a:p>
          <a:p>
            <a:pPr>
              <a:buNone/>
            </a:pPr>
            <a:r>
              <a:rPr lang="ru-RU" dirty="0" smtClean="0"/>
              <a:t>Рано утром отнесу.</a:t>
            </a:r>
          </a:p>
          <a:p>
            <a:pPr>
              <a:buNone/>
            </a:pPr>
            <a:r>
              <a:rPr lang="ru-RU" dirty="0" smtClean="0"/>
              <a:t>Он заблудится в саду –</a:t>
            </a:r>
          </a:p>
          <a:p>
            <a:pPr>
              <a:buNone/>
            </a:pPr>
            <a:r>
              <a:rPr lang="ru-RU" dirty="0" smtClean="0"/>
              <a:t>Я в траве его </a:t>
            </a:r>
            <a:r>
              <a:rPr lang="ru-RU" dirty="0" smtClean="0"/>
              <a:t>найду)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00628" y="1285860"/>
            <a:ext cx="3848128" cy="525305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b="1" dirty="0" smtClean="0"/>
              <a:t>Матросская шапка,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(Веревка в руке,</a:t>
            </a:r>
          </a:p>
          <a:p>
            <a:pPr>
              <a:buNone/>
            </a:pPr>
            <a:r>
              <a:rPr lang="ru-RU" dirty="0" smtClean="0"/>
              <a:t>Тяну я кораблик</a:t>
            </a:r>
          </a:p>
          <a:p>
            <a:pPr>
              <a:buNone/>
            </a:pPr>
            <a:r>
              <a:rPr lang="ru-RU" dirty="0" smtClean="0"/>
              <a:t>По быстрой реке,</a:t>
            </a:r>
          </a:p>
          <a:p>
            <a:pPr>
              <a:buNone/>
            </a:pPr>
            <a:r>
              <a:rPr lang="ru-RU" dirty="0" smtClean="0"/>
              <a:t>И скачут лягушки</a:t>
            </a:r>
          </a:p>
          <a:p>
            <a:pPr>
              <a:buNone/>
            </a:pPr>
            <a:r>
              <a:rPr lang="ru-RU" dirty="0" smtClean="0"/>
              <a:t>За мной по пятам</a:t>
            </a:r>
          </a:p>
          <a:p>
            <a:pPr>
              <a:buNone/>
            </a:pPr>
            <a:r>
              <a:rPr lang="ru-RU" dirty="0" smtClean="0"/>
              <a:t>И просят меня:</a:t>
            </a:r>
          </a:p>
          <a:p>
            <a:pPr>
              <a:buNone/>
            </a:pPr>
            <a:r>
              <a:rPr lang="ru-RU" dirty="0" smtClean="0"/>
              <a:t>Прокати</a:t>
            </a:r>
            <a:r>
              <a:rPr lang="ru-RU" dirty="0" smtClean="0"/>
              <a:t>, капитан</a:t>
            </a:r>
            <a:r>
              <a:rPr lang="ru-RU" dirty="0" smtClean="0"/>
              <a:t>!)</a:t>
            </a:r>
          </a:p>
          <a:p>
            <a:pPr>
              <a:buFontTx/>
              <a:buChar char="-"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Самолет построим сами,	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(Понесемся над лесами.</a:t>
            </a:r>
          </a:p>
          <a:p>
            <a:pPr>
              <a:buNone/>
            </a:pPr>
            <a:r>
              <a:rPr lang="ru-RU" dirty="0" smtClean="0"/>
              <a:t>Понесемся над лесами,</a:t>
            </a:r>
          </a:p>
          <a:p>
            <a:pPr>
              <a:buNone/>
            </a:pPr>
            <a:r>
              <a:rPr lang="ru-RU" dirty="0" smtClean="0"/>
              <a:t>А потом вернемся к маме</a:t>
            </a:r>
            <a:r>
              <a:rPr lang="ru-RU" dirty="0" smtClean="0"/>
              <a:t>.)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Нет, напрасно мы решили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(Прокатить кота в машине:</a:t>
            </a:r>
          </a:p>
          <a:p>
            <a:pPr>
              <a:buNone/>
            </a:pPr>
            <a:r>
              <a:rPr lang="ru-RU" dirty="0" smtClean="0"/>
              <a:t>Кот кататься не привык —</a:t>
            </a:r>
          </a:p>
          <a:p>
            <a:pPr>
              <a:buNone/>
            </a:pPr>
            <a:r>
              <a:rPr lang="ru-RU" dirty="0" smtClean="0"/>
              <a:t>Опрокинул грузовик</a:t>
            </a:r>
            <a:r>
              <a:rPr lang="ru-RU" dirty="0" smtClean="0"/>
              <a:t>.)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Идет бычок, качается,</a:t>
            </a:r>
          </a:p>
          <a:p>
            <a:pPr>
              <a:buNone/>
            </a:pPr>
            <a:r>
              <a:rPr lang="ru-RU" dirty="0" smtClean="0"/>
              <a:t>(Вздыхает </a:t>
            </a:r>
            <a:r>
              <a:rPr lang="ru-RU" dirty="0" smtClean="0"/>
              <a:t>на ходу:</a:t>
            </a:r>
          </a:p>
          <a:p>
            <a:pPr>
              <a:buNone/>
            </a:pPr>
            <a:r>
              <a:rPr lang="ru-RU" dirty="0" smtClean="0"/>
              <a:t>– Ох, доска кончается,</a:t>
            </a:r>
          </a:p>
          <a:p>
            <a:pPr>
              <a:buNone/>
            </a:pPr>
            <a:r>
              <a:rPr lang="ru-RU" dirty="0" smtClean="0"/>
              <a:t>Сейчас я упаду</a:t>
            </a:r>
            <a:r>
              <a:rPr lang="ru-RU" dirty="0" smtClean="0"/>
              <a:t>!)</a:t>
            </a:r>
            <a:endParaRPr lang="ru-RU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Спать пора! Уснул бычок,</a:t>
            </a:r>
          </a:p>
          <a:p>
            <a:pPr>
              <a:buNone/>
            </a:pPr>
            <a:r>
              <a:rPr lang="ru-RU" dirty="0" smtClean="0"/>
              <a:t>(Лег </a:t>
            </a:r>
            <a:r>
              <a:rPr lang="ru-RU" dirty="0" smtClean="0"/>
              <a:t>в коробку на бочок.</a:t>
            </a:r>
          </a:p>
          <a:p>
            <a:pPr>
              <a:buNone/>
            </a:pPr>
            <a:r>
              <a:rPr lang="ru-RU" dirty="0" smtClean="0"/>
              <a:t>Сонный мишка лег в кровать,</a:t>
            </a:r>
          </a:p>
          <a:p>
            <a:pPr>
              <a:buNone/>
            </a:pPr>
            <a:r>
              <a:rPr lang="ru-RU" dirty="0" smtClean="0"/>
              <a:t>Только слон не хочет спать.</a:t>
            </a:r>
          </a:p>
          <a:p>
            <a:pPr>
              <a:buNone/>
            </a:pPr>
            <a:r>
              <a:rPr lang="ru-RU" dirty="0" smtClean="0"/>
              <a:t>Головой кивает слон –</a:t>
            </a:r>
          </a:p>
          <a:p>
            <a:pPr>
              <a:buNone/>
            </a:pPr>
            <a:r>
              <a:rPr lang="ru-RU" dirty="0" smtClean="0"/>
              <a:t>Он слонихе шлет </a:t>
            </a:r>
            <a:r>
              <a:rPr lang="ru-RU" dirty="0" smtClean="0"/>
              <a:t>поклон)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Загадайте загадки: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Бурый он и косолапый,</a:t>
            </a:r>
          </a:p>
          <a:p>
            <a:pPr>
              <a:buNone/>
            </a:pPr>
            <a:r>
              <a:rPr lang="ru-RU" dirty="0" smtClean="0"/>
              <a:t>Ловит рыбу мощной лапой.</a:t>
            </a:r>
          </a:p>
          <a:p>
            <a:pPr>
              <a:buNone/>
            </a:pPr>
            <a:r>
              <a:rPr lang="ru-RU" dirty="0" smtClean="0"/>
              <a:t>А еще он любит мед!</a:t>
            </a:r>
          </a:p>
          <a:p>
            <a:pPr>
              <a:buNone/>
            </a:pPr>
            <a:r>
              <a:rPr lang="ru-RU" dirty="0" smtClean="0"/>
              <a:t>Кто сластену назовет? </a:t>
            </a:r>
            <a:r>
              <a:rPr lang="ru-RU" i="1" dirty="0" smtClean="0"/>
              <a:t>(медведь)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Круглый он, и любит прыгать</a:t>
            </a:r>
          </a:p>
          <a:p>
            <a:pPr>
              <a:buNone/>
            </a:pPr>
            <a:r>
              <a:rPr lang="ru-RU" dirty="0" smtClean="0"/>
              <a:t>И с детишками играть.</a:t>
            </a:r>
          </a:p>
          <a:p>
            <a:pPr>
              <a:buNone/>
            </a:pPr>
            <a:r>
              <a:rPr lang="ru-RU" dirty="0" smtClean="0"/>
              <a:t>Если по нему ударить,</a:t>
            </a:r>
          </a:p>
          <a:p>
            <a:pPr>
              <a:buNone/>
            </a:pPr>
            <a:r>
              <a:rPr lang="ru-RU" dirty="0" smtClean="0"/>
              <a:t>Начинает он скакать. </a:t>
            </a:r>
            <a:r>
              <a:rPr lang="ru-RU" i="1" dirty="0" smtClean="0"/>
              <a:t>(мяч)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Быстрее ветра я скачу,</a:t>
            </a:r>
          </a:p>
          <a:p>
            <a:pPr>
              <a:buNone/>
            </a:pPr>
            <a:r>
              <a:rPr lang="ru-RU" dirty="0" smtClean="0"/>
              <a:t>«Цок-цок» — копытами стучу,</a:t>
            </a:r>
          </a:p>
          <a:p>
            <a:pPr>
              <a:buNone/>
            </a:pPr>
            <a:r>
              <a:rPr lang="ru-RU" dirty="0" smtClean="0"/>
              <a:t>Я громко </a:t>
            </a:r>
            <a:r>
              <a:rPr lang="ru-RU" i="1" dirty="0" smtClean="0"/>
              <a:t>«иго-го»</a:t>
            </a:r>
            <a:r>
              <a:rPr lang="ru-RU" dirty="0" smtClean="0"/>
              <a:t> кричу,</a:t>
            </a:r>
          </a:p>
          <a:p>
            <a:pPr>
              <a:buNone/>
            </a:pPr>
            <a:r>
              <a:rPr lang="ru-RU" dirty="0" smtClean="0"/>
              <a:t>Садись на спину – прокачу! </a:t>
            </a:r>
            <a:r>
              <a:rPr lang="ru-RU" i="1" dirty="0" smtClean="0"/>
              <a:t>(лошадка</a:t>
            </a:r>
            <a:r>
              <a:rPr lang="ru-RU" i="1" dirty="0" smtClean="0"/>
              <a:t>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Серый, толстый, южный зверь…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Лишний </a:t>
            </a:r>
            <a:r>
              <a:rPr lang="ru-RU" dirty="0" smtClean="0"/>
              <a:t>хвостик? Ты не верь!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Он </a:t>
            </a:r>
            <a:r>
              <a:rPr lang="ru-RU" dirty="0" smtClean="0"/>
              <a:t>ушами мух гоняет, Носом воду набирает.</a:t>
            </a:r>
          </a:p>
          <a:p>
            <a:pPr>
              <a:buNone/>
            </a:pPr>
            <a:r>
              <a:rPr lang="ru-RU" dirty="0" smtClean="0"/>
              <a:t>(слон)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Не летает, но жужжит,</a:t>
            </a:r>
          </a:p>
          <a:p>
            <a:pPr>
              <a:buNone/>
            </a:pPr>
            <a:r>
              <a:rPr lang="ru-RU" dirty="0" smtClean="0"/>
              <a:t>Жук по улице бежит.</a:t>
            </a:r>
          </a:p>
          <a:p>
            <a:pPr>
              <a:buNone/>
            </a:pPr>
            <a:r>
              <a:rPr lang="ru-RU" dirty="0" smtClean="0"/>
              <a:t>И горят в глазах жука,</a:t>
            </a:r>
          </a:p>
          <a:p>
            <a:pPr>
              <a:buNone/>
            </a:pPr>
            <a:r>
              <a:rPr lang="ru-RU" dirty="0" smtClean="0"/>
              <a:t>Два блестящих огонька</a:t>
            </a:r>
          </a:p>
          <a:p>
            <a:pPr>
              <a:buNone/>
            </a:pPr>
            <a:r>
              <a:rPr lang="ru-RU" dirty="0" smtClean="0"/>
              <a:t> (машина)</a:t>
            </a:r>
          </a:p>
          <a:p>
            <a:pPr>
              <a:buNone/>
            </a:pPr>
            <a:r>
              <a:rPr lang="ru-RU" dirty="0" smtClean="0"/>
              <a:t>Не барашек и не кот,</a:t>
            </a:r>
            <a:br>
              <a:rPr lang="ru-RU" dirty="0" smtClean="0"/>
            </a:br>
            <a:r>
              <a:rPr lang="ru-RU" dirty="0" smtClean="0"/>
              <a:t>Носит шубу круглый год.</a:t>
            </a:r>
            <a:br>
              <a:rPr lang="ru-RU" dirty="0" smtClean="0"/>
            </a:br>
            <a:r>
              <a:rPr lang="ru-RU" dirty="0" smtClean="0"/>
              <a:t>Шуба серая – одета,</a:t>
            </a:r>
            <a:br>
              <a:rPr lang="ru-RU" dirty="0" smtClean="0"/>
            </a:br>
            <a:r>
              <a:rPr lang="ru-RU" dirty="0" smtClean="0"/>
              <a:t>Шуба серая – для лета,</a:t>
            </a:r>
            <a:br>
              <a:rPr lang="ru-RU" dirty="0" smtClean="0"/>
            </a:br>
            <a:r>
              <a:rPr lang="ru-RU" dirty="0" smtClean="0"/>
              <a:t>Для зимы – другого цвета.</a:t>
            </a:r>
            <a:br>
              <a:rPr lang="ru-RU" dirty="0" smtClean="0"/>
            </a:br>
            <a:r>
              <a:rPr lang="ru-RU" dirty="0" smtClean="0"/>
              <a:t>(заяц</a:t>
            </a:r>
            <a:r>
              <a:rPr lang="ru-RU" dirty="0" smtClean="0"/>
              <a:t>)</a:t>
            </a:r>
          </a:p>
          <a:p>
            <a:pPr>
              <a:buNone/>
            </a:pPr>
            <a:r>
              <a:rPr lang="ru-RU" dirty="0" smtClean="0"/>
              <a:t>Не пожалеет за коров</a:t>
            </a:r>
            <a:br>
              <a:rPr lang="ru-RU" dirty="0" smtClean="0"/>
            </a:br>
            <a:r>
              <a:rPr lang="ru-RU" dirty="0" smtClean="0"/>
              <a:t>Он ни копыт и ни рогов,</a:t>
            </a:r>
            <a:br>
              <a:rPr lang="ru-RU" dirty="0" smtClean="0"/>
            </a:br>
            <a:r>
              <a:rPr lang="ru-RU" dirty="0" smtClean="0"/>
              <a:t>Пасётся мирно на лугу,</a:t>
            </a:r>
            <a:br>
              <a:rPr lang="ru-RU" dirty="0" smtClean="0"/>
            </a:br>
            <a:r>
              <a:rPr lang="ru-RU" dirty="0" smtClean="0"/>
              <a:t>Но подойти не даст врагу.(бык)</a:t>
            </a:r>
          </a:p>
          <a:p>
            <a:r>
              <a:rPr lang="ru-RU" dirty="0" smtClean="0"/>
              <a:t>Не птица, а летает,</a:t>
            </a:r>
            <a:br>
              <a:rPr lang="ru-RU" dirty="0" smtClean="0"/>
            </a:br>
            <a:r>
              <a:rPr lang="ru-RU" dirty="0" smtClean="0"/>
              <a:t>Не грузовик, а с кабиной,</a:t>
            </a:r>
            <a:br>
              <a:rPr lang="ru-RU" dirty="0" smtClean="0"/>
            </a:br>
            <a:r>
              <a:rPr lang="ru-RU" dirty="0" smtClean="0"/>
              <a:t>Не летучая мышь, а с крыльями.</a:t>
            </a:r>
          </a:p>
          <a:p>
            <a:r>
              <a:rPr lang="ru-RU" b="1" dirty="0" smtClean="0"/>
              <a:t>(Самолет)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Рассмотрите с ребенком иллюстрации:</a:t>
            </a:r>
            <a:endParaRPr lang="ru-RU" dirty="0"/>
          </a:p>
        </p:txBody>
      </p:sp>
      <p:pic>
        <p:nvPicPr>
          <p:cNvPr id="3074" name="Picture 2" descr="C:\Documents and Settings\Admin\Рабочий стол\БАРТО\images (5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2143125" cy="2143125"/>
          </a:xfrm>
          <a:prstGeom prst="rect">
            <a:avLst/>
          </a:prstGeom>
          <a:noFill/>
        </p:spPr>
      </p:pic>
      <p:pic>
        <p:nvPicPr>
          <p:cNvPr id="3075" name="Picture 3" descr="C:\Documents and Settings\Admin\Рабочий стол\БАРТО\images (5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1214422"/>
            <a:ext cx="1905000" cy="2276475"/>
          </a:xfrm>
          <a:prstGeom prst="rect">
            <a:avLst/>
          </a:prstGeom>
          <a:noFill/>
        </p:spPr>
      </p:pic>
      <p:pic>
        <p:nvPicPr>
          <p:cNvPr id="3076" name="Picture 4" descr="C:\Documents and Settings\Admin\Рабочий стол\БАРТО\images (59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1214422"/>
            <a:ext cx="1905000" cy="1914525"/>
          </a:xfrm>
          <a:prstGeom prst="rect">
            <a:avLst/>
          </a:prstGeom>
          <a:noFill/>
        </p:spPr>
      </p:pic>
      <p:pic>
        <p:nvPicPr>
          <p:cNvPr id="3077" name="Picture 5" descr="C:\Documents and Settings\Admin\Рабочий стол\БАРТО\images (62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571876"/>
            <a:ext cx="1905000" cy="2019300"/>
          </a:xfrm>
          <a:prstGeom prst="rect">
            <a:avLst/>
          </a:prstGeom>
          <a:noFill/>
        </p:spPr>
      </p:pic>
      <p:pic>
        <p:nvPicPr>
          <p:cNvPr id="3078" name="Picture 6" descr="C:\Documents and Settings\Admin\Рабочий стол\БАРТО\images (64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071670" y="3500438"/>
            <a:ext cx="2133600" cy="2143125"/>
          </a:xfrm>
          <a:prstGeom prst="rect">
            <a:avLst/>
          </a:prstGeom>
          <a:noFill/>
        </p:spPr>
      </p:pic>
      <p:pic>
        <p:nvPicPr>
          <p:cNvPr id="3079" name="Picture 7" descr="C:\Documents and Settings\Admin\Рабочий стол\БАРТО\images (61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6248" y="3357562"/>
            <a:ext cx="1933575" cy="2362200"/>
          </a:xfrm>
          <a:prstGeom prst="rect">
            <a:avLst/>
          </a:prstGeom>
          <a:noFill/>
        </p:spPr>
      </p:pic>
      <p:pic>
        <p:nvPicPr>
          <p:cNvPr id="3080" name="Picture 8" descr="C:\Documents and Settings\Admin\Рабочий стол\БАРТО\Без названия (33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357950" y="1142984"/>
            <a:ext cx="1905000" cy="24003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6375006" y="3500438"/>
            <a:ext cx="276899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Предложите ему нарисовать  свою иллюстрацию. Материалы для рисования ребенок может выбрать самостоятельно. Это могут быть краски (гуашь, акварель), цветные карандаши, восковые мелки.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144</TotalTime>
  <Words>1770</Words>
  <PresentationFormat>Экран (4:3)</PresentationFormat>
  <Paragraphs>549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Трек</vt:lpstr>
      <vt:lpstr>20-24 апреля Тема недели  «Агния Львовна Барто» (рекомендации для родителей)</vt:lpstr>
      <vt:lpstr>Покажите ребенку портрет</vt:lpstr>
      <vt:lpstr>Немного расскажите о писательнице</vt:lpstr>
      <vt:lpstr>Вспомните стихотворения из цикла «игрушки</vt:lpstr>
      <vt:lpstr>Задайте детям вопросы:</vt:lpstr>
      <vt:lpstr>Можно поиграть с ребенком:</vt:lpstr>
      <vt:lpstr>Можно поиграть с ребенком:</vt:lpstr>
      <vt:lpstr>Загадайте загадки:</vt:lpstr>
      <vt:lpstr>Рассмотрите с ребенком иллюстрации:</vt:lpstr>
      <vt:lpstr>Для чтения детям:</vt:lpstr>
      <vt:lpstr>Слайд 11</vt:lpstr>
      <vt:lpstr>Слайд 12</vt:lpstr>
      <vt:lpstr>Слайд 13</vt:lpstr>
      <vt:lpstr>Слайд 14</vt:lpstr>
      <vt:lpstr>Слайд 15</vt:lpstr>
      <vt:lpstr>Слайд 16</vt:lpstr>
      <vt:lpstr>Можно поиграть с ребенком:</vt:lpstr>
      <vt:lpstr>Игра «К какому стихотворению иллюстрация»</vt:lpstr>
      <vt:lpstr>Дидактические игры для закрепления порядкового и количественного счета</vt:lpstr>
      <vt:lpstr>Составь и реши задачу</vt:lpstr>
      <vt:lpstr>Рассмотреть иллюстрацию и назвать:</vt:lpstr>
      <vt:lpstr>Описательный рассказ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20-24 апреля Тема недели  «Агния Львовна Барто» (рекомендации для родителей)</dc:title>
  <cp:lastModifiedBy>Дима</cp:lastModifiedBy>
  <cp:revision>25</cp:revision>
  <dcterms:modified xsi:type="dcterms:W3CDTF">2004-07-28T20:38:41Z</dcterms:modified>
</cp:coreProperties>
</file>