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6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20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7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48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54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3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5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3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63688" y="1988840"/>
            <a:ext cx="5544616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668"/>
            <a:ext cx="7488832" cy="561662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51720" y="1557197"/>
            <a:ext cx="5112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Monotype Corsiva" pitchFamily="66" charset="0"/>
              </a:rPr>
              <a:t>Муниципальное автономное дошкольное </a:t>
            </a:r>
            <a:r>
              <a:rPr lang="ru-RU" sz="1400" i="1" dirty="0" smtClean="0">
                <a:latin typeface="Monotype Corsiva" pitchFamily="66" charset="0"/>
              </a:rPr>
              <a:t>образовательное </a:t>
            </a:r>
            <a:r>
              <a:rPr lang="ru-RU" sz="1400" i="1" dirty="0">
                <a:latin typeface="Monotype Corsiva" pitchFamily="66" charset="0"/>
              </a:rPr>
              <a:t>учреждение детский </a:t>
            </a:r>
            <a:r>
              <a:rPr lang="ru-RU" sz="1400" i="1" dirty="0" smtClean="0">
                <a:latin typeface="Monotype Corsiva" pitchFamily="66" charset="0"/>
              </a:rPr>
              <a:t>сад  </a:t>
            </a:r>
            <a:r>
              <a:rPr lang="ru-RU" sz="1400" i="1" dirty="0">
                <a:latin typeface="Monotype Corsiva" pitchFamily="66" charset="0"/>
              </a:rPr>
              <a:t>компенсирующего вида №3 «Радуга» </a:t>
            </a:r>
            <a:r>
              <a:rPr lang="ru-RU" sz="1400" i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1400" i="1" dirty="0" smtClean="0">
                <a:latin typeface="Monotype Corsiva" pitchFamily="66" charset="0"/>
              </a:rPr>
              <a:t>для детей с нарушением зрения</a:t>
            </a:r>
          </a:p>
          <a:p>
            <a:pPr algn="ctr"/>
            <a:r>
              <a:rPr lang="ru-RU" sz="1400" i="1" dirty="0" smtClean="0">
                <a:latin typeface="Monotype Corsiva" pitchFamily="66" charset="0"/>
              </a:rPr>
              <a:t>Саратовская область г. Балаково</a:t>
            </a:r>
            <a:endParaRPr lang="ru-RU" sz="1400" i="1" dirty="0">
              <a:latin typeface="Monotype Corsiva" pitchFamily="66" charset="0"/>
            </a:endParaRP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«</a:t>
            </a:r>
            <a:r>
              <a:rPr lang="ru-RU" sz="2000" b="1" dirty="0" smtClean="0">
                <a:latin typeface="Monotype Corsiva" pitchFamily="66" charset="0"/>
              </a:rPr>
              <a:t>Нетрадиционное </a:t>
            </a:r>
            <a:r>
              <a:rPr lang="ru-RU" sz="2000" b="1" dirty="0">
                <a:latin typeface="Monotype Corsiva" pitchFamily="66" charset="0"/>
              </a:rPr>
              <a:t>использование игр </a:t>
            </a:r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В.В. </a:t>
            </a:r>
            <a:r>
              <a:rPr lang="ru-RU" sz="2000" b="1" dirty="0" err="1" smtClean="0">
                <a:latin typeface="Monotype Corsiva" pitchFamily="66" charset="0"/>
              </a:rPr>
              <a:t>Воскобовича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>
                <a:latin typeface="Monotype Corsiva" pitchFamily="66" charset="0"/>
              </a:rPr>
              <a:t>в образовательном процессе</a:t>
            </a:r>
            <a:r>
              <a:rPr lang="ru-RU" sz="2000" b="1" dirty="0" smtClean="0">
                <a:latin typeface="Monotype Corsiva" pitchFamily="66" charset="0"/>
              </a:rPr>
              <a:t>»</a:t>
            </a:r>
          </a:p>
          <a:p>
            <a:pPr algn="r"/>
            <a:endParaRPr lang="ru-RU" b="1" dirty="0" smtClean="0"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sz="1400" b="1" dirty="0">
              <a:latin typeface="Monotype Corsiva" pitchFamily="66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Monotype Corsiva" pitchFamily="66" charset="0"/>
                <a:cs typeface="Times New Roman" pitchFamily="18" charset="0"/>
              </a:rPr>
              <a:t>Авторы: 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Лифантьева </a:t>
            </a:r>
            <a:r>
              <a:rPr lang="ru-RU" sz="1400" dirty="0">
                <a:latin typeface="Monotype Corsiva" pitchFamily="66" charset="0"/>
                <a:cs typeface="Times New Roman" pitchFamily="18" charset="0"/>
              </a:rPr>
              <a:t>Ольга Викторовна - воспитатель</a:t>
            </a:r>
          </a:p>
          <a:p>
            <a:pPr algn="r"/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Жигунова </a:t>
            </a:r>
            <a:r>
              <a:rPr lang="ru-RU" sz="1400" dirty="0">
                <a:latin typeface="Monotype Corsiva" pitchFamily="66" charset="0"/>
                <a:cs typeface="Times New Roman" pitchFamily="18" charset="0"/>
              </a:rPr>
              <a:t>Ольга Николаевна – 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учитель-дефектолог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028" name="Picture 4" descr="http://sidex.ru/images_offers/1103/1103224/piramidka_razviv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2" b="100000" l="9935" r="965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56" y="3789040"/>
            <a:ext cx="1229748" cy="12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9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2" y="692697"/>
            <a:ext cx="739282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sp.bvf.ru/image/photos/a1/41/a0/2418404_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66" y="1542795"/>
            <a:ext cx="2060426" cy="20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8892" y="1916832"/>
            <a:ext cx="2933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Игра «Черепашки»</a:t>
            </a:r>
          </a:p>
          <a:p>
            <a:r>
              <a:rPr lang="ru-RU" b="1" dirty="0">
                <a:latin typeface="Monotype Corsiva" pitchFamily="66" charset="0"/>
              </a:rPr>
              <a:t>Цель:</a:t>
            </a:r>
            <a:r>
              <a:rPr lang="ru-RU" dirty="0">
                <a:latin typeface="Monotype Corsiva" pitchFamily="66" charset="0"/>
              </a:rPr>
              <a:t> Развитие у детей познавательного интереса.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551" y="3603221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Задачи: </a:t>
            </a:r>
            <a:r>
              <a:rPr lang="ru-RU" sz="1600" dirty="0" smtClean="0">
                <a:latin typeface="Monotype Corsiva" pitchFamily="66" charset="0"/>
              </a:rPr>
              <a:t>Формировать умение конструировать простые плоскостные фигуры за счет перемещения частей в микроплоскости. Развивать умения находить фигуры по цвету, группировать по размеру опираясь на сигнальные ориентиры. Развивать мелкую моторику рук.</a:t>
            </a:r>
            <a:endParaRPr lang="ru-RU" sz="1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7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3903"/>
            <a:ext cx="7488831" cy="56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9397" y="1487106"/>
            <a:ext cx="49921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1 вариант (3-4 года)</a:t>
            </a:r>
          </a:p>
          <a:p>
            <a:pPr algn="just"/>
            <a:r>
              <a:rPr lang="ru-RU" sz="1600" dirty="0" smtClean="0"/>
              <a:t>Формирование первоначальных знаний о зрительных сенсорных эталонах.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r="21656"/>
          <a:stretch/>
        </p:blipFill>
        <p:spPr bwMode="auto">
          <a:xfrm>
            <a:off x="1869306" y="2708920"/>
            <a:ext cx="2774701" cy="2597031"/>
          </a:xfrm>
          <a:prstGeom prst="rect">
            <a:avLst/>
          </a:prstGeom>
          <a:noFill/>
          <a:ln w="57150">
            <a:solidFill>
              <a:srgbClr val="D09E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2716274"/>
            <a:ext cx="223224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Ребенок с помощью цветового ориентира в правом верхнем углу, на мини Ларчике выкладывает «Черепашку» соответствующего цвета.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33001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572"/>
            <a:ext cx="7992887" cy="599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t="295" r="23015" b="-295"/>
          <a:stretch/>
        </p:blipFill>
        <p:spPr bwMode="auto">
          <a:xfrm>
            <a:off x="1547664" y="2852936"/>
            <a:ext cx="2662251" cy="2483262"/>
          </a:xfrm>
          <a:prstGeom prst="rect">
            <a:avLst/>
          </a:prstGeom>
          <a:noFill/>
          <a:ln w="57150">
            <a:solidFill>
              <a:srgbClr val="D09E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412776"/>
            <a:ext cx="5614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2 </a:t>
            </a:r>
            <a:r>
              <a:rPr lang="ru-RU" dirty="0"/>
              <a:t>вариант </a:t>
            </a:r>
            <a:r>
              <a:rPr lang="ru-RU" dirty="0" smtClean="0"/>
              <a:t>(4-5 лет)</a:t>
            </a:r>
            <a:endParaRPr lang="ru-RU" dirty="0"/>
          </a:p>
          <a:p>
            <a:r>
              <a:rPr lang="ru-RU" dirty="0"/>
              <a:t>Формирование </a:t>
            </a:r>
            <a:r>
              <a:rPr lang="ru-RU" dirty="0" smtClean="0"/>
              <a:t>навыков </a:t>
            </a:r>
            <a:r>
              <a:rPr lang="ru-RU" dirty="0" err="1" smtClean="0"/>
              <a:t>микроориентировки</a:t>
            </a:r>
            <a:r>
              <a:rPr lang="ru-RU" dirty="0" smtClean="0"/>
              <a:t>, определение правой и левой стороны мини Ларчика.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08388" y="2852936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Ребенок с помощью цветового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ориентира,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мини Ларчике выкладывает «Черепашку» соответствующего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цвета, используя в речи пространственные термины (справа, слева).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3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9930" cy="588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r="22042"/>
          <a:stretch/>
        </p:blipFill>
        <p:spPr bwMode="auto">
          <a:xfrm>
            <a:off x="1619672" y="2708920"/>
            <a:ext cx="2929947" cy="2775061"/>
          </a:xfrm>
          <a:prstGeom prst="rect">
            <a:avLst/>
          </a:prstGeom>
          <a:noFill/>
          <a:ln w="57150">
            <a:solidFill>
              <a:srgbClr val="D09E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19675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3 </a:t>
            </a:r>
            <a:r>
              <a:rPr lang="ru-RU" dirty="0"/>
              <a:t>вариант </a:t>
            </a:r>
            <a:r>
              <a:rPr lang="ru-RU" dirty="0" smtClean="0"/>
              <a:t>(5-6 лет)</a:t>
            </a:r>
            <a:endParaRPr lang="ru-RU" dirty="0"/>
          </a:p>
          <a:p>
            <a:r>
              <a:rPr lang="ru-RU" dirty="0"/>
              <a:t>Формирование навыков </a:t>
            </a:r>
            <a:r>
              <a:rPr lang="ru-RU" dirty="0" err="1"/>
              <a:t>микроориентировки</a:t>
            </a:r>
            <a:r>
              <a:rPr lang="ru-RU" dirty="0"/>
              <a:t>, определение </a:t>
            </a:r>
            <a:r>
              <a:rPr lang="ru-RU" dirty="0" smtClean="0"/>
              <a:t>середины, правой </a:t>
            </a:r>
            <a:r>
              <a:rPr lang="ru-RU" dirty="0"/>
              <a:t>и левой стороны мини Ларчика.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5874" y="2803788"/>
            <a:ext cx="289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с помощью цветового ориентира, на мини Ларчике выкладывает «Черепашку» соответствующего цвета,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словесно обозначая пространственное расположение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(справа,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слева, посередине, между).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7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0" y="476673"/>
            <a:ext cx="78728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 r="21318"/>
          <a:stretch/>
        </p:blipFill>
        <p:spPr bwMode="auto">
          <a:xfrm>
            <a:off x="1537272" y="2690336"/>
            <a:ext cx="2834590" cy="2781672"/>
          </a:xfrm>
          <a:prstGeom prst="rect">
            <a:avLst/>
          </a:prstGeom>
          <a:noFill/>
          <a:ln w="57150">
            <a:solidFill>
              <a:srgbClr val="D09E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7272" y="1213008"/>
            <a:ext cx="5987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4 </a:t>
            </a:r>
            <a:r>
              <a:rPr lang="ru-RU" dirty="0"/>
              <a:t>вариант </a:t>
            </a:r>
            <a:r>
              <a:rPr lang="ru-RU" dirty="0" smtClean="0"/>
              <a:t>(6 -7лет</a:t>
            </a:r>
            <a:r>
              <a:rPr lang="ru-RU" dirty="0"/>
              <a:t>)</a:t>
            </a:r>
          </a:p>
          <a:p>
            <a:r>
              <a:rPr lang="ru-RU" dirty="0"/>
              <a:t>Формирование навыков </a:t>
            </a:r>
            <a:r>
              <a:rPr lang="ru-RU" dirty="0" err="1"/>
              <a:t>микроориентировки</a:t>
            </a:r>
            <a:r>
              <a:rPr lang="ru-RU" dirty="0"/>
              <a:t>, </a:t>
            </a:r>
            <a:r>
              <a:rPr lang="ru-RU" dirty="0" smtClean="0"/>
              <a:t>умение правильно использовать пространственные термины (центр, правый-нижний, верхний угол </a:t>
            </a:r>
            <a:r>
              <a:rPr lang="ru-RU" dirty="0"/>
              <a:t>и </a:t>
            </a:r>
            <a:r>
              <a:rPr lang="ru-RU" dirty="0" smtClean="0"/>
              <a:t>левый-нижний, верхний угол </a:t>
            </a:r>
            <a:r>
              <a:rPr lang="ru-RU" dirty="0"/>
              <a:t>мини </a:t>
            </a:r>
            <a:r>
              <a:rPr lang="ru-RU" dirty="0" smtClean="0"/>
              <a:t>Ларчика).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30799" y="2713672"/>
            <a:ext cx="2995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с помощью цветового ориентира, на мини Ларчике выкладывает «Черепашку» соответствующего цвета, словесно обозначая пространственное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0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0" y="476673"/>
            <a:ext cx="787287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20941"/>
          <a:stretch/>
        </p:blipFill>
        <p:spPr bwMode="auto">
          <a:xfrm>
            <a:off x="1676670" y="2852936"/>
            <a:ext cx="2677886" cy="2520000"/>
          </a:xfrm>
          <a:prstGeom prst="rect">
            <a:avLst/>
          </a:prstGeom>
          <a:noFill/>
          <a:ln w="57150">
            <a:solidFill>
              <a:srgbClr val="D09E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96752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 </a:t>
            </a:r>
            <a:r>
              <a:rPr lang="ru-RU" dirty="0"/>
              <a:t>вариант </a:t>
            </a:r>
            <a:r>
              <a:rPr lang="ru-RU" dirty="0" smtClean="0"/>
              <a:t>(</a:t>
            </a:r>
            <a:r>
              <a:rPr lang="ru-RU" dirty="0"/>
              <a:t>5</a:t>
            </a:r>
            <a:r>
              <a:rPr lang="ru-RU" dirty="0" smtClean="0"/>
              <a:t> -</a:t>
            </a:r>
            <a:r>
              <a:rPr lang="ru-RU" dirty="0"/>
              <a:t>7лет)</a:t>
            </a:r>
          </a:p>
          <a:p>
            <a:r>
              <a:rPr lang="ru-RU" dirty="0"/>
              <a:t>Формирование навыков </a:t>
            </a:r>
            <a:r>
              <a:rPr lang="ru-RU" dirty="0" err="1"/>
              <a:t>микроориентировки</a:t>
            </a:r>
            <a:r>
              <a:rPr lang="ru-RU" dirty="0"/>
              <a:t>, умение правильно использовать пространственные термины (центр, правый-нижний, верхний угол и левый-нижний, верхний угол мини Ларчика).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2852936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с помощью цветового ориентира, на мини Ларчике выкладывает «Черепашку» соответствующего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 и величины,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словесно обозначая пространственное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расположение, цвет и величину.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5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849313"/>
            <a:ext cx="68770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8288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54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338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2018-10-15T16:40:56Z</dcterms:created>
  <dcterms:modified xsi:type="dcterms:W3CDTF">2020-01-31T07:14:11Z</dcterms:modified>
</cp:coreProperties>
</file>