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309" r:id="rId3"/>
    <p:sldId id="307" r:id="rId4"/>
    <p:sldId id="308" r:id="rId5"/>
    <p:sldId id="312" r:id="rId6"/>
    <p:sldId id="313" r:id="rId7"/>
    <p:sldId id="277" r:id="rId8"/>
    <p:sldId id="262" r:id="rId9"/>
    <p:sldId id="263" r:id="rId10"/>
    <p:sldId id="266" r:id="rId11"/>
    <p:sldId id="271" r:id="rId12"/>
    <p:sldId id="272" r:id="rId13"/>
    <p:sldId id="273" r:id="rId14"/>
    <p:sldId id="276" r:id="rId15"/>
    <p:sldId id="278" r:id="rId16"/>
    <p:sldId id="310" r:id="rId17"/>
    <p:sldId id="311" r:id="rId18"/>
    <p:sldId id="279" r:id="rId19"/>
    <p:sldId id="280" r:id="rId20"/>
    <p:sldId id="306" r:id="rId21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0016-4B68-41C7-8822-097B226358D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EC86-9BE3-4CB6-97F3-69D4738F9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733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0016-4B68-41C7-8822-097B226358D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EC86-9BE3-4CB6-97F3-69D4738F9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70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0016-4B68-41C7-8822-097B226358D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EC86-9BE3-4CB6-97F3-69D4738F9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117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0016-4B68-41C7-8822-097B226358D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EC86-9BE3-4CB6-97F3-69D4738F9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944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0016-4B68-41C7-8822-097B226358D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EC86-9BE3-4CB6-97F3-69D4738F9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203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0016-4B68-41C7-8822-097B226358D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EC86-9BE3-4CB6-97F3-69D4738F9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50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0016-4B68-41C7-8822-097B226358D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EC86-9BE3-4CB6-97F3-69D4738F9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327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0016-4B68-41C7-8822-097B226358D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EC86-9BE3-4CB6-97F3-69D4738F9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8180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0016-4B68-41C7-8822-097B226358D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EC86-9BE3-4CB6-97F3-69D4738F9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975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0016-4B68-41C7-8822-097B226358D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EC86-9BE3-4CB6-97F3-69D4738F9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649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10016-4B68-41C7-8822-097B226358D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EC86-9BE3-4CB6-97F3-69D4738F9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15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10016-4B68-41C7-8822-097B226358D7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FEC86-9BE3-4CB6-97F3-69D4738F91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694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9512" y="980728"/>
            <a:ext cx="7464322" cy="2016224"/>
          </a:xfrm>
        </p:spPr>
        <p:txBody>
          <a:bodyPr>
            <a:noAutofit/>
          </a:bodyPr>
          <a:lstStyle/>
          <a:p>
            <a:r>
              <a:rPr lang="ru-RU" b="1" dirty="0" smtClean="0"/>
              <a:t>Организация познавательно-исследовательской деятельности </a:t>
            </a:r>
            <a:r>
              <a:rPr lang="ru-RU" b="1" dirty="0" smtClean="0"/>
              <a:t>дошкольников 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3284984"/>
            <a:ext cx="7488832" cy="1287024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Детское </a:t>
            </a:r>
          </a:p>
          <a:p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экспериментирование 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8063" y="4857760"/>
            <a:ext cx="31014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b="1" dirty="0" smtClean="0"/>
              <a:t>Подготовили: Кузьмина А.М.</a:t>
            </a:r>
          </a:p>
          <a:p>
            <a:pPr algn="r"/>
            <a:r>
              <a:rPr lang="ru-RU" b="1" dirty="0" err="1" smtClean="0"/>
              <a:t>Гилязова</a:t>
            </a:r>
            <a:r>
              <a:rPr lang="ru-RU" b="1" dirty="0" smtClean="0"/>
              <a:t> Н.В.</a:t>
            </a:r>
          </a:p>
          <a:p>
            <a:pPr algn="r"/>
            <a:r>
              <a:rPr lang="ru-RU" b="1" dirty="0" smtClean="0"/>
              <a:t>Козлова Ю.П.</a:t>
            </a:r>
          </a:p>
          <a:p>
            <a:pPr algn="r"/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14810" y="6357958"/>
            <a:ext cx="780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2020г.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24063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994122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Детское экспериментирование 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268760"/>
            <a:ext cx="7355160" cy="4857403"/>
          </a:xfrm>
        </p:spPr>
        <p:txBody>
          <a:bodyPr>
            <a:normAutofit fontScale="925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/>
              <a:t>тесно связано с такими видами деятельности как: </a:t>
            </a:r>
            <a:endParaRPr lang="ru-RU" sz="4000" dirty="0" smtClean="0"/>
          </a:p>
          <a:p>
            <a:pPr marL="0" indent="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4000" dirty="0" smtClean="0"/>
              <a:t>наблюдение</a:t>
            </a:r>
            <a:r>
              <a:rPr lang="ru-RU" sz="4000" dirty="0"/>
              <a:t>;</a:t>
            </a:r>
            <a:r>
              <a:rPr lang="ru-RU" sz="4000" dirty="0" smtClean="0"/>
              <a:t> 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4000" dirty="0"/>
              <a:t>т</a:t>
            </a:r>
            <a:r>
              <a:rPr lang="ru-RU" sz="4000" dirty="0" smtClean="0"/>
              <a:t>руд</a:t>
            </a:r>
            <a:r>
              <a:rPr lang="ru-RU" sz="4000" dirty="0"/>
              <a:t>;</a:t>
            </a:r>
            <a:r>
              <a:rPr lang="ru-RU" sz="4000" dirty="0" smtClean="0"/>
              <a:t> 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4000" dirty="0" smtClean="0"/>
              <a:t>развитие речи; 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4000" dirty="0" smtClean="0"/>
              <a:t>изобразительная деятельность;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4000" dirty="0" smtClean="0"/>
              <a:t>формирование </a:t>
            </a:r>
            <a:r>
              <a:rPr lang="ru-RU" sz="4000" dirty="0"/>
              <a:t>математических представлений.</a:t>
            </a:r>
            <a:endParaRPr lang="ru-RU" sz="3700" dirty="0"/>
          </a:p>
          <a:p>
            <a:pPr marL="0" indent="457200">
              <a:spcBef>
                <a:spcPts val="0"/>
              </a:spcBef>
              <a:buNone/>
            </a:pPr>
            <a:endParaRPr lang="ru-RU" sz="3700" dirty="0"/>
          </a:p>
        </p:txBody>
      </p:sp>
    </p:spTree>
    <p:extLst>
      <p:ext uri="{BB962C8B-B14F-4D97-AF65-F5344CB8AC3E}">
        <p14:creationId xmlns:p14="http://schemas.microsoft.com/office/powerpoint/2010/main" xmlns="" val="12228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274638"/>
            <a:ext cx="7560840" cy="778098"/>
          </a:xfrm>
        </p:spPr>
        <p:txBody>
          <a:bodyPr>
            <a:noAutofit/>
          </a:bodyPr>
          <a:lstStyle/>
          <a:p>
            <a:r>
              <a:rPr lang="ru-RU" sz="3000" b="1" dirty="0" smtClean="0"/>
              <a:t>Достоинства детского экспериментирования </a:t>
            </a:r>
            <a:endParaRPr lang="ru-RU" sz="3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124744"/>
            <a:ext cx="7571184" cy="5544616"/>
          </a:xfrm>
        </p:spPr>
        <p:txBody>
          <a:bodyPr>
            <a:normAutofit fontScale="475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 smtClean="0"/>
              <a:t>-  дети </a:t>
            </a:r>
            <a:r>
              <a:rPr lang="ru-RU" sz="5100" dirty="0"/>
              <a:t>получают </a:t>
            </a:r>
            <a:r>
              <a:rPr lang="ru-RU" sz="5100" dirty="0" smtClean="0"/>
              <a:t>представления </a:t>
            </a:r>
            <a:r>
              <a:rPr lang="ru-RU" sz="5100" dirty="0"/>
              <a:t>о различных сторонах изучаемого объекта и его взаимоотношениях с другими объектами и со средой </a:t>
            </a:r>
            <a:r>
              <a:rPr lang="ru-RU" sz="5100" dirty="0" smtClean="0"/>
              <a:t>обитания;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 smtClean="0"/>
              <a:t>- идет </a:t>
            </a:r>
            <a:r>
              <a:rPr lang="ru-RU" sz="5100" dirty="0"/>
              <a:t>обогащение памяти </a:t>
            </a:r>
            <a:r>
              <a:rPr lang="ru-RU" sz="5100" dirty="0" smtClean="0"/>
              <a:t>ребенка;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 smtClean="0"/>
              <a:t>- активизируются мыслительные процессы ребенка;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 smtClean="0"/>
              <a:t>- развивается речь ребенка;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 smtClean="0"/>
              <a:t>- происходит накопление фонда умственных умений; 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 smtClean="0"/>
              <a:t>- формируется самостоятельность, целеполагание;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 smtClean="0"/>
              <a:t>- развивается эмоциональная сфера и творческие способности ребенка; 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 smtClean="0"/>
              <a:t>- формируются трудовые навыки;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 smtClean="0"/>
              <a:t>- укрепляется </a:t>
            </a:r>
            <a:r>
              <a:rPr lang="ru-RU" sz="5100" dirty="0"/>
              <a:t>здоровье за счет повышения </a:t>
            </a:r>
            <a:endParaRPr lang="ru-RU" sz="5100" dirty="0" smtClean="0"/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 smtClean="0"/>
              <a:t>общего </a:t>
            </a:r>
            <a:r>
              <a:rPr lang="ru-RU" sz="5100" dirty="0"/>
              <a:t>уровня двигательной активности.</a:t>
            </a:r>
          </a:p>
          <a:p>
            <a:pPr marL="0" indent="457200">
              <a:spcBef>
                <a:spcPts val="0"/>
              </a:spcBef>
              <a:buNone/>
            </a:pPr>
            <a:endParaRPr lang="ru-RU" sz="3700" dirty="0"/>
          </a:p>
        </p:txBody>
      </p:sp>
    </p:spTree>
    <p:extLst>
      <p:ext uri="{BB962C8B-B14F-4D97-AF65-F5344CB8AC3E}">
        <p14:creationId xmlns:p14="http://schemas.microsoft.com/office/powerpoint/2010/main" xmlns="" val="12228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066130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accent4">
                    <a:lumMod val="50000"/>
                  </a:schemeClr>
                </a:solidFill>
              </a:rPr>
              <a:t>Направления экспериментальной деятельности дошкольников   </a:t>
            </a:r>
            <a:endParaRPr lang="ru-RU" sz="3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412776"/>
            <a:ext cx="7211144" cy="510233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37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530607"/>
            <a:ext cx="6912768" cy="1512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</a:rPr>
              <a:t>Живая природа: наблюдение за растениями, насекомыми, животными</a:t>
            </a:r>
            <a:endParaRPr lang="ru-RU" sz="3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1980" y="3284984"/>
            <a:ext cx="6940340" cy="1512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</a:rPr>
              <a:t>Неживая природа: изучение свойств материалов: дерева, пластмассы и т.д.</a:t>
            </a:r>
            <a:endParaRPr lang="ru-RU" sz="31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1980" y="5085184"/>
            <a:ext cx="5917708" cy="12343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dirty="0" smtClean="0">
                <a:solidFill>
                  <a:schemeClr val="accent4">
                    <a:lumMod val="50000"/>
                  </a:schemeClr>
                </a:solidFill>
              </a:rPr>
              <a:t>Человек </a:t>
            </a:r>
            <a:endParaRPr lang="ru-RU" sz="31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28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778098"/>
          </a:xfrm>
        </p:spPr>
        <p:txBody>
          <a:bodyPr>
            <a:normAutofit/>
          </a:bodyPr>
          <a:lstStyle/>
          <a:p>
            <a:r>
              <a:rPr lang="ru-RU" sz="3400" b="1" dirty="0" smtClean="0">
                <a:solidFill>
                  <a:schemeClr val="accent4">
                    <a:lumMod val="50000"/>
                  </a:schemeClr>
                </a:solidFill>
              </a:rPr>
              <a:t>Виды экспериментов </a:t>
            </a:r>
            <a:endParaRPr lang="ru-RU" sz="3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980728"/>
            <a:ext cx="7632848" cy="561662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3700" dirty="0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12344" y="1016452"/>
            <a:ext cx="3816424" cy="2346014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500" b="1" dirty="0" smtClean="0">
                <a:solidFill>
                  <a:schemeClr val="tx1"/>
                </a:solidFill>
              </a:rPr>
              <a:t>По месту проведения:</a:t>
            </a:r>
          </a:p>
          <a:p>
            <a:pPr>
              <a:buFontTx/>
              <a:buChar char="-"/>
            </a:pPr>
            <a:r>
              <a:rPr lang="ru-RU" sz="2500" dirty="0" smtClean="0">
                <a:solidFill>
                  <a:schemeClr val="tx1"/>
                </a:solidFill>
              </a:rPr>
              <a:t>в групповой комнате;</a:t>
            </a:r>
          </a:p>
          <a:p>
            <a:pPr>
              <a:buFontTx/>
              <a:buChar char="-"/>
            </a:pPr>
            <a:r>
              <a:rPr lang="ru-RU" sz="2500" dirty="0" smtClean="0">
                <a:solidFill>
                  <a:schemeClr val="tx1"/>
                </a:solidFill>
              </a:rPr>
              <a:t>на участке;</a:t>
            </a:r>
          </a:p>
          <a:p>
            <a:pPr>
              <a:buFontTx/>
              <a:buChar char="-"/>
            </a:pPr>
            <a:r>
              <a:rPr lang="ru-RU" sz="2500" dirty="0" smtClean="0">
                <a:solidFill>
                  <a:schemeClr val="tx1"/>
                </a:solidFill>
              </a:rPr>
              <a:t>в лесу, в поле, огороде и т.д.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86828" y="3721576"/>
            <a:ext cx="3816424" cy="2766554"/>
          </a:xfrm>
          <a:prstGeom prst="round2Diag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500" b="1" dirty="0" smtClean="0">
                <a:solidFill>
                  <a:schemeClr val="tx1"/>
                </a:solidFill>
              </a:rPr>
              <a:t>    </a:t>
            </a:r>
          </a:p>
          <a:p>
            <a:r>
              <a:rPr lang="ru-RU" sz="2500" b="1" dirty="0" smtClean="0">
                <a:solidFill>
                  <a:schemeClr val="tx1"/>
                </a:solidFill>
              </a:rPr>
              <a:t>По причине их проведения:</a:t>
            </a:r>
          </a:p>
          <a:p>
            <a:pPr>
              <a:buFontTx/>
              <a:buChar char="-"/>
            </a:pPr>
            <a:r>
              <a:rPr lang="ru-RU" sz="2500" dirty="0" smtClean="0">
                <a:solidFill>
                  <a:schemeClr val="tx1"/>
                </a:solidFill>
              </a:rPr>
              <a:t>случайные;</a:t>
            </a:r>
          </a:p>
          <a:p>
            <a:pPr>
              <a:buFontTx/>
              <a:buChar char="-"/>
            </a:pPr>
            <a:r>
              <a:rPr lang="ru-RU" sz="2500" dirty="0">
                <a:solidFill>
                  <a:schemeClr val="tx1"/>
                </a:solidFill>
              </a:rPr>
              <a:t>з</a:t>
            </a:r>
            <a:r>
              <a:rPr lang="ru-RU" sz="2500" dirty="0" smtClean="0">
                <a:solidFill>
                  <a:schemeClr val="tx1"/>
                </a:solidFill>
              </a:rPr>
              <a:t>апланированные;</a:t>
            </a:r>
          </a:p>
          <a:p>
            <a:pPr>
              <a:buFontTx/>
              <a:buChar char="-"/>
            </a:pPr>
            <a:r>
              <a:rPr lang="ru-RU" sz="2500" dirty="0">
                <a:solidFill>
                  <a:schemeClr val="tx1"/>
                </a:solidFill>
              </a:rPr>
              <a:t>п</a:t>
            </a:r>
            <a:r>
              <a:rPr lang="ru-RU" sz="2500" dirty="0" smtClean="0">
                <a:solidFill>
                  <a:schemeClr val="tx1"/>
                </a:solidFill>
              </a:rPr>
              <a:t>оставленные в ответ на вопрос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211960" y="3695175"/>
            <a:ext cx="4032448" cy="2766554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     По характеру познавательной деятельности  детей: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иллюстративные;</a:t>
            </a:r>
          </a:p>
          <a:p>
            <a:pPr>
              <a:buFontTx/>
              <a:buChar char="-"/>
            </a:pPr>
            <a:r>
              <a:rPr lang="ru-RU" sz="2400" dirty="0">
                <a:solidFill>
                  <a:schemeClr val="tx1"/>
                </a:solidFill>
              </a:rPr>
              <a:t>п</a:t>
            </a:r>
            <a:r>
              <a:rPr lang="ru-RU" sz="2400" dirty="0" smtClean="0">
                <a:solidFill>
                  <a:schemeClr val="tx1"/>
                </a:solidFill>
              </a:rPr>
              <a:t>оисковые;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chemeClr val="tx1"/>
                </a:solidFill>
              </a:rPr>
              <a:t>решение экспериментальных задач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189667" y="1016452"/>
            <a:ext cx="4032448" cy="2340071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</a:rPr>
              <a:t>По количеству детей</a:t>
            </a:r>
            <a:r>
              <a:rPr lang="ru-RU" sz="2500" dirty="0" smtClean="0">
                <a:solidFill>
                  <a:schemeClr val="tx1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ru-RU" sz="2500" dirty="0" smtClean="0">
                <a:solidFill>
                  <a:schemeClr val="tx1"/>
                </a:solidFill>
              </a:rPr>
              <a:t>индивидуальные;</a:t>
            </a:r>
          </a:p>
          <a:p>
            <a:pPr>
              <a:buFontTx/>
              <a:buChar char="-"/>
            </a:pPr>
            <a:r>
              <a:rPr lang="ru-RU" sz="2500" dirty="0" smtClean="0">
                <a:solidFill>
                  <a:schemeClr val="tx1"/>
                </a:solidFill>
              </a:rPr>
              <a:t>подгрупповые;</a:t>
            </a:r>
          </a:p>
          <a:p>
            <a:pPr>
              <a:buFontTx/>
              <a:buChar char="-"/>
            </a:pPr>
            <a:r>
              <a:rPr lang="ru-RU" sz="2500" dirty="0" smtClean="0">
                <a:solidFill>
                  <a:schemeClr val="tx1"/>
                </a:solidFill>
              </a:rPr>
              <a:t>коллективные  (вся группа)</a:t>
            </a:r>
            <a:endParaRPr lang="ru-RU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28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714202"/>
          </a:xfrm>
        </p:spPr>
        <p:txBody>
          <a:bodyPr>
            <a:noAutofit/>
          </a:bodyPr>
          <a:lstStyle/>
          <a:p>
            <a:r>
              <a:rPr lang="ru-RU" sz="3700" b="1" dirty="0" smtClean="0">
                <a:solidFill>
                  <a:schemeClr val="accent4">
                    <a:lumMod val="50000"/>
                  </a:schemeClr>
                </a:solidFill>
              </a:rPr>
              <a:t>Условия для проведения экспериментирования</a:t>
            </a:r>
            <a:br>
              <a:rPr lang="ru-RU" sz="37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700" b="1" dirty="0" smtClean="0">
                <a:solidFill>
                  <a:schemeClr val="accent4">
                    <a:lumMod val="50000"/>
                  </a:schemeClr>
                </a:solidFill>
              </a:rPr>
              <a:t>Центр </a:t>
            </a:r>
            <a:r>
              <a:rPr lang="ru-RU" sz="3700" b="1" dirty="0" smtClean="0">
                <a:solidFill>
                  <a:schemeClr val="accent4">
                    <a:lumMod val="50000"/>
                  </a:schemeClr>
                </a:solidFill>
              </a:rPr>
              <a:t>экспериментирования </a:t>
            </a:r>
            <a:endParaRPr lang="ru-RU" sz="37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060848"/>
            <a:ext cx="7355160" cy="47971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4000" i="1" dirty="0" smtClean="0"/>
              <a:t>Требования к </a:t>
            </a:r>
            <a:r>
              <a:rPr lang="ru-RU" sz="4000" i="1" dirty="0" smtClean="0"/>
              <a:t>центру</a:t>
            </a:r>
            <a:r>
              <a:rPr lang="ru-RU" sz="4000" i="1" dirty="0" smtClean="0"/>
              <a:t>: </a:t>
            </a:r>
            <a:endParaRPr lang="ru-RU" sz="4000" i="1" dirty="0" smtClean="0"/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4000" dirty="0" smtClean="0"/>
              <a:t>безопасность </a:t>
            </a:r>
            <a:r>
              <a:rPr lang="ru-RU" sz="4000" dirty="0"/>
              <a:t>для жизни и здоровья </a:t>
            </a:r>
            <a:r>
              <a:rPr lang="ru-RU" sz="4000" dirty="0" smtClean="0"/>
              <a:t>детей;</a:t>
            </a:r>
            <a:endParaRPr lang="ru-RU" sz="4000" dirty="0"/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4000" dirty="0" smtClean="0"/>
              <a:t>достаточность;</a:t>
            </a:r>
            <a:endParaRPr lang="ru-RU" sz="4000" dirty="0"/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4000" dirty="0" smtClean="0"/>
              <a:t>возрастные </a:t>
            </a:r>
            <a:r>
              <a:rPr lang="ru-RU" sz="4000" dirty="0"/>
              <a:t>особенности </a:t>
            </a:r>
            <a:r>
              <a:rPr lang="ru-RU" sz="4000" dirty="0" smtClean="0"/>
              <a:t>детей;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sz="4000" dirty="0" smtClean="0"/>
              <a:t>доступность расположения.</a:t>
            </a:r>
            <a:endParaRPr lang="ru-RU" sz="4000" dirty="0"/>
          </a:p>
          <a:p>
            <a:pPr marL="0" indent="457200">
              <a:spcBef>
                <a:spcPts val="0"/>
              </a:spcBef>
              <a:buNone/>
            </a:pPr>
            <a:endParaRPr lang="ru-RU" sz="3700" dirty="0"/>
          </a:p>
        </p:txBody>
      </p:sp>
    </p:spTree>
    <p:extLst>
      <p:ext uri="{BB962C8B-B14F-4D97-AF65-F5344CB8AC3E}">
        <p14:creationId xmlns:p14="http://schemas.microsoft.com/office/powerpoint/2010/main" xmlns="" val="12228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27168" cy="1008112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000" b="1" dirty="0" smtClean="0">
                <a:solidFill>
                  <a:schemeClr val="accent4">
                    <a:lumMod val="50000"/>
                  </a:schemeClr>
                </a:solidFill>
              </a:rPr>
              <a:t>Основное оборудование уголка экспериментирования</a:t>
            </a:r>
            <a:br>
              <a:rPr lang="ru-RU" sz="3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3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b="1" dirty="0" smtClean="0"/>
              <a:t>- </a:t>
            </a:r>
            <a:r>
              <a:rPr lang="ru-RU" sz="2700" b="1" dirty="0" smtClean="0"/>
              <a:t>приборы</a:t>
            </a:r>
            <a:r>
              <a:rPr lang="ru-RU" sz="2700" dirty="0"/>
              <a:t>: весы, увеличительные стекла, магниты, микроскопы, </a:t>
            </a:r>
            <a:r>
              <a:rPr lang="ru-RU" sz="2700" dirty="0" smtClean="0"/>
              <a:t>лупы;</a:t>
            </a:r>
            <a:endParaRPr lang="ru-RU" sz="27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700" dirty="0" smtClean="0"/>
              <a:t>- </a:t>
            </a:r>
            <a:r>
              <a:rPr lang="ru-RU" sz="2700" b="1" dirty="0" smtClean="0"/>
              <a:t>сосуды </a:t>
            </a:r>
            <a:r>
              <a:rPr lang="ru-RU" sz="2700" b="1" dirty="0"/>
              <a:t>из различных материалов</a:t>
            </a:r>
            <a:r>
              <a:rPr lang="ru-RU" sz="2700" dirty="0"/>
              <a:t>: стекла, </a:t>
            </a:r>
            <a:r>
              <a:rPr lang="ru-RU" sz="2700" dirty="0" smtClean="0"/>
              <a:t>металла, пластмассы;</a:t>
            </a:r>
            <a:endParaRPr lang="ru-RU" sz="27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700" dirty="0" smtClean="0"/>
              <a:t>- </a:t>
            </a:r>
            <a:r>
              <a:rPr lang="ru-RU" sz="2700" b="1" dirty="0" smtClean="0"/>
              <a:t>природные </a:t>
            </a:r>
            <a:r>
              <a:rPr lang="ru-RU" sz="2700" b="1" dirty="0"/>
              <a:t>материалы</a:t>
            </a:r>
            <a:r>
              <a:rPr lang="ru-RU" sz="2700" dirty="0"/>
              <a:t>: листья, песок, глина, земля, </a:t>
            </a:r>
            <a:r>
              <a:rPr lang="ru-RU" sz="2700" dirty="0" smtClean="0"/>
              <a:t>семена;</a:t>
            </a:r>
            <a:endParaRPr lang="ru-RU" sz="27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700" dirty="0" smtClean="0"/>
              <a:t>- </a:t>
            </a:r>
            <a:r>
              <a:rPr lang="ru-RU" sz="2700" b="1" dirty="0" smtClean="0"/>
              <a:t>медицинские </a:t>
            </a:r>
            <a:r>
              <a:rPr lang="ru-RU" sz="2700" b="1" dirty="0"/>
              <a:t>материалы</a:t>
            </a:r>
            <a:r>
              <a:rPr lang="ru-RU" sz="2700" dirty="0"/>
              <a:t>: пипетки, колбы, шприцы, мерные ложечки, вата, </a:t>
            </a:r>
            <a:r>
              <a:rPr lang="ru-RU" sz="2700" dirty="0" smtClean="0"/>
              <a:t>бинт;</a:t>
            </a:r>
            <a:endParaRPr lang="ru-RU" sz="27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700" dirty="0" smtClean="0"/>
              <a:t>- </a:t>
            </a:r>
            <a:r>
              <a:rPr lang="ru-RU" sz="2700" b="1" dirty="0" smtClean="0"/>
              <a:t>бросовый </a:t>
            </a:r>
            <a:r>
              <a:rPr lang="ru-RU" sz="2700" b="1" dirty="0"/>
              <a:t>материал</a:t>
            </a:r>
            <a:r>
              <a:rPr lang="ru-RU" sz="2700" dirty="0"/>
              <a:t>: пластмасса, кусочки ткани, кожи, </a:t>
            </a:r>
            <a:r>
              <a:rPr lang="ru-RU" sz="2700" dirty="0" smtClean="0"/>
              <a:t>меха;</a:t>
            </a:r>
            <a:endParaRPr lang="ru-RU" sz="27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700" dirty="0" smtClean="0"/>
              <a:t> - </a:t>
            </a:r>
            <a:r>
              <a:rPr lang="ru-RU" sz="2700" b="1" dirty="0"/>
              <a:t>прочие материалы</a:t>
            </a:r>
            <a:r>
              <a:rPr lang="ru-RU" sz="2700" dirty="0"/>
              <a:t>: зеркала, воздушные шары, масло, мука, соль, сахар, цветные и прозрачные стёкла, сито, свечи.</a:t>
            </a:r>
          </a:p>
        </p:txBody>
      </p:sp>
    </p:spTree>
    <p:extLst>
      <p:ext uri="{BB962C8B-B14F-4D97-AF65-F5344CB8AC3E}">
        <p14:creationId xmlns:p14="http://schemas.microsoft.com/office/powerpoint/2010/main" xmlns="" val="333436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2656"/>
            <a:ext cx="7283152" cy="1368152"/>
          </a:xfrm>
        </p:spPr>
        <p:txBody>
          <a:bodyPr>
            <a:normAutofit fontScale="90000"/>
          </a:bodyPr>
          <a:lstStyle/>
          <a:p>
            <a:r>
              <a:rPr lang="ru-RU" sz="37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7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700" b="1" dirty="0" smtClean="0">
                <a:solidFill>
                  <a:schemeClr val="accent4">
                    <a:lumMod val="50000"/>
                  </a:schemeClr>
                </a:solidFill>
              </a:rPr>
              <a:t>Дополнительное  оборудование </a:t>
            </a:r>
            <a:r>
              <a:rPr lang="ru-RU" sz="3700" b="1" dirty="0" smtClean="0">
                <a:solidFill>
                  <a:schemeClr val="accent4">
                    <a:lumMod val="50000"/>
                  </a:schemeClr>
                </a:solidFill>
              </a:rPr>
              <a:t>центра</a:t>
            </a:r>
            <a:r>
              <a:rPr lang="ru-RU" sz="37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3700" b="1" dirty="0" smtClean="0">
                <a:solidFill>
                  <a:schemeClr val="accent4">
                    <a:lumMod val="50000"/>
                  </a:schemeClr>
                </a:solidFill>
              </a:rPr>
              <a:t>экспериментирования</a:t>
            </a:r>
            <a:r>
              <a:rPr lang="ru-RU" sz="34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3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3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3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988840"/>
            <a:ext cx="7211144" cy="42484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/>
              <a:t>детские халаты;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/>
              <a:t>клеенчатые фартуки;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/>
              <a:t>полотенца;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/>
              <a:t>контейнеры </a:t>
            </a:r>
            <a:r>
              <a:rPr lang="ru-RU" dirty="0"/>
              <a:t>для хранения сыпучих и мелких </a:t>
            </a:r>
            <a:r>
              <a:rPr lang="ru-RU" dirty="0" smtClean="0"/>
              <a:t>предметов.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52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7355160" cy="1368152"/>
          </a:xfrm>
        </p:spPr>
        <p:txBody>
          <a:bodyPr>
            <a:normAutofit/>
          </a:bodyPr>
          <a:lstStyle/>
          <a:p>
            <a:r>
              <a:rPr lang="ru-RU" sz="3700" b="1" dirty="0" smtClean="0">
                <a:solidFill>
                  <a:schemeClr val="accent4">
                    <a:lumMod val="50000"/>
                  </a:schemeClr>
                </a:solidFill>
              </a:rPr>
              <a:t>Необходимо иметь в уголке экспериментирования</a:t>
            </a:r>
            <a:r>
              <a:rPr lang="ru-RU" sz="3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3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628800"/>
            <a:ext cx="7355160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300" dirty="0" smtClean="0"/>
              <a:t>- карточки-схемы </a:t>
            </a:r>
            <a:r>
              <a:rPr lang="ru-RU" sz="3300" dirty="0"/>
              <a:t>проведения экспериментов, оформленные на плотной бумаге  </a:t>
            </a:r>
            <a:r>
              <a:rPr lang="ru-RU" sz="3300" dirty="0" smtClean="0"/>
              <a:t>(</a:t>
            </a:r>
            <a:r>
              <a:rPr lang="ru-RU" sz="3300" dirty="0"/>
              <a:t>на обратной стороне карточки описывается ход проведения эксперимента</a:t>
            </a:r>
            <a:r>
              <a:rPr lang="ru-RU" sz="3300" dirty="0" smtClean="0"/>
              <a:t>);</a:t>
            </a:r>
            <a:endParaRPr lang="ru-RU" sz="3300" dirty="0"/>
          </a:p>
          <a:p>
            <a:pPr marL="0" indent="0">
              <a:buNone/>
            </a:pPr>
            <a:r>
              <a:rPr lang="ru-RU" sz="3300" dirty="0" smtClean="0"/>
              <a:t>- индивидуальные </a:t>
            </a:r>
            <a:r>
              <a:rPr lang="ru-RU" sz="3300" dirty="0"/>
              <a:t>дневники экспериментов.</a:t>
            </a:r>
          </a:p>
        </p:txBody>
      </p:sp>
    </p:spTree>
    <p:extLst>
      <p:ext uri="{BB962C8B-B14F-4D97-AF65-F5344CB8AC3E}">
        <p14:creationId xmlns:p14="http://schemas.microsoft.com/office/powerpoint/2010/main" xmlns="" val="245048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700" b="1" dirty="0" smtClean="0">
                <a:solidFill>
                  <a:schemeClr val="accent4">
                    <a:lumMod val="50000"/>
                  </a:schemeClr>
                </a:solidFill>
              </a:rPr>
              <a:t>Центры </a:t>
            </a:r>
            <a:r>
              <a:rPr lang="ru-RU" sz="3700" b="1" dirty="0" smtClean="0">
                <a:solidFill>
                  <a:schemeClr val="accent4">
                    <a:lumMod val="50000"/>
                  </a:schemeClr>
                </a:solidFill>
              </a:rPr>
              <a:t>экспериментирования </a:t>
            </a:r>
            <a:endParaRPr lang="ru-RU" sz="37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980728"/>
            <a:ext cx="7667592" cy="5145435"/>
          </a:xfrm>
        </p:spPr>
        <p:txBody>
          <a:bodyPr>
            <a:normAutofit/>
          </a:bodyPr>
          <a:lstStyle/>
          <a:p>
            <a:pPr marL="0" indent="457200">
              <a:spcBef>
                <a:spcPts val="0"/>
              </a:spcBef>
              <a:buNone/>
            </a:pPr>
            <a:endParaRPr lang="ru-RU" sz="3700" dirty="0"/>
          </a:p>
        </p:txBody>
      </p:sp>
      <p:pic>
        <p:nvPicPr>
          <p:cNvPr id="1026" name="Picture 2" descr="Оформление группы в детском саду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3306" y="1357298"/>
            <a:ext cx="4344880" cy="303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Итоги смотра - конкурса центров экспериментирования в группах Центр развития ребёнка - Детский сад 26 (Москва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34" y="1071546"/>
            <a:ext cx="3096344" cy="432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3436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Организация опытно-экспериментальной деятельности 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412776"/>
            <a:ext cx="7571184" cy="5040560"/>
          </a:xfrm>
        </p:spPr>
        <p:txBody>
          <a:bodyPr>
            <a:no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3400" dirty="0"/>
              <a:t>Детское экспериментирование имеет свои особенности, отличающие его от экспериментирования </a:t>
            </a:r>
            <a:r>
              <a:rPr lang="ru-RU" sz="3400" dirty="0" smtClean="0"/>
              <a:t>школьников.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3400" dirty="0" smtClean="0"/>
              <a:t>Главным </a:t>
            </a:r>
            <a:r>
              <a:rPr lang="ru-RU" sz="3400" dirty="0"/>
              <a:t>отличием можно назвать генетическое родство детского экспериментирования с игрой, а так же с манипулированием предметами, которые служат у детей важнейшими способами познания </a:t>
            </a:r>
            <a:r>
              <a:rPr lang="ru-RU" sz="3400" dirty="0" smtClean="0"/>
              <a:t>мира.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xmlns="" val="333436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5666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99412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Познавательная деятельность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268760"/>
            <a:ext cx="7139136" cy="4857403"/>
          </a:xfrm>
        </p:spPr>
        <p:txBody>
          <a:bodyPr>
            <a:norm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3700" dirty="0" smtClean="0"/>
              <a:t>- это </a:t>
            </a:r>
            <a:r>
              <a:rPr lang="ru-RU" sz="3700" dirty="0"/>
              <a:t>сознательная деятельность субъекта, направленная на приобретение информации об объектах и явлениях реальной действительности, а также конкретных знаний.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16126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83152" cy="1296144"/>
          </a:xfrm>
        </p:spPr>
        <p:txBody>
          <a:bodyPr>
            <a:noAutofit/>
          </a:bodyPr>
          <a:lstStyle/>
          <a:p>
            <a:r>
              <a:rPr lang="ru-RU" sz="3100" b="1" dirty="0" smtClean="0"/>
              <a:t>Формы организации </a:t>
            </a:r>
            <a:r>
              <a:rPr lang="ru-RU" sz="3100" b="1" dirty="0"/>
              <a:t>опытно-экспериментальной </a:t>
            </a:r>
            <a:r>
              <a:rPr lang="ru-RU" sz="3100" b="1" dirty="0" smtClean="0"/>
              <a:t>деятельности с дошкольниками </a:t>
            </a:r>
            <a:endParaRPr lang="ru-RU" sz="31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412776"/>
            <a:ext cx="7499176" cy="5256584"/>
          </a:xfrm>
        </p:spPr>
        <p:txBody>
          <a:bodyPr>
            <a:noAutofit/>
          </a:bodyPr>
          <a:lstStyle/>
          <a:p>
            <a:pPr marL="0" indent="342900">
              <a:spcBef>
                <a:spcPts val="0"/>
              </a:spcBef>
              <a:buFontTx/>
              <a:buChar char="-"/>
            </a:pPr>
            <a:r>
              <a:rPr lang="ru-RU" dirty="0" smtClean="0"/>
              <a:t>познавательные занятия;</a:t>
            </a:r>
            <a:endParaRPr lang="ru-RU" dirty="0"/>
          </a:p>
          <a:p>
            <a:pPr marL="0" indent="342900">
              <a:spcBef>
                <a:spcPts val="0"/>
              </a:spcBef>
              <a:buFontTx/>
              <a:buChar char="-"/>
            </a:pPr>
            <a:r>
              <a:rPr lang="ru-RU" dirty="0" smtClean="0"/>
              <a:t>беседы;</a:t>
            </a:r>
            <a:endParaRPr lang="ru-RU" dirty="0"/>
          </a:p>
          <a:p>
            <a:pPr marL="0" indent="342900">
              <a:spcBef>
                <a:spcPts val="0"/>
              </a:spcBef>
              <a:buFontTx/>
              <a:buChar char="-"/>
            </a:pPr>
            <a:r>
              <a:rPr lang="ru-RU" dirty="0" smtClean="0"/>
              <a:t>дидактические </a:t>
            </a:r>
            <a:r>
              <a:rPr lang="ru-RU" dirty="0"/>
              <a:t>и развивающие игры и </a:t>
            </a:r>
            <a:r>
              <a:rPr lang="ru-RU" dirty="0" smtClean="0"/>
              <a:t>упражнения;</a:t>
            </a:r>
            <a:endParaRPr lang="ru-RU" dirty="0"/>
          </a:p>
          <a:p>
            <a:pPr marL="0" indent="342900">
              <a:spcBef>
                <a:spcPts val="0"/>
              </a:spcBef>
              <a:buFontTx/>
              <a:buChar char="-"/>
            </a:pPr>
            <a:r>
              <a:rPr lang="ru-RU" dirty="0" smtClean="0"/>
              <a:t>сюжетно-ролевые игры;</a:t>
            </a:r>
            <a:endParaRPr lang="ru-RU" dirty="0"/>
          </a:p>
          <a:p>
            <a:pPr marL="0" indent="342900">
              <a:spcBef>
                <a:spcPts val="0"/>
              </a:spcBef>
              <a:buFontTx/>
              <a:buChar char="-"/>
            </a:pPr>
            <a:r>
              <a:rPr lang="ru-RU" dirty="0" smtClean="0"/>
              <a:t>эксперименты </a:t>
            </a:r>
            <a:r>
              <a:rPr lang="ru-RU" dirty="0"/>
              <a:t>и </a:t>
            </a:r>
            <a:r>
              <a:rPr lang="ru-RU" dirty="0" smtClean="0"/>
              <a:t>опыты;</a:t>
            </a:r>
            <a:endParaRPr lang="ru-RU" dirty="0"/>
          </a:p>
          <a:p>
            <a:pPr marL="0" indent="342900">
              <a:spcBef>
                <a:spcPts val="0"/>
              </a:spcBef>
              <a:buFontTx/>
              <a:buChar char="-"/>
            </a:pPr>
            <a:r>
              <a:rPr lang="ru-RU" dirty="0" smtClean="0"/>
              <a:t>использование мультимедиа;</a:t>
            </a:r>
            <a:endParaRPr lang="ru-RU" dirty="0"/>
          </a:p>
          <a:p>
            <a:pPr marL="0" indent="342900">
              <a:spcBef>
                <a:spcPts val="0"/>
              </a:spcBef>
              <a:buFontTx/>
              <a:buChar char="-"/>
            </a:pPr>
            <a:r>
              <a:rPr lang="ru-RU" dirty="0" smtClean="0"/>
              <a:t>фотосессии;</a:t>
            </a:r>
            <a:endParaRPr lang="ru-RU" dirty="0"/>
          </a:p>
          <a:p>
            <a:pPr marL="0" indent="342900">
              <a:spcBef>
                <a:spcPts val="0"/>
              </a:spcBef>
              <a:buFontTx/>
              <a:buChar char="-"/>
            </a:pPr>
            <a:r>
              <a:rPr lang="ru-RU" dirty="0" smtClean="0"/>
              <a:t>картотека опытов;</a:t>
            </a:r>
            <a:endParaRPr lang="ru-RU" dirty="0"/>
          </a:p>
          <a:p>
            <a:pPr marL="0" indent="342900">
              <a:spcBef>
                <a:spcPts val="0"/>
              </a:spcBef>
              <a:buFontTx/>
              <a:buChar char="-"/>
            </a:pPr>
            <a:r>
              <a:rPr lang="ru-RU" dirty="0" smtClean="0"/>
              <a:t>конкурсы</a:t>
            </a:r>
            <a:r>
              <a:rPr lang="ru-RU" dirty="0"/>
              <a:t>, праздники и развлечения.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68179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5666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274638"/>
            <a:ext cx="7560840" cy="121014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Цель познавательной деятельности дошкольников </a:t>
            </a:r>
            <a:b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484784"/>
            <a:ext cx="7355160" cy="4641379"/>
          </a:xfrm>
        </p:spPr>
        <p:txBody>
          <a:bodyPr>
            <a:norm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3700" dirty="0" smtClean="0"/>
              <a:t>- развитие </a:t>
            </a:r>
            <a:r>
              <a:rPr lang="ru-RU" sz="3700" dirty="0"/>
              <a:t>познавательных интересов, потребности и способности, самостоятельной </a:t>
            </a:r>
            <a:r>
              <a:rPr lang="ru-RU" sz="3700" dirty="0" smtClean="0"/>
              <a:t>познавательно-исследовательской </a:t>
            </a:r>
            <a:r>
              <a:rPr lang="ru-RU" sz="3700" dirty="0"/>
              <a:t>деятельности на базе обогащённого и сформированного эмоционально-чувственного опыта.</a:t>
            </a:r>
          </a:p>
        </p:txBody>
      </p:sp>
    </p:spTree>
    <p:extLst>
      <p:ext uri="{BB962C8B-B14F-4D97-AF65-F5344CB8AC3E}">
        <p14:creationId xmlns:p14="http://schemas.microsoft.com/office/powerpoint/2010/main" xmlns="" val="393477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5666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922114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accent4">
                    <a:lumMod val="50000"/>
                  </a:schemeClr>
                </a:solidFill>
              </a:rPr>
              <a:t>Задачи познавательной деятельности дошкольников </a:t>
            </a:r>
            <a:endParaRPr lang="ru-RU" sz="3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196752"/>
            <a:ext cx="7427168" cy="5472608"/>
          </a:xfrm>
        </p:spPr>
        <p:txBody>
          <a:bodyPr>
            <a:normAutofit fontScale="625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/>
              <a:t>- вызвать </a:t>
            </a:r>
            <a:r>
              <a:rPr lang="ru-RU" sz="4300" dirty="0"/>
              <a:t>интерес к поисковой </a:t>
            </a:r>
            <a:r>
              <a:rPr lang="ru-RU" sz="4300" dirty="0" smtClean="0"/>
              <a:t>деятельности;</a:t>
            </a:r>
            <a:endParaRPr lang="ru-RU" sz="4300" dirty="0"/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/>
              <a:t>- учить </a:t>
            </a:r>
            <a:r>
              <a:rPr lang="ru-RU" sz="4300" dirty="0"/>
              <a:t>детей видеть и выделять проблему </a:t>
            </a:r>
            <a:r>
              <a:rPr lang="ru-RU" sz="4300" dirty="0" smtClean="0"/>
              <a:t>эксперимента;</a:t>
            </a:r>
            <a:endParaRPr lang="ru-RU" sz="4300" dirty="0"/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/>
              <a:t>- принимать </a:t>
            </a:r>
            <a:r>
              <a:rPr lang="ru-RU" sz="4300" dirty="0"/>
              <a:t>и ставить перед собой цель </a:t>
            </a:r>
            <a:r>
              <a:rPr lang="ru-RU" sz="4300" dirty="0" smtClean="0"/>
              <a:t>эксперимента;</a:t>
            </a:r>
            <a:endParaRPr lang="ru-RU" sz="4300" dirty="0"/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/>
              <a:t>- отбирать </a:t>
            </a:r>
            <a:r>
              <a:rPr lang="ru-RU" sz="4300" dirty="0"/>
              <a:t>средства и материалы для самостоятельной </a:t>
            </a:r>
            <a:r>
              <a:rPr lang="ru-RU" sz="4300" dirty="0" smtClean="0"/>
              <a:t>деятельности;</a:t>
            </a:r>
            <a:endParaRPr lang="ru-RU" sz="4300" dirty="0"/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/>
              <a:t>- развивать </a:t>
            </a:r>
            <a:r>
              <a:rPr lang="ru-RU" sz="4300" dirty="0"/>
              <a:t>личностные свойства: целеустремлённость, настойчивость, </a:t>
            </a:r>
            <a:r>
              <a:rPr lang="ru-RU" sz="4300" dirty="0" smtClean="0"/>
              <a:t>решительность;</a:t>
            </a:r>
            <a:endParaRPr lang="ru-RU" sz="4300" dirty="0"/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300" dirty="0" smtClean="0"/>
              <a:t>- обогащать </a:t>
            </a:r>
            <a:r>
              <a:rPr lang="ru-RU" sz="4300" dirty="0"/>
              <a:t>сознание содержательно упорядоченными сведениями о мире.</a:t>
            </a:r>
          </a:p>
          <a:p>
            <a:pPr marL="0" indent="342900">
              <a:lnSpc>
                <a:spcPct val="120000"/>
              </a:lnSpc>
              <a:spcBef>
                <a:spcPts val="0"/>
              </a:spcBef>
              <a:buNone/>
            </a:pPr>
            <a:endParaRPr lang="ru-RU" sz="3700" dirty="0"/>
          </a:p>
        </p:txBody>
      </p:sp>
    </p:spTree>
    <p:extLst>
      <p:ext uri="{BB962C8B-B14F-4D97-AF65-F5344CB8AC3E}">
        <p14:creationId xmlns:p14="http://schemas.microsoft.com/office/powerpoint/2010/main" xmlns="" val="73351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071545"/>
          <a:ext cx="8501122" cy="5572164"/>
        </p:xfrm>
        <a:graphic>
          <a:graphicData uri="http://schemas.openxmlformats.org/drawingml/2006/table">
            <a:tbl>
              <a:tblPr/>
              <a:tblGrid>
                <a:gridCol w="2154050"/>
                <a:gridCol w="6347072"/>
              </a:tblGrid>
              <a:tr h="909429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Вид познавательно-исследовательской деятельности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Примеры реализации в работе с дошкольниками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</a:tr>
              <a:tr h="117245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Поисково-исследовательская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Совместная работа педагога и детей по решению проблемных вопросов. Реализуется в эвристических беседах («Зачем мыть руки с мылом?», «Почему распускаются почки на деревьях?», «Почему не тонет в речке мячик?»), наблюдениях (за природными явлениями и объектами, простыми веществами).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3239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Учебно-познавательная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деятельность воспитанников по усвоению и применению приобретённых в ходе образовательного процесса знаний, умений, навыков. Реализуется при помощи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ТРИЗ-технологий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в дидактических играх на совершенствование пространственного, предметного, аналитического мышления; самостоятельных наблюдений на занятиях и прогулках.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</a:tr>
              <a:tr h="842481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Познавательно-практическая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Стихийная или организованная педагогом деятельность воспитанников по получению информации практическим путём. Реализуется в опытах и экспериментах.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323900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Предметно-исследовательская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Совместная или самостоятельная деятельность воспитанников по установлению причинно-следственных связей в окружающем мире и расширению знаний о свойствах объектов. Реализуется в исследованиях различных материалов (ткань, дерево, бумага, пластмасса, краски, чернила), живых существ и растений в процессе роста, явлений природы в течение года.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9E9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428604"/>
            <a:ext cx="8051435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иды познавательно-исследовательской деятельности в детском саду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928670"/>
          <a:ext cx="8501122" cy="5715039"/>
        </p:xfrm>
        <a:graphic>
          <a:graphicData uri="http://schemas.openxmlformats.org/drawingml/2006/table">
            <a:tbl>
              <a:tblPr/>
              <a:tblGrid>
                <a:gridCol w="2141894"/>
                <a:gridCol w="6359228"/>
              </a:tblGrid>
              <a:tr h="81643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Этап исследования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Пример структуры исследования «Как растения пьют воду?» в старшей группе детского сада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8422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Постановка проблемы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Выяснить, каким образом растения потребляют воду.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81643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Целеполагание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Воспитанники предлагают варианты решения проблемы, приходят ко мнению, что нужно провести наблюдение за потреблением воды каким-либо растением.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1643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Выдвижение гипотез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Ребята размышляют, как можно сделать этот процесс зримым для человеческого глаза (дать растению выпить цветной воды).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81643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Проверка гипотезы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Каждый воспитанник разводит в баночке с водой пищевой краситель, ставит в раствор лист китайской капусты или цветок белой гвоздики.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816434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Анализ полученного результата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Утром ребята видят, что капустные листы (гвоздики) приобрели те оттенки, что и растворы, в которых они простояли ночь.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1148645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Формулирование выводов</a:t>
                      </a:r>
                      <a:endParaRPr lang="ru-RU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Вода поднимается по стеблю к верхушке растения. Соответственно, если растение произрастает в почве, то начинает «пить воду» нижняя часть, т. е. корни.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584" marR="43584" marT="43584" marB="43584" anchor="ctr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9E9E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500166" y="285728"/>
            <a:ext cx="6345135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ea typeface="Times New Roman" pitchFamily="18" charset="0"/>
                <a:cs typeface="Arial" pitchFamily="34" charset="0"/>
              </a:rPr>
              <a:t>Э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тапы исследовательской деятельности дошкольников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282154"/>
          </a:xfrm>
        </p:spPr>
        <p:txBody>
          <a:bodyPr>
            <a:noAutofit/>
          </a:bodyPr>
          <a:lstStyle/>
          <a:p>
            <a:r>
              <a:rPr lang="ru-RU" sz="3300" b="1" dirty="0" smtClean="0">
                <a:solidFill>
                  <a:schemeClr val="accent4">
                    <a:lumMod val="50000"/>
                  </a:schemeClr>
                </a:solidFill>
              </a:rPr>
              <a:t>Основные положения познавательной деятельности дошкольников  </a:t>
            </a:r>
            <a:endParaRPr lang="ru-RU" sz="33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412776"/>
            <a:ext cx="7427168" cy="5040560"/>
          </a:xfrm>
        </p:spPr>
        <p:txBody>
          <a:bodyPr>
            <a:noAutofit/>
          </a:bodyPr>
          <a:lstStyle/>
          <a:p>
            <a:pPr marL="0" lv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dirty="0" smtClean="0"/>
              <a:t>1. Познавательная </a:t>
            </a:r>
            <a:r>
              <a:rPr lang="ru-RU" sz="3000" dirty="0"/>
              <a:t>деятельность тесно </a:t>
            </a:r>
            <a:r>
              <a:rPr lang="ru-RU" sz="3000" dirty="0" smtClean="0"/>
              <a:t>связана: с практикой  с </a:t>
            </a:r>
            <a:r>
              <a:rPr lang="ru-RU" sz="3000" dirty="0"/>
              <a:t>развитием мышления и воображения.</a:t>
            </a:r>
          </a:p>
          <a:p>
            <a:pPr marL="0" lv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dirty="0" smtClean="0"/>
              <a:t>2. Необходимо </a:t>
            </a:r>
            <a:r>
              <a:rPr lang="ru-RU" sz="3000" dirty="0"/>
              <a:t>использовать различные средства в развитии познавательных </a:t>
            </a:r>
            <a:r>
              <a:rPr lang="ru-RU" sz="3000" dirty="0" smtClean="0"/>
              <a:t>способностей детей.</a:t>
            </a:r>
            <a:endParaRPr lang="ru-RU" sz="3000" dirty="0"/>
          </a:p>
          <a:p>
            <a:pPr marL="0" lv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000" dirty="0" smtClean="0"/>
              <a:t>3. Экспериментирование является основным методом развития познавательной деятельности детей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xmlns="" val="138984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850106"/>
          </a:xfrm>
        </p:spPr>
        <p:txBody>
          <a:bodyPr>
            <a:normAutofit/>
          </a:bodyPr>
          <a:lstStyle/>
          <a:p>
            <a:r>
              <a:rPr lang="ru-RU" sz="3700" b="1" dirty="0" smtClean="0">
                <a:solidFill>
                  <a:schemeClr val="accent4">
                    <a:lumMod val="50000"/>
                  </a:schemeClr>
                </a:solidFill>
              </a:rPr>
              <a:t>Экспериментирование </a:t>
            </a:r>
            <a:endParaRPr lang="ru-RU" sz="37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052736"/>
            <a:ext cx="7499176" cy="5472608"/>
          </a:xfrm>
        </p:spPr>
        <p:txBody>
          <a:bodyPr>
            <a:noAutofit/>
          </a:bodyPr>
          <a:lstStyle/>
          <a:p>
            <a:pPr marL="0" indent="457200">
              <a:spcBef>
                <a:spcPts val="0"/>
              </a:spcBef>
              <a:buNone/>
            </a:pPr>
            <a:r>
              <a:rPr lang="ru-RU" sz="3250" dirty="0" smtClean="0"/>
              <a:t>- это </a:t>
            </a:r>
            <a:r>
              <a:rPr lang="ru-RU" sz="3250" dirty="0"/>
              <a:t>способ материального воздействия человека на объект с целью исследования этого </a:t>
            </a:r>
            <a:r>
              <a:rPr lang="ru-RU" sz="3250" dirty="0" smtClean="0"/>
              <a:t>объекта, его свойств и связей.</a:t>
            </a:r>
          </a:p>
          <a:p>
            <a:pPr marL="0" indent="457200">
              <a:spcBef>
                <a:spcPts val="0"/>
              </a:spcBef>
              <a:buNone/>
            </a:pPr>
            <a:r>
              <a:rPr lang="ru-RU" sz="3250" dirty="0" smtClean="0"/>
              <a:t>Особенность </a:t>
            </a:r>
            <a:r>
              <a:rPr lang="ru-RU" sz="3250" dirty="0"/>
              <a:t>эксперимента состоит в том, что в процессе его осуществления человек приобретает возможность управлять тем или иным </a:t>
            </a:r>
            <a:r>
              <a:rPr lang="ru-RU" sz="3250" dirty="0" smtClean="0"/>
              <a:t>явлением, </a:t>
            </a:r>
            <a:r>
              <a:rPr lang="ru-RU" sz="3250" dirty="0"/>
              <a:t>вызывать или прекращать его, </a:t>
            </a:r>
            <a:endParaRPr lang="ru-RU" sz="325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3250" dirty="0" smtClean="0"/>
              <a:t>изменять </a:t>
            </a:r>
            <a:r>
              <a:rPr lang="ru-RU" sz="3250" dirty="0"/>
              <a:t>это </a:t>
            </a:r>
            <a:r>
              <a:rPr lang="ru-RU" sz="3250" dirty="0" smtClean="0"/>
              <a:t>явление. </a:t>
            </a:r>
            <a:endParaRPr lang="ru-RU" sz="3250" dirty="0"/>
          </a:p>
        </p:txBody>
      </p:sp>
    </p:spTree>
    <p:extLst>
      <p:ext uri="{BB962C8B-B14F-4D97-AF65-F5344CB8AC3E}">
        <p14:creationId xmlns:p14="http://schemas.microsoft.com/office/powerpoint/2010/main" xmlns="" val="256242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5710645"/>
          <p:cNvPicPr>
            <a:picLocks noGrp="1" noChangeAspect="1"/>
          </p:cNvPicPr>
          <p:nvPr isPhoto="1"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850106"/>
          </a:xfrm>
        </p:spPr>
        <p:txBody>
          <a:bodyPr>
            <a:normAutofit/>
          </a:bodyPr>
          <a:lstStyle/>
          <a:p>
            <a:r>
              <a:rPr lang="ru-RU" sz="3700" b="1" dirty="0" smtClean="0">
                <a:solidFill>
                  <a:schemeClr val="accent4">
                    <a:lumMod val="50000"/>
                  </a:schemeClr>
                </a:solidFill>
              </a:rPr>
              <a:t>Детское экспериментирование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4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268760"/>
            <a:ext cx="7632848" cy="5328592"/>
          </a:xfrm>
        </p:spPr>
        <p:txBody>
          <a:bodyPr>
            <a:normAutofit fontScale="77500" lnSpcReduction="20000"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 smtClean="0"/>
              <a:t>«претендует </a:t>
            </a:r>
            <a:r>
              <a:rPr lang="ru-RU" sz="4000" dirty="0"/>
              <a:t>на роль ведущей деятельности в период дошкольного развития ребенка</a:t>
            </a:r>
            <a:r>
              <a:rPr lang="ru-RU" sz="4000" dirty="0" smtClean="0"/>
              <a:t>».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 smtClean="0"/>
              <a:t> </a:t>
            </a:r>
            <a:r>
              <a:rPr lang="ru-RU" sz="4000" dirty="0"/>
              <a:t>«…в </a:t>
            </a:r>
            <a:r>
              <a:rPr lang="ru-RU" sz="4000" dirty="0" smtClean="0"/>
              <a:t>деятельности экспериментирования </a:t>
            </a:r>
            <a:r>
              <a:rPr lang="ru-RU" sz="4000" dirty="0"/>
              <a:t>ребенок выступает как своеобразный исследователь, самостоятельно воздействующий различными способами на окружающие его предметы и явления с целью более полного их познания и освоения</a:t>
            </a:r>
            <a:r>
              <a:rPr lang="ru-RU" sz="4000" dirty="0" smtClean="0"/>
              <a:t>».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 smtClean="0"/>
              <a:t>                         (</a:t>
            </a:r>
            <a:r>
              <a:rPr lang="ru-RU" sz="4000" dirty="0" err="1"/>
              <a:t>Н.Н.Подьяков</a:t>
            </a:r>
            <a:r>
              <a:rPr lang="ru-RU" sz="4000" dirty="0"/>
              <a:t>, 1995)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endParaRPr lang="ru-RU" sz="3700" dirty="0" smtClean="0"/>
          </a:p>
          <a:p>
            <a:pPr marL="0" indent="0">
              <a:buNone/>
            </a:pP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xmlns="" val="198203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758</TotalTime>
  <Words>1037</Words>
  <Application>Microsoft Office PowerPoint</Application>
  <PresentationFormat>Экран (4:3)</PresentationFormat>
  <Paragraphs>131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Организация познавательно-исследовательской деятельности дошкольников </vt:lpstr>
      <vt:lpstr>Познавательная деятельность</vt:lpstr>
      <vt:lpstr> Цель познавательной деятельности дошкольников  </vt:lpstr>
      <vt:lpstr>Задачи познавательной деятельности дошкольников </vt:lpstr>
      <vt:lpstr>Слайд 5</vt:lpstr>
      <vt:lpstr>Слайд 6</vt:lpstr>
      <vt:lpstr>Основные положения познавательной деятельности дошкольников  </vt:lpstr>
      <vt:lpstr>Экспериментирование </vt:lpstr>
      <vt:lpstr>Детское экспериментирование </vt:lpstr>
      <vt:lpstr>Детское экспериментирование </vt:lpstr>
      <vt:lpstr>Достоинства детского экспериментирования </vt:lpstr>
      <vt:lpstr>Направления экспериментальной деятельности дошкольников   </vt:lpstr>
      <vt:lpstr>Виды экспериментов </vt:lpstr>
      <vt:lpstr>Условия для проведения экспериментирования Центр экспериментирования </vt:lpstr>
      <vt:lpstr> Основное оборудование уголка экспериментирования  </vt:lpstr>
      <vt:lpstr> Дополнительное  оборудование центра экспериментирования  </vt:lpstr>
      <vt:lpstr>Необходимо иметь в уголке экспериментирования </vt:lpstr>
      <vt:lpstr>Центры экспериментирования </vt:lpstr>
      <vt:lpstr>Организация опытно-экспериментальной деятельности </vt:lpstr>
      <vt:lpstr>Формы организации опытно-экспериментальной деятельности с дошкольниками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Детское экспериментирование </dc:title>
  <dc:creator>Admin</dc:creator>
  <cp:lastModifiedBy>Наташа</cp:lastModifiedBy>
  <cp:revision>54</cp:revision>
  <dcterms:created xsi:type="dcterms:W3CDTF">2014-09-20T18:50:55Z</dcterms:created>
  <dcterms:modified xsi:type="dcterms:W3CDTF">2020-02-26T09:12:37Z</dcterms:modified>
</cp:coreProperties>
</file>