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0" r:id="rId5"/>
    <p:sldId id="259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61" r:id="rId17"/>
    <p:sldId id="262" r:id="rId18"/>
    <p:sldId id="263" r:id="rId19"/>
    <p:sldId id="264" r:id="rId20"/>
    <p:sldId id="265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24" autoAdjust="0"/>
  </p:normalViewPr>
  <p:slideViewPr>
    <p:cSldViewPr>
      <p:cViewPr varScale="1">
        <p:scale>
          <a:sx n="51" d="100"/>
          <a:sy n="51" d="100"/>
        </p:scale>
        <p:origin x="125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4719-B12D-4BC8-8E98-02AAFFA3ABAC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C394130-71F6-4361-A7B1-FDD9F2B888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4719-B12D-4BC8-8E98-02AAFFA3ABAC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4130-71F6-4361-A7B1-FDD9F2B888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4719-B12D-4BC8-8E98-02AAFFA3ABAC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4130-71F6-4361-A7B1-FDD9F2B888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4719-B12D-4BC8-8E98-02AAFFA3ABAC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C394130-71F6-4361-A7B1-FDD9F2B888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4719-B12D-4BC8-8E98-02AAFFA3ABAC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4130-71F6-4361-A7B1-FDD9F2B888B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4719-B12D-4BC8-8E98-02AAFFA3ABAC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4130-71F6-4361-A7B1-FDD9F2B888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4719-B12D-4BC8-8E98-02AAFFA3ABAC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C394130-71F6-4361-A7B1-FDD9F2B888B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4719-B12D-4BC8-8E98-02AAFFA3ABAC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4130-71F6-4361-A7B1-FDD9F2B888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4719-B12D-4BC8-8E98-02AAFFA3ABAC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4130-71F6-4361-A7B1-FDD9F2B888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4719-B12D-4BC8-8E98-02AAFFA3ABAC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4130-71F6-4361-A7B1-FDD9F2B888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A4719-B12D-4BC8-8E98-02AAFFA3ABAC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94130-71F6-4361-A7B1-FDD9F2B888B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BDA4719-B12D-4BC8-8E98-02AAFFA3ABAC}" type="datetimeFigureOut">
              <a:rPr lang="ru-RU" smtClean="0"/>
              <a:t>23.03.2023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C394130-71F6-4361-A7B1-FDD9F2B888B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916832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НЕЙРОННЫЕ СЕТИ</a:t>
            </a:r>
            <a:endParaRPr lang="ru-RU" sz="60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92080" y="5090709"/>
            <a:ext cx="3633664" cy="17526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Автор: Сорокина Виктория Юрьевна, учитель биологии и химии МБОУ СОШ № 19, ст. Казанская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578" name="AutoShape 2" descr="https://neuralnet.info/wp-content/uploads/2017/08/3-signals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neuralnet.info/wp-content/uploads/2017/08/3-bias_activation_function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836712"/>
            <a:ext cx="6768752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87824" y="260648"/>
            <a:ext cx="34329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Сигмоидальная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функция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826674"/>
            <a:ext cx="9144000" cy="5940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График этой функции выглядит достаточно просто. Если присмотреться, то можно увидеть некоторое подобие английской буквы ​S​, откуда и пошло название семейства этих функций.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вот так она записывается аналитически:</a:t>
            </a:r>
            <a:endParaRPr kumimoji="0" lang="ru-RU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out(net)=1/1+exp(−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a⋅net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за параметр ​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​? Это какое-то число, которое характеризует степень крутизны функции. Ниже представлены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логистические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функции с разным параметром ​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Вспомним наш искусственный нейрон, определяющий, надо ли ехать на море. В случае с функцией единичного скачка все было очевидно. Мы либо едем на море (1), либо нет (0).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Здесь же случай более приближенный к реальности. Мы до конца полностью не уверены (в особенности, если вы параноик) – стоит ли ехать? Тогда использование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логистической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функции в качестве функции активации приведет к тому, что вы будете получать цифру между 0 и 1.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Причем чем больше взвешенная сумма, тем ближе выход будет к 1 (но никогда не будет точно ей равен).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наоборот, чем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меньше взвешенная сумма, тем ближе выход нейрона будет к 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Например, выход нашего нейрона равен 0.8. Это значит, что он считает, что поехать на море все-таки стоит. Если бы его выход был бы равен 0.2, то это означает, что он почти наверняка против поездки на море.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179512" y="332656"/>
            <a:ext cx="856895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Какие же замечательные свойства имеет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логистическая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функция?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она является «сжимающей» функцией, то есть вне зависимости от аргумента (взвешенной суммы), выходной сигнал всегда будет в пределах от 0 до 1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она более гибкая, чем функция единичного скачка – ее результатом может быть не только 0 и 1, но и любое число между ними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 всех точках она имеет производную, и эта производная может быть выражена через эту же функцию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Именно из-за этих свойств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логистическая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функция чаще всего используются в качестве функции активации в искусственных нейронах.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neuralnet.info/wp-content/uploads/2017/08/3-s-activation-function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620688"/>
            <a:ext cx="6840760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323528" y="172035"/>
            <a:ext cx="8820472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Гиперболический тангенс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Однако есть и еще одна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сигмоида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гиперболический тангенс. Он применяется в качестве функции активации биологами для более реалистичной модели нервной клетки.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Такая функция позволяет получить на выходе значения разных знаков (например, от -1 до 1), что может быть полезным для ряда сетей.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Функция записывается следующим образом: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out(net)=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tanh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/(net/a)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данной выше формуле параметр ​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также определяет степень крутизны графика этой функции.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neuralnet.info/wp-content/uploads/2017/08/3-tanh-activation-function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620688"/>
            <a:ext cx="6264696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studref.com/htm/img/13/6765/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268760"/>
            <a:ext cx="7344816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827584" y="404664"/>
            <a:ext cx="76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КЛАССИФИКАЦИЯ НЕЙРОННЫХ СЕТЕЙ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QR-Code Generator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5157192"/>
            <a:ext cx="1478154" cy="147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251520" y="709972"/>
            <a:ext cx="5472608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структуре связей нейронные сети можно разделить на: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Полносвязанные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нейронные сети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 которых каждый нейрон передает свой выходной сигнал остальным нейронам, в том числе и самому себе. Все входные сигналы подаются всем нейронам. Выходными сигналами сети могут быть все или некоторые выходные сигналы нейронов после нескольких тактов функционирования сети.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4033" name="Рисунок 13" descr="http://medznate.ru/tw_refs/47/46900/46900_html_m3383f6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836712"/>
            <a:ext cx="2880320" cy="2932689"/>
          </a:xfrm>
          <a:prstGeom prst="rect">
            <a:avLst/>
          </a:prstGeom>
          <a:noFill/>
        </p:spPr>
      </p:pic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205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251520" y="260648"/>
            <a:ext cx="856895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Неполносвязные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нейронные сети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(описываемые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неполносвязным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ориентированным графом и обычно называемые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перцептронами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), подразделяются на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однослойные (простейшие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перцептроны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и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многослойные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 прямыми, перекрестными и обратными связями.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concepture.club/common/uploads/articles_gallery/501/1489768676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996952"/>
            <a:ext cx="396044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259632" y="6237312"/>
            <a:ext cx="1875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однослойные</a:t>
            </a:r>
            <a:endParaRPr lang="ru-RU" sz="2400" i="1" dirty="0"/>
          </a:p>
        </p:txBody>
      </p:sp>
      <p:pic>
        <p:nvPicPr>
          <p:cNvPr id="5" name="Рисунок 4" descr="http://cfd-gas.ru/wp-content/uploads/2016/12/3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2780928"/>
            <a:ext cx="468052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508104" y="6237312"/>
            <a:ext cx="20970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0" lang="ru-RU" sz="240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многослойные</a:t>
            </a:r>
            <a:endParaRPr lang="ru-RU" sz="2400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251520" y="35332"/>
            <a:ext cx="8568952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свою очередь,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среди многослойных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нейронных сетей выделяют следующие типы.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Монотонные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Каждый слой кроме последнего (выходного) разбит на два блока: возбуждающий и тормозящий. Связи между блоками тоже разделяются на тормозящие и возбуждающие.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Сети без обратных связей</a:t>
            </a:r>
            <a:endParaRPr lang="ru-RU" sz="2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таких сетях нейроны входного слоя получают входные сигналы, преобразуют их и передают нейронам первого скрытого слоя, и так далее вплоть до выходного, который выдает сигналы для интерпретатора и пользователя.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Сети с обратными связями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сетях с обратными связями информация с последующих слоев передается на предыдущие.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404664"/>
            <a:ext cx="4896544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Искусственные нейронные сети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математические модели, а также их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программные или аппаратные реализации, построенные по принцип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организации и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функционирования биологических нейронных сетей -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сетей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нервных клеток живого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организма.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https://www.alpine-region.eu/sites/default/files/uploads/group/7/icon/ag1icon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76672"/>
            <a:ext cx="3744416" cy="54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95936" y="0"/>
            <a:ext cx="22124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Применение</a:t>
            </a:r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395536" y="724054"/>
            <a:ext cx="849694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Техника и телекоммуникации.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1996 году фирмой 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Accurate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Automation Corp» [6], Chattanooga, TN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заказу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NASA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«Air Force»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разработан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экспериментальный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автопилотируемый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гиперзвуковой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самолет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разведчик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LoFLYTE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(Low-Observable Flight Test Experiment).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Самолет имел длину всего 2,5 м. и вес 32 кг., и был предназначен для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исследования новых принципов пилотирования.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LoFLYTE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использовал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нейронные сети, позволяющие автопилоту обучаться, копируя приемы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пилотирования летчика.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323528" y="332656"/>
            <a:ext cx="849694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Информационные технологии.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Определение тематики текстовых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сообщений — еще один пример успешного использования искусственных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нейронных сетей. Так, сервер новостей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Convectis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(продукт компании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Aptex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Software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Inc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.») был выбран в 1997 году компанией 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PointCast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Inc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.», являвшейся лидером персонализированной доставки новостей 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Интернете, для автоматической рубрикации сообщений по категориям.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QR-Code Generato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941168"/>
            <a:ext cx="1657985" cy="165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251520" y="643622"/>
            <a:ext cx="8604448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Экономика и финансы.</a:t>
            </a:r>
            <a:r>
              <a:rPr kumimoji="0" lang="ru-RU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200" b="1" baseline="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рупный канадский банк CIBC для управления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рисками и идентификации злоумышленников установил программу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KnowledgeSeeker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фирмы 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Angoss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». С ее помощью специалисты банка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решили выяснить, кто из их клиентов в будущем будет с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высокой долей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вероятности задерживать выплаты по закладным. Сначала предполагалось,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в первую очередь ими окажутся те, кто и прежде задерживал свои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выплаты на несколько дней. Однако исследования показали, что 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будущем проблемы с платежами возникнут у тех клиентов банка, которые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фоне регулярных выплат иногда якобы забывали заплатить. Как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выяснилось, подобная «забывчивость» была связана с серьезными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финансовыми трудностями.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323528" y="548680"/>
            <a:ext cx="8568952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Реклама и маркетинг.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2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Компания «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Neural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Innovation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Ltd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использовала при работе с маркетинговыми компаниями стратегию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прямой рассылки. Вначале она осуществляла рассылку всего 25% от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общего числа предложений и собирала информацию об откликах и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реакциях потребителей. Затем эти данные поступали на вход нейронной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сети, с помощью которой осуществлялся поиск оптимального сегмента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потребительского рынка для каждого товара. После этого остальные 75%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предложений рассылались уже с учетом найденных закономерностей в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указанный сегмент, и эффективность второй рассылки значительно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возрастала по сравнению с первоначальной.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395536" y="661338"/>
            <a:ext cx="849694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Здравоохранение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медицинской диагностике нейронные сети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нередко используются вместе с экспертными системами. Компанией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НейроПроект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была создана система объективной диагностики слуха 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грудных детей. Общепринятая методика диагностики состоит в том, что 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процессе обследования регистрируются отклики мозга в ответ на звуковой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раздражитель, проявляющиеся в виде всплесков 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электроэнцефалограмме. Для диагностики слуха ребенка опытному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эксперту-аудиологу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необходимо провести около 2 тыс. тестов, нейронная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сеть способна с той же достоверностью определить уровень слуха уже по 200 наблюдениям в течение всего нескольких минут,  причем без участия специалиста.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36912"/>
            <a:ext cx="8686800" cy="841248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79512" y="404664"/>
            <a:ext cx="928903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Искусственный нейрон имитирует свойства биологического нейрона.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79512" y="1916832"/>
            <a:ext cx="896448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Здесь множество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входных сигналов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обозначенных 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800" b="0" i="0" u="sng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 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800" b="0" i="0" u="sng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…,</a:t>
            </a: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0" i="1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800" b="0" i="0" u="sng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поступает на искусственный нейрон. Эти входные сигналы, в совокупности обозначаемые вектором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соответствуют сигналам, приходящим в синапсы биологического нейрона.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869160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Каждый сигнал умножается на соответствующий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вес </a:t>
            </a:r>
            <a:r>
              <a:rPr lang="ru-RU" sz="2800" i="1" u="sng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sz="2800" u="sng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i="1" u="sng" dirty="0">
                <a:latin typeface="Times New Roman" pitchFamily="18" charset="0"/>
                <a:cs typeface="Times New Roman" pitchFamily="18" charset="0"/>
              </a:rPr>
              <a:t>, w</a:t>
            </a:r>
            <a:r>
              <a:rPr lang="ru-RU" sz="2800" u="sng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i="1" u="sng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2800" i="1" u="sng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800" i="1" u="sng" dirty="0" err="1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sz="2800" u="sng" baseline="-250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и поступает на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суммирующий блок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обозначенный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8204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Каждый вес соответствует “силе” одной биологической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синаптической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связи. (Множество весов в совокупности обозначается вектором 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.)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Суммирующий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блок, соответствующий телу биологического элемента, складывает взвешенные входы алгебраически, создавая выход, сдвинутый на 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величину смещения </a:t>
            </a:r>
            <a:r>
              <a:rPr lang="ru-RU" sz="2800" i="1" u="sng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sz="2800" i="1" u="sng" baseline="-25000" dirty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s://studfiles.net/html/2706/521/html_naSHYCjkJ0.9ZcP/img-CR43sA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725144"/>
            <a:ext cx="496855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059832" y="4077072"/>
            <a:ext cx="31448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Взвешенная сумма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studfiles.net/html/2706/521/html_naSHYCjkJ0.9ZcP/img-CR43sA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725144"/>
            <a:ext cx="345638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Picture 2" descr="https://neuralnet.info/wp-content/uploads/2017/08/3-artificial_neuron_mode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60648"/>
            <a:ext cx="8208912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-3708920" y="0"/>
            <a:ext cx="89999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179512" y="436022"/>
            <a:ext cx="8712968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Давайте рассмотрим один искусственный нейрон. Его задача – решить, ехать ли отдыхать на море. Для этого на его входы мы подаем различные данные. Пусть у нашего нейрона будет 4 входа: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х1. Стоимость поездки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х2. Какая на море погода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х3. Текущая обстановка с работой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х4. Будет ли на пляже закусочная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 эти параметры будем характеризовать 0 или 1. Соответственно, если погода на море хорошая, то на этот вход подаём 1. И так со всеми остальными параметрами.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ru-RU" sz="2000" dirty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4653136"/>
            <a:ext cx="856895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Пусть на входы нашего нейрона мы подаем следующие сигналы: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972616" y="5373216"/>
            <a:ext cx="334786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2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1. 1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х2. 0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х3. 0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х4. 1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0" y="2852936"/>
            <a:ext cx="8820472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Умножаем веса входов на сигналы соответствующих входов: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5*1=5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2.4*0= 0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3.1* 0=0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1*1=1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Взвешенная сумма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такого набора входных сигналов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равна 6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9155" name="Picture 3" descr="http://www.moglobi.ru/stati/uchebnoe-posobie-dlya-studentov-specialenostej-n-02-02-radiofi/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9" y="4725144"/>
            <a:ext cx="2160240" cy="1155011"/>
          </a:xfrm>
          <a:prstGeom prst="rect">
            <a:avLst/>
          </a:prstGeom>
          <a:noFill/>
        </p:spPr>
      </p:pic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2726916" y="5013176"/>
            <a:ext cx="21820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5+0+0+1=6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2699792" y="5579367"/>
            <a:ext cx="644420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нейрон должен решить, ехать на море или нет? Очевидно, нам нужно как-то преобразовать нашу взвешенную сумму и получить ответ.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на сцену выходит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функция активации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8864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у нейрона есть четыре входа, то должно быть и четыре весовых коэффициента. 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нашем примере весовые коэффициенты можно представить как показатели важности каждого входа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влияющие на общее решение нейрона. Веса входов распределим следующим образом: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sz="20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1. 5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2. 4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3. 1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4. 1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251520" y="117212"/>
            <a:ext cx="8640960" cy="665560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9044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Функция активации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Просто так подавать взвешенную сумму на выход достаточно бессмысленно. Нейрон должен как-то обработать ее и сформировать адекватный выходной сигнал. Именно для этих целей и используют функцию активации.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Она преобразует взвешенную сумму в какое-то число, которое и является выходом нейрона (выход нейрона обозначим переменной ​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out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​).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Функция активации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Activation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function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4492F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(​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ϕ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net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)​)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функция, принимающая взвешенную сумму как аргумент. Значение этой функции и является выходом нейрона (​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out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​).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out=ϕ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net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251520" y="0"/>
            <a:ext cx="8712968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Функция единичного скачка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Самый простой вид функции активации. Выход нейрона может быть равен только 0 или 1. </a:t>
            </a:r>
            <a:r>
              <a:rPr kumimoji="0" lang="ru-RU" sz="2400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взвешенная сумма больше определенного порога ​</a:t>
            </a:r>
            <a:r>
              <a:rPr kumimoji="0" lang="ru-RU" sz="2400" i="0" u="sng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ru-RU" sz="2400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​, то выход нейрона равен 1. Если ниже, то 0.</a:t>
            </a:r>
            <a:endParaRPr kumimoji="0" lang="ru-RU" sz="240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ее можно использовать? Предположим, что мы поедем на море только тогда, когда взвешенная сумма больше или равна 5. Значит наш порог равен 5: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b=5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нашем примере взвешенная сумма равнялась 6, а значит выходной сигнал нашего нейрона равен 1. Итак, мы едем на море.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Однако если бы погода на море была бы плохой, а также поездка была бы очень дорогой, но имелась бы закусочная и обстановка с работой нормальная (входы: 0011), то взвешенная сумма равнялась бы 2, а значит выход нейрона равнялся бы 0. Итак, мы никуда не едем.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123</TotalTime>
  <Words>1025</Words>
  <Application>Microsoft Office PowerPoint</Application>
  <PresentationFormat>Экран (4:3)</PresentationFormat>
  <Paragraphs>136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Arial</vt:lpstr>
      <vt:lpstr>Calibri</vt:lpstr>
      <vt:lpstr>Franklin Gothic Book</vt:lpstr>
      <vt:lpstr>Franklin Gothic Medium</vt:lpstr>
      <vt:lpstr>Times New Roman</vt:lpstr>
      <vt:lpstr>Wingdings 2</vt:lpstr>
      <vt:lpstr>Трек</vt:lpstr>
      <vt:lpstr>НЕЙРОННЫЕ СЕТИ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НЕЙРОННЫЕ СЕТИ</dc:title>
  <dc:creator>Виктория</dc:creator>
  <cp:lastModifiedBy>Виктория</cp:lastModifiedBy>
  <cp:revision>13</cp:revision>
  <dcterms:created xsi:type="dcterms:W3CDTF">2018-11-27T12:07:43Z</dcterms:created>
  <dcterms:modified xsi:type="dcterms:W3CDTF">2023-03-23T14:31:41Z</dcterms:modified>
</cp:coreProperties>
</file>