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5" r:id="rId3"/>
    <p:sldId id="274" r:id="rId4"/>
    <p:sldId id="272" r:id="rId5"/>
    <p:sldId id="263" r:id="rId6"/>
    <p:sldId id="259" r:id="rId7"/>
    <p:sldId id="273" r:id="rId8"/>
    <p:sldId id="267" r:id="rId9"/>
    <p:sldId id="269" r:id="rId10"/>
    <p:sldId id="260" r:id="rId11"/>
    <p:sldId id="266" r:id="rId12"/>
    <p:sldId id="258" r:id="rId13"/>
    <p:sldId id="268" r:id="rId14"/>
    <p:sldId id="261" r:id="rId15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1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153EC-0891-4F60-B8B2-73B7D265232E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FCC22-C85C-4E81-AC5E-89FD50830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8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CC22-C85C-4E81-AC5E-89FD508306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" y="0"/>
            <a:ext cx="6857999" cy="914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68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401"/>
            </a:avLst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15875">
            <a:solidFill>
              <a:srgbClr val="7030A0"/>
            </a:solidFill>
          </a:ln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28596"/>
            <a:ext cx="4572032" cy="785818"/>
          </a:xfrm>
          <a:prstGeom prst="rect">
            <a:avLst/>
          </a:prstGeom>
          <a:solidFill>
            <a:srgbClr val="FFFF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Поздравляем!</a:t>
            </a:r>
          </a:p>
        </p:txBody>
      </p:sp>
      <p:pic>
        <p:nvPicPr>
          <p:cNvPr id="7" name="Рисунок 6" descr="blogattachme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04" y="214282"/>
            <a:ext cx="1409697" cy="1094320"/>
          </a:xfrm>
          <a:prstGeom prst="rect">
            <a:avLst/>
          </a:prstGeom>
        </p:spPr>
      </p:pic>
      <p:pic>
        <p:nvPicPr>
          <p:cNvPr id="11" name="Рисунок 10" descr="123809214_f3dq7187m5l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8" y="1142976"/>
            <a:ext cx="3786214" cy="1573984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1357298" y="2714612"/>
            <a:ext cx="4214842" cy="3786214"/>
          </a:xfrm>
          <a:prstGeom prst="frame">
            <a:avLst>
              <a:gd name="adj1" fmla="val 1967"/>
            </a:avLst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016000"/>
            <a:bevelB w="1016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0_4934c_42af82f2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60" y="6357950"/>
            <a:ext cx="4357718" cy="256560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56792" y="3059832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56792" y="3563888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56792" y="4067944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56792" y="4644008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56792" y="5076056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56792" y="5508104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56792" y="6012160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35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401"/>
            </a:avLst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15875">
            <a:solidFill>
              <a:srgbClr val="7030A0"/>
            </a:solidFill>
          </a:ln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28596"/>
            <a:ext cx="4572032" cy="785818"/>
          </a:xfrm>
          <a:prstGeom prst="rect">
            <a:avLst/>
          </a:prstGeom>
          <a:solidFill>
            <a:srgbClr val="FFFF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Дежурство</a:t>
            </a:r>
          </a:p>
        </p:txBody>
      </p:sp>
      <p:pic>
        <p:nvPicPr>
          <p:cNvPr id="1026" name="Picture 2" descr="http://babibum.ru/sites/babibum.ru/files/styles/large/public/field/image/uborka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4" y="6929454"/>
            <a:ext cx="1883161" cy="185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401"/>
            </a:avLst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15875">
            <a:solidFill>
              <a:srgbClr val="7030A0"/>
            </a:solidFill>
          </a:ln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28596"/>
            <a:ext cx="4572032" cy="785818"/>
          </a:xfrm>
          <a:prstGeom prst="rect">
            <a:avLst/>
          </a:prstGeom>
          <a:solidFill>
            <a:srgbClr val="FFFF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Наша гордость</a:t>
            </a:r>
          </a:p>
        </p:txBody>
      </p:sp>
      <p:pic>
        <p:nvPicPr>
          <p:cNvPr id="7" name="Рисунок 6" descr="blogattachme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04" y="214282"/>
            <a:ext cx="1409697" cy="1094320"/>
          </a:xfrm>
          <a:prstGeom prst="rect">
            <a:avLst/>
          </a:prstGeom>
        </p:spPr>
      </p:pic>
      <p:pic>
        <p:nvPicPr>
          <p:cNvPr id="9" name="Рисунок 8" descr="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90" y="6000760"/>
            <a:ext cx="1423542" cy="2928926"/>
          </a:xfrm>
          <a:prstGeom prst="rect">
            <a:avLst/>
          </a:prstGeom>
        </p:spPr>
      </p:pic>
      <p:pic>
        <p:nvPicPr>
          <p:cNvPr id="10" name="Рисунок 9" descr="0_8738b_ba52a86d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92" y="1523978"/>
            <a:ext cx="642934" cy="857245"/>
          </a:xfrm>
          <a:prstGeom prst="rect">
            <a:avLst/>
          </a:prstGeom>
        </p:spPr>
      </p:pic>
      <p:pic>
        <p:nvPicPr>
          <p:cNvPr id="12" name="Рисунок 11" descr="0_87f68_66b9b7b1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0734" y="7858148"/>
            <a:ext cx="821525" cy="1095366"/>
          </a:xfrm>
          <a:prstGeom prst="rect">
            <a:avLst/>
          </a:prstGeom>
        </p:spPr>
      </p:pic>
      <p:pic>
        <p:nvPicPr>
          <p:cNvPr id="13" name="Рисунок 12" descr="0_87f68_66b9b7b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8" y="1357290"/>
            <a:ext cx="667932" cy="890576"/>
          </a:xfrm>
          <a:prstGeom prst="rect">
            <a:avLst/>
          </a:prstGeom>
        </p:spPr>
      </p:pic>
      <p:pic>
        <p:nvPicPr>
          <p:cNvPr id="14" name="Рисунок 13" descr="138155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92" y="5000628"/>
            <a:ext cx="719134" cy="719134"/>
          </a:xfrm>
          <a:prstGeom prst="rect">
            <a:avLst/>
          </a:prstGeom>
        </p:spPr>
      </p:pic>
      <p:pic>
        <p:nvPicPr>
          <p:cNvPr id="15" name="Рисунок 14" descr="138155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8" y="3571868"/>
            <a:ext cx="719134" cy="71913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60848" y="1952600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azeta Titul" pitchFamily="34" charset="0"/>
              </a:rPr>
              <a:t> Хорошисты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56792" y="3059832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01274" y="3779912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56792" y="4556526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56792" y="5360195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41134" y="6156176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56792" y="6804248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56792" y="7492890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01274" y="8172400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401"/>
            </a:avLst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15875">
            <a:solidFill>
              <a:srgbClr val="7030A0"/>
            </a:solidFill>
          </a:ln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28596"/>
            <a:ext cx="5072098" cy="785818"/>
          </a:xfrm>
          <a:prstGeom prst="rect">
            <a:avLst/>
          </a:prstGeom>
          <a:solidFill>
            <a:srgbClr val="FFFF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Наши достижения</a:t>
            </a:r>
          </a:p>
        </p:txBody>
      </p:sp>
      <p:pic>
        <p:nvPicPr>
          <p:cNvPr id="7" name="Рисунок 6" descr="blogattachme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04" y="214282"/>
            <a:ext cx="1409697" cy="1094320"/>
          </a:xfrm>
          <a:prstGeom prst="rect">
            <a:avLst/>
          </a:prstGeom>
        </p:spPr>
      </p:pic>
      <p:pic>
        <p:nvPicPr>
          <p:cNvPr id="9" name="Рисунок 8" descr="hello_html_5c71c9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8" y="6429388"/>
            <a:ext cx="2082577" cy="29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4663" y="251520"/>
            <a:ext cx="6277603" cy="3888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chemeClr val="tx1"/>
                </a:solidFill>
                <a:latin typeface="Gabriola" panose="04040605051002020D02" pitchFamily="82" charset="0"/>
              </a:rPr>
              <a:t>Классный уголок</a:t>
            </a:r>
          </a:p>
          <a:p>
            <a:pPr algn="ctr"/>
            <a:r>
              <a:rPr lang="ru-RU" sz="8800" b="1" dirty="0">
                <a:solidFill>
                  <a:schemeClr val="tx1"/>
                </a:solidFill>
                <a:latin typeface="Gabriola" panose="04040605051002020D02" pitchFamily="82" charset="0"/>
              </a:rPr>
              <a:t>«» класса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6732240"/>
            <a:ext cx="5786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Мы дети 21 века,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Всегда и везде мы добьёмся успеха!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Мы лучшими будем, победу добудем,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А всех кто поможет, вовек не забудем!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9800" l="167" r="99167">
                        <a14:foregroundMark x1="3083" y1="38800" x2="2083" y2="22400"/>
                        <a14:foregroundMark x1="1500" y1="22400" x2="12583" y2="6000"/>
                        <a14:foregroundMark x1="12583" y1="8000" x2="14500" y2="11800"/>
                        <a14:foregroundMark x1="14667" y1="11800" x2="17917" y2="11800"/>
                        <a14:foregroundMark x1="18750" y1="14800" x2="18917" y2="25400"/>
                        <a14:foregroundMark x1="16833" y1="40800" x2="52917" y2="6000"/>
                        <a14:foregroundMark x1="45583" y1="27200" x2="46917" y2="43800"/>
                        <a14:foregroundMark x1="50083" y1="45600" x2="96833" y2="14800"/>
                        <a14:foregroundMark x1="6583" y1="37400" x2="5583" y2="28800"/>
                        <a14:foregroundMark x1="30917" y1="80000" x2="32250" y2="97400"/>
                        <a14:foregroundMark x1="36167" y1="71200" x2="36667" y2="79000"/>
                        <a14:foregroundMark x1="6333" y1="93600" x2="14250" y2="90600"/>
                        <a14:foregroundMark x1="51417" y1="92600" x2="57417" y2="79000"/>
                        <a14:foregroundMark x1="86167" y1="94400" x2="86583" y2="94400"/>
                        <a14:foregroundMark x1="45583" y1="96400" x2="45583" y2="96400"/>
                        <a14:foregroundMark x1="45000" y1="82800" x2="45000" y2="8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7" y="4524902"/>
            <a:ext cx="6480720" cy="170328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3680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0"/>
            <a:ext cx="682909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39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8" y="1644926"/>
            <a:ext cx="3744416" cy="267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0647" y="309838"/>
            <a:ext cx="6336701" cy="1331640"/>
          </a:xfrm>
          <a:prstGeom prst="rect">
            <a:avLst/>
          </a:prstGeom>
          <a:solidFill>
            <a:srgbClr val="FFC0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А ты знаешь, где и кто сидит?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64133"/>
              </p:ext>
            </p:extLst>
          </p:nvPr>
        </p:nvGraphicFramePr>
        <p:xfrm>
          <a:off x="94316" y="4262293"/>
          <a:ext cx="6669361" cy="48206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56363239"/>
                    </a:ext>
                  </a:extLst>
                </a:gridCol>
                <a:gridCol w="1088625">
                  <a:extLst>
                    <a:ext uri="{9D8B030D-6E8A-4147-A177-3AD203B41FA5}">
                      <a16:colId xmlns:a16="http://schemas.microsoft.com/office/drawing/2014/main" val="726910662"/>
                    </a:ext>
                  </a:extLst>
                </a:gridCol>
                <a:gridCol w="101757">
                  <a:extLst>
                    <a:ext uri="{9D8B030D-6E8A-4147-A177-3AD203B41FA5}">
                      <a16:colId xmlns:a16="http://schemas.microsoft.com/office/drawing/2014/main" val="1197571591"/>
                    </a:ext>
                  </a:extLst>
                </a:gridCol>
                <a:gridCol w="978753">
                  <a:extLst>
                    <a:ext uri="{9D8B030D-6E8A-4147-A177-3AD203B41FA5}">
                      <a16:colId xmlns:a16="http://schemas.microsoft.com/office/drawing/2014/main" val="1459009353"/>
                    </a:ext>
                  </a:extLst>
                </a:gridCol>
                <a:gridCol w="1097577">
                  <a:extLst>
                    <a:ext uri="{9D8B030D-6E8A-4147-A177-3AD203B41FA5}">
                      <a16:colId xmlns:a16="http://schemas.microsoft.com/office/drawing/2014/main" val="2272032681"/>
                    </a:ext>
                  </a:extLst>
                </a:gridCol>
                <a:gridCol w="981760">
                  <a:extLst>
                    <a:ext uri="{9D8B030D-6E8A-4147-A177-3AD203B41FA5}">
                      <a16:colId xmlns:a16="http://schemas.microsoft.com/office/drawing/2014/main" val="30175488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92765057"/>
                    </a:ext>
                  </a:extLst>
                </a:gridCol>
                <a:gridCol w="1052737">
                  <a:extLst>
                    <a:ext uri="{9D8B030D-6E8A-4147-A177-3AD203B41FA5}">
                      <a16:colId xmlns:a16="http://schemas.microsoft.com/office/drawing/2014/main" val="3769810847"/>
                    </a:ext>
                  </a:extLst>
                </a:gridCol>
              </a:tblGrid>
              <a:tr h="390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ряд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ряд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ряд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063041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вариант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327139"/>
                  </a:ext>
                </a:extLst>
              </a:tr>
              <a:tr h="813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346455"/>
                  </a:ext>
                </a:extLst>
              </a:tr>
              <a:tr h="723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966798"/>
                  </a:ext>
                </a:extLst>
              </a:tr>
              <a:tr h="813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371678"/>
                  </a:ext>
                </a:extLst>
              </a:tr>
              <a:tr h="745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515523"/>
                  </a:ext>
                </a:extLst>
              </a:tr>
              <a:tr h="737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13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9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34826" y="-13259"/>
            <a:ext cx="6858000" cy="9144000"/>
            <a:chOff x="0" y="0"/>
            <a:chExt cx="6858000" cy="9144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217" y="441232"/>
              <a:ext cx="6087859" cy="785818"/>
            </a:xfrm>
            <a:prstGeom prst="rect">
              <a:avLst/>
            </a:prstGeom>
            <a:solidFill>
              <a:srgbClr val="FFC000">
                <a:alpha val="83000"/>
              </a:srgbClr>
            </a:solidFill>
            <a:scene3d>
              <a:camera prst="orthographicFront"/>
              <a:lightRig rig="threePt" dir="t"/>
            </a:scene3d>
            <a:sp3d>
              <a:bevelT w="254000"/>
              <a:bevelB w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7030A0"/>
                  </a:solidFill>
                  <a:latin typeface="Gazeta Titul" pitchFamily="34" charset="0"/>
                </a:rPr>
                <a:t>Расписание уроков</a:t>
              </a:r>
            </a:p>
          </p:txBody>
        </p:sp>
        <p:pic>
          <p:nvPicPr>
            <p:cNvPr id="10" name="Рисунок 9" descr="0_5e77d_57def2fc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112" y="7311726"/>
              <a:ext cx="1866901" cy="1390841"/>
            </a:xfrm>
            <a:prstGeom prst="rect">
              <a:avLst/>
            </a:prstGeom>
          </p:spPr>
        </p:pic>
        <p:pic>
          <p:nvPicPr>
            <p:cNvPr id="12" name="Рисунок 11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56614" y="2050996"/>
              <a:ext cx="2744488" cy="1928826"/>
            </a:xfrm>
            <a:prstGeom prst="rect">
              <a:avLst/>
            </a:prstGeom>
          </p:spPr>
        </p:pic>
        <p:pic>
          <p:nvPicPr>
            <p:cNvPr id="14" name="Рисунок 13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102419" y="2026159"/>
              <a:ext cx="2744488" cy="1928826"/>
            </a:xfrm>
            <a:prstGeom prst="rect">
              <a:avLst/>
            </a:prstGeom>
          </p:spPr>
        </p:pic>
        <p:pic>
          <p:nvPicPr>
            <p:cNvPr id="15" name="Рисунок 14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087471" y="4897835"/>
              <a:ext cx="2744488" cy="1928826"/>
            </a:xfrm>
            <a:prstGeom prst="rect">
              <a:avLst/>
            </a:prstGeom>
          </p:spPr>
        </p:pic>
        <p:pic>
          <p:nvPicPr>
            <p:cNvPr id="16" name="Рисунок 15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056756" y="2046033"/>
              <a:ext cx="2744488" cy="19288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0042" y="2000232"/>
              <a:ext cx="1665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Понедельник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636" y="2000232"/>
              <a:ext cx="1053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Среда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4620" y="2000232"/>
              <a:ext cx="1452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Вторник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17078" y="4731471"/>
              <a:ext cx="1460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Пятница</a:t>
              </a:r>
            </a:p>
          </p:txBody>
        </p:sp>
        <p:pic>
          <p:nvPicPr>
            <p:cNvPr id="23" name="Рисунок 22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138073" y="4888932"/>
              <a:ext cx="2744488" cy="1928826"/>
            </a:xfrm>
            <a:prstGeom prst="rect">
              <a:avLst/>
            </a:prstGeom>
          </p:spPr>
        </p:pic>
        <p:pic>
          <p:nvPicPr>
            <p:cNvPr id="24" name="Рисунок 23" descr="bumag1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63705" y="4836245"/>
              <a:ext cx="2744488" cy="192882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4063" y="4775948"/>
              <a:ext cx="13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Четверг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8461" y="4753879"/>
              <a:ext cx="1460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Monotype Corsiva" pitchFamily="66" charset="0"/>
                </a:rPr>
                <a:t>Суббота</a:t>
              </a:r>
            </a:p>
          </p:txBody>
        </p:sp>
        <p:pic>
          <p:nvPicPr>
            <p:cNvPr id="27" name="Рисунок 26" descr="0_5e77d_57def2fc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461" y="7343874"/>
              <a:ext cx="1866901" cy="1390841"/>
            </a:xfrm>
            <a:prstGeom prst="rect">
              <a:avLst/>
            </a:prstGeom>
          </p:spPr>
        </p:pic>
        <p:pic>
          <p:nvPicPr>
            <p:cNvPr id="30" name="Рисунок 29" descr="0_5e77d_57def2fc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69" y="7311725"/>
              <a:ext cx="1866901" cy="13908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4075" y="428596"/>
            <a:ext cx="5977253" cy="785818"/>
          </a:xfrm>
          <a:prstGeom prst="rect">
            <a:avLst/>
          </a:prstGeom>
          <a:solidFill>
            <a:srgbClr val="FFC0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Наши поручения</a:t>
            </a:r>
          </a:p>
        </p:txBody>
      </p:sp>
      <p:pic>
        <p:nvPicPr>
          <p:cNvPr id="15" name="Рисунок 14" descr="0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8" y="6852314"/>
            <a:ext cx="1047041" cy="2077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75" y="1479028"/>
            <a:ext cx="62865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Староста класса</a:t>
            </a:r>
          </a:p>
          <a:p>
            <a:endParaRPr lang="ru-RU" sz="2800" b="1" dirty="0"/>
          </a:p>
          <a:p>
            <a:r>
              <a:rPr lang="ru-RU" sz="2800" b="1" i="1" dirty="0">
                <a:solidFill>
                  <a:srgbClr val="7030A0"/>
                </a:solidFill>
              </a:rPr>
              <a:t>Учебный сектор(расписание, домашнее задание)  </a:t>
            </a:r>
          </a:p>
          <a:p>
            <a:endParaRPr lang="ru-RU" sz="2800" b="1" dirty="0"/>
          </a:p>
          <a:p>
            <a:r>
              <a:rPr lang="ru-RU" sz="2800" b="1" i="1" dirty="0" err="1">
                <a:solidFill>
                  <a:srgbClr val="7030A0"/>
                </a:solidFill>
              </a:rPr>
              <a:t>Культ.массовый</a:t>
            </a:r>
            <a:r>
              <a:rPr lang="ru-RU" sz="2800" b="1" i="1" dirty="0">
                <a:solidFill>
                  <a:srgbClr val="7030A0"/>
                </a:solidFill>
              </a:rPr>
              <a:t> сектор:</a:t>
            </a:r>
          </a:p>
          <a:p>
            <a:r>
              <a:rPr lang="ru-RU" sz="2800" b="1" dirty="0"/>
              <a:t> 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Ответственный за дежурство в классе </a:t>
            </a:r>
            <a:r>
              <a:rPr lang="ru-RU" sz="2800" b="1" dirty="0">
                <a:solidFill>
                  <a:srgbClr val="7030A0"/>
                </a:solidFill>
              </a:rPr>
              <a:t>– </a:t>
            </a:r>
            <a:endParaRPr lang="ru-RU" sz="2800" b="1" dirty="0"/>
          </a:p>
          <a:p>
            <a:endParaRPr lang="ru-RU" sz="28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94902"/>
              </p:ext>
            </p:extLst>
          </p:nvPr>
        </p:nvGraphicFramePr>
        <p:xfrm>
          <a:off x="0" y="816010"/>
          <a:ext cx="6858004" cy="83279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57703">
                  <a:extLst>
                    <a:ext uri="{9D8B030D-6E8A-4147-A177-3AD203B41FA5}">
                      <a16:colId xmlns:a16="http://schemas.microsoft.com/office/drawing/2014/main" val="2818017058"/>
                    </a:ext>
                  </a:extLst>
                </a:gridCol>
                <a:gridCol w="384819">
                  <a:extLst>
                    <a:ext uri="{9D8B030D-6E8A-4147-A177-3AD203B41FA5}">
                      <a16:colId xmlns:a16="http://schemas.microsoft.com/office/drawing/2014/main" val="921388936"/>
                    </a:ext>
                  </a:extLst>
                </a:gridCol>
                <a:gridCol w="374040">
                  <a:extLst>
                    <a:ext uri="{9D8B030D-6E8A-4147-A177-3AD203B41FA5}">
                      <a16:colId xmlns:a16="http://schemas.microsoft.com/office/drawing/2014/main" val="594645223"/>
                    </a:ext>
                  </a:extLst>
                </a:gridCol>
                <a:gridCol w="374040">
                  <a:extLst>
                    <a:ext uri="{9D8B030D-6E8A-4147-A177-3AD203B41FA5}">
                      <a16:colId xmlns:a16="http://schemas.microsoft.com/office/drawing/2014/main" val="3602460099"/>
                    </a:ext>
                  </a:extLst>
                </a:gridCol>
                <a:gridCol w="402424">
                  <a:extLst>
                    <a:ext uri="{9D8B030D-6E8A-4147-A177-3AD203B41FA5}">
                      <a16:colId xmlns:a16="http://schemas.microsoft.com/office/drawing/2014/main" val="1693555532"/>
                    </a:ext>
                  </a:extLst>
                </a:gridCol>
                <a:gridCol w="345655">
                  <a:extLst>
                    <a:ext uri="{9D8B030D-6E8A-4147-A177-3AD203B41FA5}">
                      <a16:colId xmlns:a16="http://schemas.microsoft.com/office/drawing/2014/main" val="1837003258"/>
                    </a:ext>
                  </a:extLst>
                </a:gridCol>
                <a:gridCol w="374040">
                  <a:extLst>
                    <a:ext uri="{9D8B030D-6E8A-4147-A177-3AD203B41FA5}">
                      <a16:colId xmlns:a16="http://schemas.microsoft.com/office/drawing/2014/main" val="2278373046"/>
                    </a:ext>
                  </a:extLst>
                </a:gridCol>
                <a:gridCol w="375383">
                  <a:extLst>
                    <a:ext uri="{9D8B030D-6E8A-4147-A177-3AD203B41FA5}">
                      <a16:colId xmlns:a16="http://schemas.microsoft.com/office/drawing/2014/main" val="2272679199"/>
                    </a:ext>
                  </a:extLst>
                </a:gridCol>
                <a:gridCol w="329091">
                  <a:extLst>
                    <a:ext uri="{9D8B030D-6E8A-4147-A177-3AD203B41FA5}">
                      <a16:colId xmlns:a16="http://schemas.microsoft.com/office/drawing/2014/main" val="377519805"/>
                    </a:ext>
                  </a:extLst>
                </a:gridCol>
                <a:gridCol w="262997">
                  <a:extLst>
                    <a:ext uri="{9D8B030D-6E8A-4147-A177-3AD203B41FA5}">
                      <a16:colId xmlns:a16="http://schemas.microsoft.com/office/drawing/2014/main" val="2031139152"/>
                    </a:ext>
                  </a:extLst>
                </a:gridCol>
                <a:gridCol w="363579">
                  <a:extLst>
                    <a:ext uri="{9D8B030D-6E8A-4147-A177-3AD203B41FA5}">
                      <a16:colId xmlns:a16="http://schemas.microsoft.com/office/drawing/2014/main" val="725863332"/>
                    </a:ext>
                  </a:extLst>
                </a:gridCol>
                <a:gridCol w="265118">
                  <a:extLst>
                    <a:ext uri="{9D8B030D-6E8A-4147-A177-3AD203B41FA5}">
                      <a16:colId xmlns:a16="http://schemas.microsoft.com/office/drawing/2014/main" val="2295814580"/>
                    </a:ext>
                  </a:extLst>
                </a:gridCol>
                <a:gridCol w="265118">
                  <a:extLst>
                    <a:ext uri="{9D8B030D-6E8A-4147-A177-3AD203B41FA5}">
                      <a16:colId xmlns:a16="http://schemas.microsoft.com/office/drawing/2014/main" val="2528971230"/>
                    </a:ext>
                  </a:extLst>
                </a:gridCol>
                <a:gridCol w="329302">
                  <a:extLst>
                    <a:ext uri="{9D8B030D-6E8A-4147-A177-3AD203B41FA5}">
                      <a16:colId xmlns:a16="http://schemas.microsoft.com/office/drawing/2014/main" val="3440759790"/>
                    </a:ext>
                  </a:extLst>
                </a:gridCol>
                <a:gridCol w="360557">
                  <a:extLst>
                    <a:ext uri="{9D8B030D-6E8A-4147-A177-3AD203B41FA5}">
                      <a16:colId xmlns:a16="http://schemas.microsoft.com/office/drawing/2014/main" val="1162199616"/>
                    </a:ext>
                  </a:extLst>
                </a:gridCol>
                <a:gridCol w="298046">
                  <a:extLst>
                    <a:ext uri="{9D8B030D-6E8A-4147-A177-3AD203B41FA5}">
                      <a16:colId xmlns:a16="http://schemas.microsoft.com/office/drawing/2014/main" val="1581403090"/>
                    </a:ext>
                  </a:extLst>
                </a:gridCol>
                <a:gridCol w="298046">
                  <a:extLst>
                    <a:ext uri="{9D8B030D-6E8A-4147-A177-3AD203B41FA5}">
                      <a16:colId xmlns:a16="http://schemas.microsoft.com/office/drawing/2014/main" val="1367074360"/>
                    </a:ext>
                  </a:extLst>
                </a:gridCol>
                <a:gridCol w="298046">
                  <a:extLst>
                    <a:ext uri="{9D8B030D-6E8A-4147-A177-3AD203B41FA5}">
                      <a16:colId xmlns:a16="http://schemas.microsoft.com/office/drawing/2014/main" val="3825853450"/>
                    </a:ext>
                  </a:extLst>
                </a:gridCol>
              </a:tblGrid>
              <a:tr h="620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ФИО/ 7Г класс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06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07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0 8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09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05 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08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09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 vert="vert270"/>
                </a:tc>
                <a:extLst>
                  <a:ext uri="{0D108BD9-81ED-4DB2-BD59-A6C34878D82A}">
                    <a16:rowId xmlns:a16="http://schemas.microsoft.com/office/drawing/2014/main" val="170220415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68448331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55939173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648956113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22143696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34278781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778686379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90874337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108296688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50809027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42861215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049923424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707987567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05369751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404090874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37417284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414689649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652087065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571295708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39432482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3612412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1130917377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49424072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797724327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988676454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414867722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377796693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4" marR="43654" marT="0" marB="0"/>
                </a:tc>
                <a:extLst>
                  <a:ext uri="{0D108BD9-81ED-4DB2-BD59-A6C34878D82A}">
                    <a16:rowId xmlns:a16="http://schemas.microsoft.com/office/drawing/2014/main" val="250119596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0192"/>
            <a:ext cx="6858000" cy="785818"/>
          </a:xfrm>
          <a:prstGeom prst="rect">
            <a:avLst/>
          </a:prstGeom>
          <a:solidFill>
            <a:srgbClr val="FFC0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Дежурство</a:t>
            </a:r>
          </a:p>
        </p:txBody>
      </p:sp>
      <p:pic>
        <p:nvPicPr>
          <p:cNvPr id="1026" name="Picture 2" descr="http://babibum.ru/sites/babibum.ru/files/styles/large/public/field/image/uborka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192" y="62431"/>
            <a:ext cx="715032" cy="70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41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401"/>
            </a:avLst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15875">
            <a:solidFill>
              <a:srgbClr val="7030A0"/>
            </a:solidFill>
          </a:ln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28596"/>
            <a:ext cx="5214974" cy="880006"/>
          </a:xfrm>
          <a:prstGeom prst="rect">
            <a:avLst/>
          </a:prstGeom>
          <a:solidFill>
            <a:srgbClr val="FFC000">
              <a:alpha val="83000"/>
            </a:srgb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zeta Titul" pitchFamily="34" charset="0"/>
              </a:rPr>
              <a:t>Тебе как пешеходу следует помнить:</a:t>
            </a:r>
          </a:p>
        </p:txBody>
      </p:sp>
      <p:pic>
        <p:nvPicPr>
          <p:cNvPr id="7" name="Рисунок 6" descr="blogattachme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45" y="642878"/>
            <a:ext cx="1409697" cy="1094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071" y="1522884"/>
            <a:ext cx="595215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наиболее опасны на дорогах перекрестки, скоростные участки движения, зоны ограниченной видимости, гололед;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 не переходите улицу на красный свет, даже если не видно машин;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переходи дорогу, предварительно посмотрев в обе стороны - сначала налево, потом направо;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на дорогу можно с тротуара только сойти, а не выбежать;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не выбегай на дорогу из-за препятствия (стоящего у обочины транспорта, высокого сугроба). Водитель не успеет затормозить при твоем неожиданном появлении;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ходи только по тротуару, если же тротуара нет и тебе приходится идти по обочине дороги, выбирай ту ее сторону, по которой машины идут тебе навстречу;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никогда не рассчитывай на внимание водителя, надейся только на себя;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/>
              <a:t>без родителей улицу лучше всего переходить в группе пешеходов.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88" y="1009937"/>
            <a:ext cx="6419006" cy="467869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Возбудители вирусных заболеваний высоко заразны и передаются преимущественно воздушно-капельным путем.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чихании и кашле в воздухе вокруг больного человека распространяются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микрокапли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его слюны, мокроты и респираторных выделений, которые содержат вирусы. Более крупные капли оседают на окружающих предметах, и поверхностях, мелкие -долго находятся в воздухе и переносятся на расстояния до нескольких сот метров, при этом вирусы сохраняют способность к заражению от нескольких часов до нескольких дней. Основные меры гигиенической профилактики направлены на предотвращение контакта здоровых людей с содержащими вирусы частицами выделений больного человека.</a:t>
            </a:r>
          </a:p>
          <a:p>
            <a:r>
              <a:rPr lang="ru-RU" sz="1800" dirty="0"/>
              <a:t>Соблюдение следующих гигиенических правил позволит существенно снизить риск заражения или дальнейшего распространения вирусной инфекции: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508104"/>
            <a:ext cx="6192688" cy="3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497" y="107504"/>
            <a:ext cx="6419006" cy="792089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scene3d>
            <a:camera prst="orthographicFront"/>
            <a:lightRig rig="threePt" dir="t"/>
          </a:scene3d>
          <a:sp3d>
            <a:bevelT w="254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Гигиена при гриппе,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коронавирусной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инфекции и других ОРВИ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Gazeta Titu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8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345</Words>
  <Application>Microsoft Office PowerPoint</Application>
  <PresentationFormat>Экран (4:3)</PresentationFormat>
  <Paragraphs>487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Gabriola</vt:lpstr>
      <vt:lpstr>Gazeta Titul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Ангелина</cp:lastModifiedBy>
  <cp:revision>51</cp:revision>
  <cp:lastPrinted>2021-02-01T09:18:38Z</cp:lastPrinted>
  <dcterms:created xsi:type="dcterms:W3CDTF">2015-09-05T11:56:02Z</dcterms:created>
  <dcterms:modified xsi:type="dcterms:W3CDTF">2023-02-07T19:40:09Z</dcterms:modified>
</cp:coreProperties>
</file>