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2" r:id="rId3"/>
    <p:sldId id="287" r:id="rId4"/>
    <p:sldId id="291" r:id="rId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993300"/>
    <a:srgbClr val="FFCCFF"/>
    <a:srgbClr val="FF6600"/>
    <a:srgbClr val="FF0000"/>
    <a:srgbClr val="FF6699"/>
    <a:srgbClr val="00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5" autoAdjust="0"/>
    <p:restoredTop sz="94671" autoAdjust="0"/>
  </p:normalViewPr>
  <p:slideViewPr>
    <p:cSldViewPr>
      <p:cViewPr varScale="1">
        <p:scale>
          <a:sx n="56" d="100"/>
          <a:sy n="56" d="100"/>
        </p:scale>
        <p:origin x="1090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BD24C1-A8DA-14B4-3645-F75F155A2E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297DE3-BDB1-90B5-F69E-9DA6731039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435386-E543-5461-0411-A7D0CA1AC8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99665-4965-4BB4-938D-6B0E27B127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0326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4D52DD4-434B-E2CE-64F8-D922F40D37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D3E3CF-90FD-C648-7FAD-07F95DADA2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A85898F-57E1-3E09-E61F-243841E912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8DD3EE-ED46-4A0B-9113-FD5674F6F05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0639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96D3CB6-876C-C707-2659-AC5C75F902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61A8A9-192F-BBF0-B757-B7E816944A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AC7F7B-490C-5532-2FE2-E757812EE2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69DDA8-1E8B-4BC6-9CA5-11346369572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5263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837DC96-76FC-CBBE-389E-E3E4AC3AD3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3EA0E37-F505-22EC-188C-169515627E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FC05471-B709-8771-A0CE-BCDD7CBCDE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BD0229-DE83-42B6-8D2C-9B7B775698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3968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65A061-8AFC-B8C0-8537-0471F46FFB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AEA826-D5A5-33AD-0E57-2DE6FA5219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FA6614-1E91-610B-58A0-7A0E97A541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F6DB8D-88B6-4BDE-91E1-C9E5A12202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58939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5EF24B-2DD3-D676-4EE2-FCFE31FA38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2287D1-B308-EF19-D5CE-2F08610BAC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F125A2-3435-CE63-960C-9DF69A5A84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4F6843-B0A1-47F3-A462-3E3116BB26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1461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2CEAAE4-9234-4275-18A8-BE541F0969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46CC8D8-F456-F794-59A2-CE9888915E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988E6488-0F4E-324C-B879-C2A557546D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A2A73A-7836-4CBB-B160-C8853004746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2012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5BA072D-26F0-35B4-3A37-1AA1ABEA41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395F211-9540-25A8-63C5-E472E18A5F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B62A989-79AA-FB06-BB3E-D5DBCD92CF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E645A6-DFEB-4D5F-ABB4-7852A627491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687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8C17DD2-1015-1000-1BCF-AB4F4A65E7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96E079-EAB4-1E8D-F758-B49332DB03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3BAD7D-8D2B-BEBD-62E3-9A6C0EBA22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F6B42-90A7-4C2E-A3D7-CDC6672D5B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5150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0D54EE-3622-9AFE-5959-BEE700BB0B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883321F-7AF0-51D7-2257-921AED2D70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F07F3C-CFFA-4608-9F0A-53755B3BFF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89220D-C5F2-4073-8B39-F5B92CD0B6F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614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E278F6-236E-2499-068B-2C72C5346E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24A599-8A58-E9E2-B459-5A7D25D3D6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9EBFF1-74C8-C3FB-0E1A-075E2EB431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93E27C-E17F-4E53-A592-E51AD6A3E0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998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099CE04-158C-1625-377E-3175D889EA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44F9766-A4E2-34FB-2B23-E63B8E112A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F17196E-DD8E-9AD2-1527-FAEB7E74DE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0284C3-FE70-4A7A-8E5D-3731B15384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3914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C57F5E2-B4D4-C797-6A7C-749C2EBA23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ACE19D7-F20E-DEEB-3FEB-DDABE069EC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7D557C3-2D21-C566-8A98-682D38575A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3955CF-52AB-4A7C-9F2B-53A4B2CAD95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6479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805D4DD-3EC6-0244-3DB2-78DF37D38B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67970E3-212B-8476-3843-96B4619484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B556235-67E5-CC2B-E161-9F16F6C283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0A823F-CC3D-4FE3-BD66-4C466D3A5AF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032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E34EB4-CEF8-A29A-DA43-FFC0466510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90405B-24E1-097D-F20D-BB83FE3C3C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B99479-14F3-B743-B306-0405F6D270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A24473-1CA8-4992-8A98-1310A931C77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8383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D7E919-14E2-BF9E-6A0A-3852E63133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29936A-12C9-37D5-6846-14EC16B883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089D61-96F3-7965-A1E7-EC11C64DF7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D6E069-EB9C-42F9-BE62-92551434F8B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289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99"/>
            </a:gs>
            <a:gs pos="100000">
              <a:srgbClr val="FF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2AA5283-D03B-5A8C-5870-AAA75AF415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9ACC613-0B0E-AAD9-3C74-0003C0E7E7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0753A27-94C2-B252-188E-43996D845A9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F4F99B7-32A2-A3B1-4E79-C8C23190BB8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0FBC44A-14B6-2E12-B20F-1E813CC5E40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7C48724-B19B-4E68-B31B-F4D0A221376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>
            <a:extLst>
              <a:ext uri="{FF2B5EF4-FFF2-40B4-BE49-F238E27FC236}">
                <a16:creationId xmlns:a16="http://schemas.microsoft.com/office/drawing/2014/main" id="{ADC159A7-019D-973D-4D4A-074C75026F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36513"/>
            <a:ext cx="9144000" cy="944563"/>
          </a:xfrm>
        </p:spPr>
        <p:txBody>
          <a:bodyPr/>
          <a:lstStyle/>
          <a:p>
            <a:r>
              <a:rPr lang="ru-RU" altLang="en-US" sz="3200"/>
              <a:t>Методическое пособие. Набор листовок.</a:t>
            </a:r>
          </a:p>
        </p:txBody>
      </p:sp>
      <p:sp>
        <p:nvSpPr>
          <p:cNvPr id="2051" name="Подзаголовок 2">
            <a:extLst>
              <a:ext uri="{FF2B5EF4-FFF2-40B4-BE49-F238E27FC236}">
                <a16:creationId xmlns:a16="http://schemas.microsoft.com/office/drawing/2014/main" id="{A05EBC2A-103C-03FC-BD35-0B46094C71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92150"/>
            <a:ext cx="9144000" cy="6049963"/>
          </a:xfrm>
        </p:spPr>
        <p:txBody>
          <a:bodyPr/>
          <a:lstStyle/>
          <a:p>
            <a:r>
              <a:rPr lang="ru-RU" altLang="en-US" i="1"/>
              <a:t>Инструктаж по безопасному поведению в период летних и зимних каникул для детей и родителей.</a:t>
            </a:r>
          </a:p>
          <a:p>
            <a:r>
              <a:rPr lang="ru-RU" altLang="en-US">
                <a:solidFill>
                  <a:srgbClr val="006600"/>
                </a:solidFill>
              </a:rPr>
              <a:t>«Безопасное поведение в лесу»</a:t>
            </a:r>
          </a:p>
          <a:p>
            <a:pPr lvl="1"/>
            <a:r>
              <a:rPr lang="ru-RU" altLang="en-US" sz="3200">
                <a:solidFill>
                  <a:srgbClr val="FF0000"/>
                </a:solidFill>
              </a:rPr>
              <a:t>«Солнечный и тепловой удары. Признаки. Первая помощь»</a:t>
            </a:r>
          </a:p>
          <a:p>
            <a:r>
              <a:rPr lang="ru-RU" altLang="en-US">
                <a:solidFill>
                  <a:srgbClr val="0070C0"/>
                </a:solidFill>
              </a:rPr>
              <a:t>«Отморожение. Признаки. Первая помощь»</a:t>
            </a:r>
          </a:p>
          <a:p>
            <a:r>
              <a:rPr lang="ru-RU" altLang="en-US" sz="2800">
                <a:solidFill>
                  <a:schemeClr val="tx2"/>
                </a:solidFill>
              </a:rPr>
              <a:t>Автор: Лаптева Елена Николаевна,</a:t>
            </a:r>
          </a:p>
          <a:p>
            <a:r>
              <a:rPr lang="ru-RU" altLang="en-US" sz="2800">
                <a:solidFill>
                  <a:schemeClr val="tx2"/>
                </a:solidFill>
              </a:rPr>
              <a:t>педагог дополнительного образования МБУ ДО ДДК (искусств) «Радуга», объединение «Рукодельница», город Выкса Нижегородской области</a:t>
            </a:r>
          </a:p>
          <a:p>
            <a:r>
              <a:rPr lang="ru-RU" altLang="en-US" sz="2800">
                <a:solidFill>
                  <a:schemeClr val="tx2"/>
                </a:solidFill>
              </a:rPr>
              <a:t> </a:t>
            </a:r>
            <a:r>
              <a:rPr lang="ru-RU" altLang="en-US" sz="2000">
                <a:solidFill>
                  <a:schemeClr val="tx2"/>
                </a:solidFill>
              </a:rPr>
              <a:t>2022 г.</a:t>
            </a:r>
          </a:p>
          <a:p>
            <a:endParaRPr lang="ru-RU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Объект 3">
            <a:extLst>
              <a:ext uri="{FF2B5EF4-FFF2-40B4-BE49-F238E27FC236}">
                <a16:creationId xmlns:a16="http://schemas.microsoft.com/office/drawing/2014/main" id="{272A856A-3C50-A3DE-7183-531903C78B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950" y="0"/>
            <a:ext cx="8928100" cy="677703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Хорда 1">
            <a:extLst>
              <a:ext uri="{FF2B5EF4-FFF2-40B4-BE49-F238E27FC236}">
                <a16:creationId xmlns:a16="http://schemas.microsoft.com/office/drawing/2014/main" id="{2B6BE987-36A0-2EC2-0828-6D9BEE193FA8}"/>
              </a:ext>
            </a:extLst>
          </p:cNvPr>
          <p:cNvSpPr/>
          <p:nvPr/>
        </p:nvSpPr>
        <p:spPr>
          <a:xfrm rot="17553077">
            <a:off x="468313" y="-244476"/>
            <a:ext cx="935038" cy="938213"/>
          </a:xfrm>
          <a:prstGeom prst="chord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Равнобедренный треугольник 2">
            <a:extLst>
              <a:ext uri="{FF2B5EF4-FFF2-40B4-BE49-F238E27FC236}">
                <a16:creationId xmlns:a16="http://schemas.microsoft.com/office/drawing/2014/main" id="{6F25386F-6305-6918-9F09-E25E451ECEA3}"/>
              </a:ext>
            </a:extLst>
          </p:cNvPr>
          <p:cNvSpPr/>
          <p:nvPr/>
        </p:nvSpPr>
        <p:spPr>
          <a:xfrm rot="3441833">
            <a:off x="169069" y="-13494"/>
            <a:ext cx="134937" cy="476251"/>
          </a:xfrm>
          <a:prstGeom prst="triangl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Равнобедренный треугольник 3">
            <a:extLst>
              <a:ext uri="{FF2B5EF4-FFF2-40B4-BE49-F238E27FC236}">
                <a16:creationId xmlns:a16="http://schemas.microsoft.com/office/drawing/2014/main" id="{08598329-4B60-F908-3A43-47F1DC70C00F}"/>
              </a:ext>
            </a:extLst>
          </p:cNvPr>
          <p:cNvSpPr/>
          <p:nvPr/>
        </p:nvSpPr>
        <p:spPr>
          <a:xfrm rot="2425614" flipH="1">
            <a:off x="188913" y="363538"/>
            <a:ext cx="238125" cy="668337"/>
          </a:xfrm>
          <a:prstGeom prst="triangl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   </a:t>
            </a:r>
          </a:p>
        </p:txBody>
      </p:sp>
      <p:sp>
        <p:nvSpPr>
          <p:cNvPr id="8" name="Равнобедренный треугольник 7">
            <a:extLst>
              <a:ext uri="{FF2B5EF4-FFF2-40B4-BE49-F238E27FC236}">
                <a16:creationId xmlns:a16="http://schemas.microsoft.com/office/drawing/2014/main" id="{6D2CF68B-C0AE-2915-CC20-863E19556EBF}"/>
              </a:ext>
            </a:extLst>
          </p:cNvPr>
          <p:cNvSpPr/>
          <p:nvPr/>
        </p:nvSpPr>
        <p:spPr>
          <a:xfrm rot="797329" flipH="1">
            <a:off x="296863" y="611188"/>
            <a:ext cx="354012" cy="795337"/>
          </a:xfrm>
          <a:prstGeom prst="triangle">
            <a:avLst>
              <a:gd name="adj" fmla="val 0"/>
            </a:avLst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Равнобедренный треугольник 8">
            <a:extLst>
              <a:ext uri="{FF2B5EF4-FFF2-40B4-BE49-F238E27FC236}">
                <a16:creationId xmlns:a16="http://schemas.microsoft.com/office/drawing/2014/main" id="{D15F1B51-9729-5996-3F85-5F924110C3BD}"/>
              </a:ext>
            </a:extLst>
          </p:cNvPr>
          <p:cNvSpPr/>
          <p:nvPr/>
        </p:nvSpPr>
        <p:spPr>
          <a:xfrm rot="21395380" flipH="1">
            <a:off x="747713" y="728663"/>
            <a:ext cx="192087" cy="738187"/>
          </a:xfrm>
          <a:prstGeom prst="triangle">
            <a:avLst>
              <a:gd name="adj" fmla="val 0"/>
            </a:avLst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Равнобедренный треугольник 9">
            <a:extLst>
              <a:ext uri="{FF2B5EF4-FFF2-40B4-BE49-F238E27FC236}">
                <a16:creationId xmlns:a16="http://schemas.microsoft.com/office/drawing/2014/main" id="{601B0D3A-9888-0487-34DE-F8ECFAC72CBC}"/>
              </a:ext>
            </a:extLst>
          </p:cNvPr>
          <p:cNvSpPr/>
          <p:nvPr/>
        </p:nvSpPr>
        <p:spPr>
          <a:xfrm rot="20693330" flipH="1">
            <a:off x="1065213" y="614363"/>
            <a:ext cx="306387" cy="796925"/>
          </a:xfrm>
          <a:prstGeom prst="triangle">
            <a:avLst>
              <a:gd name="adj" fmla="val 36285"/>
            </a:avLst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Равнобедренный треугольник 10">
            <a:extLst>
              <a:ext uri="{FF2B5EF4-FFF2-40B4-BE49-F238E27FC236}">
                <a16:creationId xmlns:a16="http://schemas.microsoft.com/office/drawing/2014/main" id="{1B295F1D-2FF5-E985-38F8-BA96420564E2}"/>
              </a:ext>
            </a:extLst>
          </p:cNvPr>
          <p:cNvSpPr/>
          <p:nvPr/>
        </p:nvSpPr>
        <p:spPr>
          <a:xfrm rot="19399774" flipH="1">
            <a:off x="1468438" y="441325"/>
            <a:ext cx="298450" cy="673100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Равнобедренный треугольник 12">
            <a:extLst>
              <a:ext uri="{FF2B5EF4-FFF2-40B4-BE49-F238E27FC236}">
                <a16:creationId xmlns:a16="http://schemas.microsoft.com/office/drawing/2014/main" id="{F7EFAA7F-242A-3781-9934-667F85075681}"/>
              </a:ext>
            </a:extLst>
          </p:cNvPr>
          <p:cNvSpPr/>
          <p:nvPr/>
        </p:nvSpPr>
        <p:spPr>
          <a:xfrm rot="17846901" flipH="1">
            <a:off x="1493044" y="227806"/>
            <a:ext cx="255588" cy="523875"/>
          </a:xfrm>
          <a:prstGeom prst="triangle">
            <a:avLst>
              <a:gd name="adj" fmla="val 74576"/>
            </a:avLst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Равнобедренный треугольник 13">
            <a:extLst>
              <a:ext uri="{FF2B5EF4-FFF2-40B4-BE49-F238E27FC236}">
                <a16:creationId xmlns:a16="http://schemas.microsoft.com/office/drawing/2014/main" id="{968E3D48-7B5C-8B0B-63E9-921AAA60C5AC}"/>
              </a:ext>
            </a:extLst>
          </p:cNvPr>
          <p:cNvSpPr/>
          <p:nvPr/>
        </p:nvSpPr>
        <p:spPr>
          <a:xfrm rot="17443345" flipH="1">
            <a:off x="1508125" y="-41275"/>
            <a:ext cx="209550" cy="431800"/>
          </a:xfrm>
          <a:prstGeom prst="triangle">
            <a:avLst>
              <a:gd name="adj" fmla="val 74576"/>
            </a:avLst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EF0D839E-153D-74F7-C4E4-2AC1EF3F7206}"/>
              </a:ext>
            </a:extLst>
          </p:cNvPr>
          <p:cNvSpPr/>
          <p:nvPr/>
        </p:nvSpPr>
        <p:spPr>
          <a:xfrm rot="1449797" flipV="1">
            <a:off x="7831138" y="5246688"/>
            <a:ext cx="1079500" cy="1368425"/>
          </a:xfrm>
          <a:prstGeom prst="ellips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Хорда 14">
            <a:extLst>
              <a:ext uri="{FF2B5EF4-FFF2-40B4-BE49-F238E27FC236}">
                <a16:creationId xmlns:a16="http://schemas.microsoft.com/office/drawing/2014/main" id="{0ED07B84-602D-66B4-AF49-A443C7333739}"/>
              </a:ext>
            </a:extLst>
          </p:cNvPr>
          <p:cNvSpPr/>
          <p:nvPr/>
        </p:nvSpPr>
        <p:spPr>
          <a:xfrm rot="439269">
            <a:off x="7620000" y="5494338"/>
            <a:ext cx="277813" cy="431800"/>
          </a:xfrm>
          <a:prstGeom prst="chord">
            <a:avLst>
              <a:gd name="adj1" fmla="val 2700000"/>
              <a:gd name="adj2" fmla="val 21295874"/>
            </a:avLst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Хорда 16">
            <a:extLst>
              <a:ext uri="{FF2B5EF4-FFF2-40B4-BE49-F238E27FC236}">
                <a16:creationId xmlns:a16="http://schemas.microsoft.com/office/drawing/2014/main" id="{F35CA7C8-CC4C-7AAC-0AA8-7A04DEE871AA}"/>
              </a:ext>
            </a:extLst>
          </p:cNvPr>
          <p:cNvSpPr/>
          <p:nvPr/>
        </p:nvSpPr>
        <p:spPr>
          <a:xfrm rot="1939120" flipH="1">
            <a:off x="8780463" y="6057900"/>
            <a:ext cx="260350" cy="460375"/>
          </a:xfrm>
          <a:prstGeom prst="chord">
            <a:avLst>
              <a:gd name="adj1" fmla="val 2700000"/>
              <a:gd name="adj2" fmla="val 21295874"/>
            </a:avLst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Облако 15">
            <a:extLst>
              <a:ext uri="{FF2B5EF4-FFF2-40B4-BE49-F238E27FC236}">
                <a16:creationId xmlns:a16="http://schemas.microsoft.com/office/drawing/2014/main" id="{3871B74F-457B-332D-23BC-23C60FBF7075}"/>
              </a:ext>
            </a:extLst>
          </p:cNvPr>
          <p:cNvSpPr/>
          <p:nvPr/>
        </p:nvSpPr>
        <p:spPr>
          <a:xfrm rot="1507356" flipV="1">
            <a:off x="8329613" y="5241925"/>
            <a:ext cx="588962" cy="360363"/>
          </a:xfrm>
          <a:prstGeom prst="cloud">
            <a:avLst/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Облако 18">
            <a:extLst>
              <a:ext uri="{FF2B5EF4-FFF2-40B4-BE49-F238E27FC236}">
                <a16:creationId xmlns:a16="http://schemas.microsoft.com/office/drawing/2014/main" id="{2FD72FDD-3CF4-2C8E-70E1-1366397C208C}"/>
              </a:ext>
            </a:extLst>
          </p:cNvPr>
          <p:cNvSpPr/>
          <p:nvPr/>
        </p:nvSpPr>
        <p:spPr>
          <a:xfrm rot="11764998">
            <a:off x="8289925" y="4217988"/>
            <a:ext cx="792163" cy="561975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9D407CA1-100C-A073-2788-F4F2F6D5F888}"/>
              </a:ext>
            </a:extLst>
          </p:cNvPr>
          <p:cNvSpPr/>
          <p:nvPr/>
        </p:nvSpPr>
        <p:spPr>
          <a:xfrm flipH="1">
            <a:off x="8364538" y="4824413"/>
            <a:ext cx="312737" cy="1206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D5BF98E5-651F-6145-3764-81E6281A78AC}"/>
              </a:ext>
            </a:extLst>
          </p:cNvPr>
          <p:cNvSpPr/>
          <p:nvPr/>
        </p:nvSpPr>
        <p:spPr>
          <a:xfrm flipH="1">
            <a:off x="8229600" y="5016500"/>
            <a:ext cx="230188" cy="1079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id="{44EDB15E-4B2D-493C-D944-8BC8FD0AE5D7}"/>
              </a:ext>
            </a:extLst>
          </p:cNvPr>
          <p:cNvSpPr/>
          <p:nvPr/>
        </p:nvSpPr>
        <p:spPr>
          <a:xfrm flipH="1">
            <a:off x="8104188" y="5160963"/>
            <a:ext cx="157162" cy="101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Месяц 19">
            <a:extLst>
              <a:ext uri="{FF2B5EF4-FFF2-40B4-BE49-F238E27FC236}">
                <a16:creationId xmlns:a16="http://schemas.microsoft.com/office/drawing/2014/main" id="{9BEAF831-4B74-8F94-5482-62B648648B59}"/>
              </a:ext>
            </a:extLst>
          </p:cNvPr>
          <p:cNvSpPr/>
          <p:nvPr/>
        </p:nvSpPr>
        <p:spPr>
          <a:xfrm rot="7340656">
            <a:off x="8148638" y="6002338"/>
            <a:ext cx="157162" cy="474662"/>
          </a:xfrm>
          <a:prstGeom prst="moon">
            <a:avLst>
              <a:gd name="adj" fmla="val 30665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Месяц 22">
            <a:extLst>
              <a:ext uri="{FF2B5EF4-FFF2-40B4-BE49-F238E27FC236}">
                <a16:creationId xmlns:a16="http://schemas.microsoft.com/office/drawing/2014/main" id="{8F818C0E-E6A6-15F8-202A-FDB8257C307C}"/>
              </a:ext>
            </a:extLst>
          </p:cNvPr>
          <p:cNvSpPr/>
          <p:nvPr/>
        </p:nvSpPr>
        <p:spPr>
          <a:xfrm rot="7259863" flipH="1">
            <a:off x="8139906" y="5615782"/>
            <a:ext cx="98425" cy="258762"/>
          </a:xfrm>
          <a:prstGeom prst="moon">
            <a:avLst>
              <a:gd name="adj" fmla="val 15510"/>
            </a:avLst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Месяц 24">
            <a:extLst>
              <a:ext uri="{FF2B5EF4-FFF2-40B4-BE49-F238E27FC236}">
                <a16:creationId xmlns:a16="http://schemas.microsoft.com/office/drawing/2014/main" id="{E4C7CA8D-8507-6250-05EB-C258432C9656}"/>
              </a:ext>
            </a:extLst>
          </p:cNvPr>
          <p:cNvSpPr/>
          <p:nvPr/>
        </p:nvSpPr>
        <p:spPr>
          <a:xfrm rot="7259863" flipH="1">
            <a:off x="8574881" y="5842795"/>
            <a:ext cx="98425" cy="258762"/>
          </a:xfrm>
          <a:prstGeom prst="moon">
            <a:avLst>
              <a:gd name="adj" fmla="val 15510"/>
            </a:avLst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id="{66D32F6A-6269-ADFD-0976-3D8EBBDC83E0}"/>
              </a:ext>
            </a:extLst>
          </p:cNvPr>
          <p:cNvSpPr/>
          <p:nvPr/>
        </p:nvSpPr>
        <p:spPr>
          <a:xfrm rot="996012" flipV="1">
            <a:off x="8218488" y="5934075"/>
            <a:ext cx="280987" cy="1174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0" name="Объект 1">
            <a:extLst>
              <a:ext uri="{FF2B5EF4-FFF2-40B4-BE49-F238E27FC236}">
                <a16:creationId xmlns:a16="http://schemas.microsoft.com/office/drawing/2014/main" id="{4A2931F8-199E-E96F-BB64-0F18BB3D5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9050" y="9525"/>
            <a:ext cx="9163050" cy="6858000"/>
          </a:xfrm>
          <a:ln w="76200">
            <a:solidFill>
              <a:srgbClr val="FF0000"/>
            </a:solidFill>
          </a:ln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altLang="ru-RU" sz="2400" b="1" i="1" dirty="0">
                <a:solidFill>
                  <a:srgbClr val="C00000"/>
                </a:solidFill>
                <a:latin typeface="Bookman Old Style" panose="02050604050505020204" pitchFamily="18" charset="0"/>
              </a:rPr>
              <a:t>                      </a:t>
            </a:r>
            <a:r>
              <a:rPr lang="ru-RU" altLang="ru-RU" sz="2400" b="1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Солнечный и тепловой удары</a:t>
            </a:r>
          </a:p>
          <a:p>
            <a:pPr marL="0" indent="0">
              <a:buFontTx/>
              <a:buNone/>
              <a:defRPr/>
            </a:pPr>
            <a:r>
              <a:rPr lang="ru-RU" altLang="ru-RU" sz="2400" b="1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                               </a:t>
            </a:r>
            <a:r>
              <a:rPr lang="ru-RU" altLang="ru-RU" sz="2000" b="1" i="1" dirty="0">
                <a:solidFill>
                  <a:srgbClr val="C00000"/>
                </a:solidFill>
                <a:latin typeface="Bookman Old Style" panose="02050604050505020204" pitchFamily="18" charset="0"/>
              </a:rPr>
              <a:t>Признаки: </a:t>
            </a:r>
          </a:p>
          <a:p>
            <a:pPr marL="0" indent="0">
              <a:buFontTx/>
              <a:buNone/>
              <a:defRPr/>
            </a:pPr>
            <a:r>
              <a:rPr lang="ru-RU" altLang="ru-RU" sz="1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                        покраснение лица, головная боль, тошнота,           </a:t>
            </a:r>
          </a:p>
          <a:p>
            <a:pPr marL="0" indent="0">
              <a:buFontTx/>
              <a:buNone/>
              <a:defRPr/>
            </a:pPr>
            <a:r>
              <a:rPr lang="ru-RU" altLang="ru-RU" sz="1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                       рвота, головокружение, темнота в глазах; вялость,                                                                                            усталость, сонливость, температура, ухудшение слуха, потеря сознания;</a:t>
            </a:r>
          </a:p>
          <a:p>
            <a:pPr marL="0" indent="0">
              <a:buFontTx/>
              <a:buNone/>
              <a:defRPr/>
            </a:pPr>
            <a:r>
              <a:rPr lang="ru-RU" altLang="ru-RU" sz="20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Надо:</a:t>
            </a:r>
            <a:r>
              <a:rPr lang="ru-RU" altLang="ru-RU" sz="24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  <a:r>
              <a:rPr lang="ru-RU" altLang="ru-RU" sz="1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головной убор от солнца, пить воду, поливать водой голову и лицо, одеваться по погоде в одежду из «дышащих» тканей;</a:t>
            </a:r>
          </a:p>
          <a:p>
            <a:pPr marL="0" indent="0">
              <a:buFontTx/>
              <a:buNone/>
              <a:defRPr/>
            </a:pPr>
            <a:r>
              <a:rPr lang="ru-RU" altLang="ru-RU" sz="2000" b="1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Нельзя: </a:t>
            </a:r>
            <a:r>
              <a:rPr lang="ru-RU" altLang="ru-RU" sz="1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долго находиться под открытым солнцем (спать, идти, загорать с 11 до 15 часов или долго), быть с непокрытой головой, долго не пить воду, носить слишком плотную одежду, проявлять сильную физическую активность на жаре;</a:t>
            </a:r>
          </a:p>
          <a:p>
            <a:pPr marL="0" indent="0">
              <a:buFontTx/>
              <a:buNone/>
              <a:defRPr/>
            </a:pPr>
            <a:r>
              <a:rPr lang="ru-RU" alt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                             </a:t>
            </a:r>
            <a:r>
              <a:rPr lang="ru-RU" altLang="ru-RU" sz="2000" b="1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Первая помощь:</a:t>
            </a:r>
          </a:p>
          <a:p>
            <a:pPr marL="0" indent="0">
              <a:buFontTx/>
              <a:buNone/>
              <a:defRPr/>
            </a:pPr>
            <a:r>
              <a:rPr lang="ru-RU" altLang="ru-RU" sz="1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Поместить пострадавшего в тень, положить на спину, голову</a:t>
            </a:r>
          </a:p>
          <a:p>
            <a:pPr marL="0" indent="0">
              <a:buFontTx/>
              <a:buNone/>
              <a:defRPr/>
            </a:pPr>
            <a:r>
              <a:rPr lang="ru-RU" altLang="ru-RU" sz="1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приподнять, повернуть набок, расстегнуть или снять одежду, пояс, обтереть или облить водой, к затылку приложить холодный компресс, обмахивать пострадавшего;</a:t>
            </a:r>
          </a:p>
          <a:p>
            <a:pPr marL="0" indent="0">
              <a:buFontTx/>
              <a:buNone/>
              <a:defRPr/>
            </a:pPr>
            <a:r>
              <a:rPr lang="ru-RU" altLang="ru-RU" sz="1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Если человек в сознании, дать обильное питье (холодный </a:t>
            </a:r>
          </a:p>
          <a:p>
            <a:pPr marL="0" indent="0">
              <a:buFontTx/>
              <a:buNone/>
              <a:defRPr/>
            </a:pPr>
            <a:r>
              <a:rPr lang="ru-RU" altLang="ru-RU" sz="1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чай или слегка подсоленную воду);</a:t>
            </a:r>
          </a:p>
          <a:p>
            <a:pPr marL="0" indent="0">
              <a:buFontTx/>
              <a:buNone/>
              <a:defRPr/>
            </a:pPr>
            <a:r>
              <a:rPr lang="ru-RU" altLang="ru-RU" sz="1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Если без сознания, дать на 1 секунду понюхать ватку с нашатырным спиртом;</a:t>
            </a:r>
            <a:endParaRPr lang="ru-RU" altLang="ru-RU" sz="1800" b="1" i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ru-RU" altLang="ru-RU" sz="1800" b="1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                                                         </a:t>
            </a:r>
          </a:p>
        </p:txBody>
      </p:sp>
      <p:sp>
        <p:nvSpPr>
          <p:cNvPr id="26" name="Равнобедренный треугольник 25">
            <a:extLst>
              <a:ext uri="{FF2B5EF4-FFF2-40B4-BE49-F238E27FC236}">
                <a16:creationId xmlns:a16="http://schemas.microsoft.com/office/drawing/2014/main" id="{FA35FB2C-469E-E821-8B6D-1445DA9135A6}"/>
              </a:ext>
            </a:extLst>
          </p:cNvPr>
          <p:cNvSpPr/>
          <p:nvPr/>
        </p:nvSpPr>
        <p:spPr>
          <a:xfrm rot="10800000">
            <a:off x="8820150" y="1628775"/>
            <a:ext cx="234950" cy="1728788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id="{0EEBE9DC-A78F-84DD-E58A-3455226B4819}"/>
              </a:ext>
            </a:extLst>
          </p:cNvPr>
          <p:cNvSpPr/>
          <p:nvPr/>
        </p:nvSpPr>
        <p:spPr>
          <a:xfrm>
            <a:off x="8866188" y="3438525"/>
            <a:ext cx="142875" cy="1444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Крест 27">
            <a:extLst>
              <a:ext uri="{FF2B5EF4-FFF2-40B4-BE49-F238E27FC236}">
                <a16:creationId xmlns:a16="http://schemas.microsoft.com/office/drawing/2014/main" id="{91D9045A-1A25-EAA7-21FA-01AA6AB568BB}"/>
              </a:ext>
            </a:extLst>
          </p:cNvPr>
          <p:cNvSpPr/>
          <p:nvPr/>
        </p:nvSpPr>
        <p:spPr>
          <a:xfrm>
            <a:off x="1911350" y="4003675"/>
            <a:ext cx="403225" cy="422275"/>
          </a:xfrm>
          <a:prstGeom prst="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C51662F0-27B7-C886-C289-0E8A733BD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113"/>
            <a:ext cx="9144000" cy="6858000"/>
          </a:xfrm>
          <a:solidFill>
            <a:schemeClr val="accent5"/>
          </a:solidFill>
          <a:ln w="76200">
            <a:solidFill>
              <a:srgbClr val="FF0000"/>
            </a:solidFill>
          </a:ln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sz="2400" dirty="0"/>
              <a:t>                                       </a:t>
            </a:r>
            <a:r>
              <a:rPr lang="ru-RU" sz="24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Отморожение</a:t>
            </a:r>
          </a:p>
          <a:p>
            <a:pPr marL="0" indent="0">
              <a:buFontTx/>
              <a:buNone/>
              <a:defRPr/>
            </a:pPr>
            <a:r>
              <a:rPr lang="ru-RU" sz="24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                                  </a:t>
            </a:r>
            <a:r>
              <a:rPr lang="ru-RU" sz="2000" b="1" i="1" dirty="0">
                <a:solidFill>
                  <a:srgbClr val="C00000"/>
                </a:solidFill>
                <a:latin typeface="Bookman Old Style" panose="02050604050505020204" pitchFamily="18" charset="0"/>
              </a:rPr>
              <a:t>Признаки: </a:t>
            </a:r>
          </a:p>
          <a:p>
            <a:pPr marL="0" indent="0">
              <a:buFontTx/>
              <a:buNone/>
              <a:defRPr/>
            </a:pPr>
            <a:r>
              <a:rPr lang="ru-RU" sz="20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                        под воздействием низкой температуры ощущение холода, покалывания, покраснение, а потом резкая бледность и потеря чувствительности в этом месте, (чаще всего: пальцы рук и ног, уши, кончик носа, щеки)</a:t>
            </a:r>
          </a:p>
          <a:p>
            <a:pPr marL="0" indent="0">
              <a:buFontTx/>
              <a:buNone/>
              <a:defRPr/>
            </a:pPr>
            <a:r>
              <a:rPr lang="ru-RU" sz="20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                                      </a:t>
            </a:r>
            <a:r>
              <a:rPr lang="ru-RU" sz="2000" b="1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Первая помощь:</a:t>
            </a:r>
          </a:p>
          <a:p>
            <a:pPr marL="0" indent="0">
              <a:buFontTx/>
              <a:buNone/>
              <a:defRPr/>
            </a:pPr>
            <a:r>
              <a:rPr lang="ru-RU" sz="2000" b="1" i="1" dirty="0">
                <a:solidFill>
                  <a:srgbClr val="FF6600"/>
                </a:solidFill>
                <a:latin typeface="Bookman Old Style" panose="02050604050505020204" pitchFamily="18" charset="0"/>
              </a:rPr>
              <a:t>Надо: </a:t>
            </a:r>
            <a:r>
              <a:rPr lang="ru-RU" sz="20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согреть отмороженную часть тела, растирая мягкой шерстяной тканью или ладонями до покраснения и восстановления чувствительности;</a:t>
            </a:r>
          </a:p>
          <a:p>
            <a:pPr marL="0" indent="0">
              <a:buFontTx/>
              <a:buNone/>
              <a:defRPr/>
            </a:pPr>
            <a:r>
              <a:rPr lang="ru-RU" sz="20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Напоить человека горячим чаем, укутать, держать в тепле;</a:t>
            </a:r>
          </a:p>
          <a:p>
            <a:pPr marL="0" indent="0">
              <a:buFontTx/>
              <a:buNone/>
              <a:defRPr/>
            </a:pPr>
            <a:r>
              <a:rPr lang="ru-RU" sz="20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После отогревания наложить на этот участок тела мягкую стерильную повязку, проложить марлю между пальцами;</a:t>
            </a:r>
          </a:p>
          <a:p>
            <a:pPr marL="0" indent="0">
              <a:buFontTx/>
              <a:buNone/>
              <a:defRPr/>
            </a:pPr>
            <a:r>
              <a:rPr lang="ru-RU" sz="20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Отправить в лечебное учреждение для обследования и назначения лечения;</a:t>
            </a:r>
          </a:p>
          <a:p>
            <a:pPr marL="0" indent="0">
              <a:buFontTx/>
              <a:buNone/>
              <a:defRPr/>
            </a:pPr>
            <a:r>
              <a:rPr lang="ru-RU" sz="2000" b="1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Нельзя: </a:t>
            </a:r>
            <a:r>
              <a:rPr lang="ru-RU" sz="20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растирать снегом, вскрывать волдыри, самостоятельно назначать лечение – степень отморожения можно определить только после согревания, а правильное лечение назначит врач;</a:t>
            </a:r>
          </a:p>
          <a:p>
            <a:pPr marL="0" indent="0">
              <a:buFontTx/>
              <a:buNone/>
              <a:defRPr/>
            </a:pPr>
            <a:r>
              <a:rPr lang="ru-RU" sz="20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Повышенная чувствительность к холоду остается надолго! </a:t>
            </a:r>
          </a:p>
          <a:p>
            <a:pPr marL="0" indent="0">
              <a:buFontTx/>
              <a:buNone/>
              <a:defRPr/>
            </a:pPr>
            <a:endParaRPr lang="ru-RU" sz="2000" b="1" i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Облако 6">
            <a:extLst>
              <a:ext uri="{FF2B5EF4-FFF2-40B4-BE49-F238E27FC236}">
                <a16:creationId xmlns:a16="http://schemas.microsoft.com/office/drawing/2014/main" id="{2F52B551-B393-D2E2-04B9-902DA984D9AF}"/>
              </a:ext>
            </a:extLst>
          </p:cNvPr>
          <p:cNvSpPr/>
          <p:nvPr/>
        </p:nvSpPr>
        <p:spPr>
          <a:xfrm rot="21186829">
            <a:off x="36513" y="109538"/>
            <a:ext cx="1871662" cy="720725"/>
          </a:xfrm>
          <a:prstGeom prst="cloud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олнце 11">
            <a:extLst>
              <a:ext uri="{FF2B5EF4-FFF2-40B4-BE49-F238E27FC236}">
                <a16:creationId xmlns:a16="http://schemas.microsoft.com/office/drawing/2014/main" id="{9FE08168-2FBD-A466-6299-E541FCFBEC8D}"/>
              </a:ext>
            </a:extLst>
          </p:cNvPr>
          <p:cNvSpPr/>
          <p:nvPr/>
        </p:nvSpPr>
        <p:spPr>
          <a:xfrm>
            <a:off x="1728788" y="606425"/>
            <a:ext cx="215900" cy="217488"/>
          </a:xfrm>
          <a:prstGeom prst="sun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Солнце 29">
            <a:extLst>
              <a:ext uri="{FF2B5EF4-FFF2-40B4-BE49-F238E27FC236}">
                <a16:creationId xmlns:a16="http://schemas.microsoft.com/office/drawing/2014/main" id="{EEBCCCD5-6DA5-EDF9-F988-2302E979C643}"/>
              </a:ext>
            </a:extLst>
          </p:cNvPr>
          <p:cNvSpPr/>
          <p:nvPr/>
        </p:nvSpPr>
        <p:spPr>
          <a:xfrm>
            <a:off x="1233488" y="868363"/>
            <a:ext cx="215900" cy="215900"/>
          </a:xfrm>
          <a:prstGeom prst="sun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Солнце 30">
            <a:extLst>
              <a:ext uri="{FF2B5EF4-FFF2-40B4-BE49-F238E27FC236}">
                <a16:creationId xmlns:a16="http://schemas.microsoft.com/office/drawing/2014/main" id="{5332EB19-4DBB-D8FB-C0A2-8807EA27C7F7}"/>
              </a:ext>
            </a:extLst>
          </p:cNvPr>
          <p:cNvSpPr/>
          <p:nvPr/>
        </p:nvSpPr>
        <p:spPr>
          <a:xfrm>
            <a:off x="715963" y="860425"/>
            <a:ext cx="215900" cy="215900"/>
          </a:xfrm>
          <a:prstGeom prst="sun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Солнце 31">
            <a:extLst>
              <a:ext uri="{FF2B5EF4-FFF2-40B4-BE49-F238E27FC236}">
                <a16:creationId xmlns:a16="http://schemas.microsoft.com/office/drawing/2014/main" id="{3C3242E0-5712-0B38-366D-08B1510DAEFD}"/>
              </a:ext>
            </a:extLst>
          </p:cNvPr>
          <p:cNvSpPr/>
          <p:nvPr/>
        </p:nvSpPr>
        <p:spPr>
          <a:xfrm>
            <a:off x="134938" y="931863"/>
            <a:ext cx="215900" cy="215900"/>
          </a:xfrm>
          <a:prstGeom prst="sun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Солнце 34">
            <a:extLst>
              <a:ext uri="{FF2B5EF4-FFF2-40B4-BE49-F238E27FC236}">
                <a16:creationId xmlns:a16="http://schemas.microsoft.com/office/drawing/2014/main" id="{44CE9791-E29B-CE5A-76CA-E71A17D64C99}"/>
              </a:ext>
            </a:extLst>
          </p:cNvPr>
          <p:cNvSpPr/>
          <p:nvPr/>
        </p:nvSpPr>
        <p:spPr>
          <a:xfrm>
            <a:off x="1620838" y="976313"/>
            <a:ext cx="215900" cy="215900"/>
          </a:xfrm>
          <a:prstGeom prst="sun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Солнце 35">
            <a:extLst>
              <a:ext uri="{FF2B5EF4-FFF2-40B4-BE49-F238E27FC236}">
                <a16:creationId xmlns:a16="http://schemas.microsoft.com/office/drawing/2014/main" id="{8499D03E-9342-1E29-AAD1-D65EE42A58E4}"/>
              </a:ext>
            </a:extLst>
          </p:cNvPr>
          <p:cNvSpPr/>
          <p:nvPr/>
        </p:nvSpPr>
        <p:spPr>
          <a:xfrm>
            <a:off x="1016000" y="1023938"/>
            <a:ext cx="217488" cy="215900"/>
          </a:xfrm>
          <a:prstGeom prst="sun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Солнце 36">
            <a:extLst>
              <a:ext uri="{FF2B5EF4-FFF2-40B4-BE49-F238E27FC236}">
                <a16:creationId xmlns:a16="http://schemas.microsoft.com/office/drawing/2014/main" id="{2015EA73-38CB-574A-097D-C33EDC6F57C0}"/>
              </a:ext>
            </a:extLst>
          </p:cNvPr>
          <p:cNvSpPr/>
          <p:nvPr/>
        </p:nvSpPr>
        <p:spPr>
          <a:xfrm>
            <a:off x="385763" y="1092200"/>
            <a:ext cx="215900" cy="217488"/>
          </a:xfrm>
          <a:prstGeom prst="sun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Крест 28">
            <a:extLst>
              <a:ext uri="{FF2B5EF4-FFF2-40B4-BE49-F238E27FC236}">
                <a16:creationId xmlns:a16="http://schemas.microsoft.com/office/drawing/2014/main" id="{7B2585C0-4FD1-1A09-B017-80912B0F4629}"/>
              </a:ext>
            </a:extLst>
          </p:cNvPr>
          <p:cNvSpPr/>
          <p:nvPr/>
        </p:nvSpPr>
        <p:spPr>
          <a:xfrm flipV="1">
            <a:off x="2700338" y="2205038"/>
            <a:ext cx="301625" cy="287337"/>
          </a:xfrm>
          <a:prstGeom prst="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Овал 37">
            <a:extLst>
              <a:ext uri="{FF2B5EF4-FFF2-40B4-BE49-F238E27FC236}">
                <a16:creationId xmlns:a16="http://schemas.microsoft.com/office/drawing/2014/main" id="{93768558-666C-5CBA-872B-4AD4E3B8B233}"/>
              </a:ext>
            </a:extLst>
          </p:cNvPr>
          <p:cNvSpPr/>
          <p:nvPr/>
        </p:nvSpPr>
        <p:spPr>
          <a:xfrm rot="217038">
            <a:off x="8072438" y="196850"/>
            <a:ext cx="801687" cy="904875"/>
          </a:xfrm>
          <a:prstGeom prst="ellipse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" name="Хорда 38">
            <a:extLst>
              <a:ext uri="{FF2B5EF4-FFF2-40B4-BE49-F238E27FC236}">
                <a16:creationId xmlns:a16="http://schemas.microsoft.com/office/drawing/2014/main" id="{0C39F1F7-488A-C9D5-3CA1-A94213BB9653}"/>
              </a:ext>
            </a:extLst>
          </p:cNvPr>
          <p:cNvSpPr/>
          <p:nvPr/>
        </p:nvSpPr>
        <p:spPr>
          <a:xfrm rot="2955946">
            <a:off x="7859713" y="344487"/>
            <a:ext cx="444500" cy="358775"/>
          </a:xfrm>
          <a:prstGeom prst="chor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" name="Хорда 40">
            <a:extLst>
              <a:ext uri="{FF2B5EF4-FFF2-40B4-BE49-F238E27FC236}">
                <a16:creationId xmlns:a16="http://schemas.microsoft.com/office/drawing/2014/main" id="{3B58B88C-D370-1056-2313-818A29329155}"/>
              </a:ext>
            </a:extLst>
          </p:cNvPr>
          <p:cNvSpPr/>
          <p:nvPr/>
        </p:nvSpPr>
        <p:spPr>
          <a:xfrm rot="12972545">
            <a:off x="8747125" y="601663"/>
            <a:ext cx="315913" cy="379412"/>
          </a:xfrm>
          <a:prstGeom prst="chor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Хорда 39">
            <a:extLst>
              <a:ext uri="{FF2B5EF4-FFF2-40B4-BE49-F238E27FC236}">
                <a16:creationId xmlns:a16="http://schemas.microsoft.com/office/drawing/2014/main" id="{0B333988-293C-FF16-503D-25E09669465E}"/>
              </a:ext>
            </a:extLst>
          </p:cNvPr>
          <p:cNvSpPr/>
          <p:nvPr/>
        </p:nvSpPr>
        <p:spPr>
          <a:xfrm rot="5222685" flipV="1">
            <a:off x="8302626" y="-39688"/>
            <a:ext cx="569912" cy="862013"/>
          </a:xfrm>
          <a:prstGeom prst="chord">
            <a:avLst>
              <a:gd name="adj1" fmla="val 3186884"/>
              <a:gd name="adj2" fmla="val 16199995"/>
            </a:avLst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2" name="Овал 41">
            <a:extLst>
              <a:ext uri="{FF2B5EF4-FFF2-40B4-BE49-F238E27FC236}">
                <a16:creationId xmlns:a16="http://schemas.microsoft.com/office/drawing/2014/main" id="{BF6B7109-367A-2B4A-6B06-BB923E1483B1}"/>
              </a:ext>
            </a:extLst>
          </p:cNvPr>
          <p:cNvSpPr/>
          <p:nvPr/>
        </p:nvSpPr>
        <p:spPr>
          <a:xfrm rot="2051104">
            <a:off x="7943850" y="919163"/>
            <a:ext cx="576263" cy="287337"/>
          </a:xfrm>
          <a:prstGeom prst="ellipse">
            <a:avLst/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4" name="Овал 43">
            <a:extLst>
              <a:ext uri="{FF2B5EF4-FFF2-40B4-BE49-F238E27FC236}">
                <a16:creationId xmlns:a16="http://schemas.microsoft.com/office/drawing/2014/main" id="{00AD7C39-E80C-6612-583F-60F9D0D44199}"/>
              </a:ext>
            </a:extLst>
          </p:cNvPr>
          <p:cNvSpPr/>
          <p:nvPr/>
        </p:nvSpPr>
        <p:spPr>
          <a:xfrm rot="20770390">
            <a:off x="8299450" y="1028700"/>
            <a:ext cx="576263" cy="287338"/>
          </a:xfrm>
          <a:prstGeom prst="ellipse">
            <a:avLst/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" name="Овал 42">
            <a:extLst>
              <a:ext uri="{FF2B5EF4-FFF2-40B4-BE49-F238E27FC236}">
                <a16:creationId xmlns:a16="http://schemas.microsoft.com/office/drawing/2014/main" id="{3C37287C-CE38-2369-5DF2-A027FD37529D}"/>
              </a:ext>
            </a:extLst>
          </p:cNvPr>
          <p:cNvSpPr/>
          <p:nvPr/>
        </p:nvSpPr>
        <p:spPr>
          <a:xfrm>
            <a:off x="8405813" y="709613"/>
            <a:ext cx="215900" cy="730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5" name="Овал 44">
            <a:extLst>
              <a:ext uri="{FF2B5EF4-FFF2-40B4-BE49-F238E27FC236}">
                <a16:creationId xmlns:a16="http://schemas.microsoft.com/office/drawing/2014/main" id="{E6C76518-A3F7-01F8-61EB-3DF34D5AB87C}"/>
              </a:ext>
            </a:extLst>
          </p:cNvPr>
          <p:cNvSpPr/>
          <p:nvPr/>
        </p:nvSpPr>
        <p:spPr>
          <a:xfrm>
            <a:off x="8372475" y="550863"/>
            <a:ext cx="46038" cy="7302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7" name="Овал 46">
            <a:extLst>
              <a:ext uri="{FF2B5EF4-FFF2-40B4-BE49-F238E27FC236}">
                <a16:creationId xmlns:a16="http://schemas.microsoft.com/office/drawing/2014/main" id="{1382828C-07C9-CE72-327B-73C46592B72B}"/>
              </a:ext>
            </a:extLst>
          </p:cNvPr>
          <p:cNvSpPr/>
          <p:nvPr/>
        </p:nvSpPr>
        <p:spPr>
          <a:xfrm>
            <a:off x="8699500" y="590550"/>
            <a:ext cx="44450" cy="7143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6" name="Овал 45">
            <a:extLst>
              <a:ext uri="{FF2B5EF4-FFF2-40B4-BE49-F238E27FC236}">
                <a16:creationId xmlns:a16="http://schemas.microsoft.com/office/drawing/2014/main" id="{3461351E-DB88-C46D-592A-5FE9736992B3}"/>
              </a:ext>
            </a:extLst>
          </p:cNvPr>
          <p:cNvSpPr/>
          <p:nvPr/>
        </p:nvSpPr>
        <p:spPr>
          <a:xfrm flipH="1">
            <a:off x="8405813" y="896938"/>
            <a:ext cx="169862" cy="46037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Равнобедренный треугольник 1">
            <a:extLst>
              <a:ext uri="{FF2B5EF4-FFF2-40B4-BE49-F238E27FC236}">
                <a16:creationId xmlns:a16="http://schemas.microsoft.com/office/drawing/2014/main" id="{0159A9F4-E4C6-CB3D-2080-BEBD653CB502}"/>
              </a:ext>
            </a:extLst>
          </p:cNvPr>
          <p:cNvSpPr/>
          <p:nvPr/>
        </p:nvSpPr>
        <p:spPr>
          <a:xfrm rot="10800000">
            <a:off x="8666163" y="4365625"/>
            <a:ext cx="130175" cy="10795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Овал 2">
            <a:extLst>
              <a:ext uri="{FF2B5EF4-FFF2-40B4-BE49-F238E27FC236}">
                <a16:creationId xmlns:a16="http://schemas.microsoft.com/office/drawing/2014/main" id="{DBCF2346-D6A2-5E11-FE68-AB45EEF35873}"/>
              </a:ext>
            </a:extLst>
          </p:cNvPr>
          <p:cNvSpPr/>
          <p:nvPr/>
        </p:nvSpPr>
        <p:spPr>
          <a:xfrm flipV="1">
            <a:off x="8672513" y="5484813"/>
            <a:ext cx="142875" cy="1444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</TotalTime>
  <Words>395</Words>
  <Application>Microsoft Office PowerPoint</Application>
  <PresentationFormat>Экран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Оформление по умолчанию</vt:lpstr>
      <vt:lpstr>Методическое пособие. Набор листовок.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Финансовые ресурсы организации их структура.</dc:title>
  <dc:creator>нет</dc:creator>
  <cp:lastModifiedBy>lapteva_elena1971@mail.ru</cp:lastModifiedBy>
  <cp:revision>73</cp:revision>
  <dcterms:created xsi:type="dcterms:W3CDTF">2007-04-25T16:48:16Z</dcterms:created>
  <dcterms:modified xsi:type="dcterms:W3CDTF">2023-12-11T10:10:33Z</dcterms:modified>
</cp:coreProperties>
</file>