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E89-3B5C-4147-8A57-38ABC3CF81C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968-2367-41B3-BEC9-5CED8982A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E89-3B5C-4147-8A57-38ABC3CF81C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968-2367-41B3-BEC9-5CED8982A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E89-3B5C-4147-8A57-38ABC3CF81C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968-2367-41B3-BEC9-5CED8982A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E89-3B5C-4147-8A57-38ABC3CF81C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968-2367-41B3-BEC9-5CED8982A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E89-3B5C-4147-8A57-38ABC3CF81C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968-2367-41B3-BEC9-5CED8982A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E89-3B5C-4147-8A57-38ABC3CF81C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968-2367-41B3-BEC9-5CED8982A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E89-3B5C-4147-8A57-38ABC3CF81C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968-2367-41B3-BEC9-5CED8982A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E89-3B5C-4147-8A57-38ABC3CF81C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968-2367-41B3-BEC9-5CED8982A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E89-3B5C-4147-8A57-38ABC3CF81C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968-2367-41B3-BEC9-5CED8982A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E89-3B5C-4147-8A57-38ABC3CF81C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968-2367-41B3-BEC9-5CED8982A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0E89-3B5C-4147-8A57-38ABC3CF81C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A968-2367-41B3-BEC9-5CED8982A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80E89-3B5C-4147-8A57-38ABC3CF81C4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A968-2367-41B3-BEC9-5CED8982A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Биология и разнообразие одноклеточных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цианобактерий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587168"/>
            <a:ext cx="601216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Автор: Сорокина Виктория Юрьевна,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учитель биологии и химии,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МБОУ СОШ № 19, ст. Казанская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266" name="AutoShape 2" descr="https://imgp.golos.io/0x0/https:/i.imgur.com/TaTeKY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www.aquamax.de/admin/algendb/images/57a11bc8709f9_Aphanothece_sp_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2655791"/>
            <a:ext cx="3888432" cy="2349875"/>
          </a:xfrm>
          <a:prstGeom prst="rect">
            <a:avLst/>
          </a:prstGeom>
          <a:noFill/>
        </p:spPr>
      </p:pic>
      <p:pic>
        <p:nvPicPr>
          <p:cNvPr id="11272" name="Picture 8" descr="https://algae.su/data/media/23/Nostoc_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888432" cy="238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96752"/>
            <a:ext cx="43204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качестве национальной проблемы рассматривают токсичные цветения озер в Англии, Финляндии, Норвегии; здесь созданы специальные центры для их изучения и контроля. 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32656"/>
            <a:ext cx="5461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</a:rPr>
              <a:t>Цианобактерии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 – национальная проблема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https://baikalgreenhouse.files.wordpress.com/2015/02/eutrophocation_green_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143000"/>
            <a:ext cx="3874740" cy="5166320"/>
          </a:xfrm>
          <a:prstGeom prst="rect">
            <a:avLst/>
          </a:prstGeom>
          <a:noFill/>
        </p:spPr>
      </p:pic>
      <p:pic>
        <p:nvPicPr>
          <p:cNvPr id="1030" name="Picture 6" descr="http://dmee.ru/tw_files2/urls_1/4/d-3736/3736_html_m24b6e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При оптимальных условиях взросление </a:t>
            </a:r>
            <a:r>
              <a:rPr lang="ru-RU" sz="3200" dirty="0" err="1" smtClean="0"/>
              <a:t>одоклеточных</a:t>
            </a:r>
            <a:r>
              <a:rPr lang="ru-RU" sz="3200" dirty="0" smtClean="0"/>
              <a:t> </a:t>
            </a:r>
            <a:r>
              <a:rPr lang="ru-RU" sz="3200" dirty="0" err="1" smtClean="0"/>
              <a:t>цианобактерий</a:t>
            </a:r>
            <a:r>
              <a:rPr lang="ru-RU" sz="3200" dirty="0" smtClean="0"/>
              <a:t> длится 6–12 часов и, как следствие, за вегетационный период происходит их лавинообразное размножение и резко повышается экспорт метаболитов в </a:t>
            </a:r>
            <a:r>
              <a:rPr lang="ru-RU" sz="3200" dirty="0" err="1" smtClean="0"/>
              <a:t>окружающуюсреду</a:t>
            </a:r>
            <a:r>
              <a:rPr lang="ru-RU" sz="3200" dirty="0" smtClean="0"/>
              <a:t>. В частности, </a:t>
            </a:r>
            <a:r>
              <a:rPr lang="ru-RU" sz="3200" dirty="0" err="1" smtClean="0"/>
              <a:t>цианобактерии</a:t>
            </a:r>
            <a:r>
              <a:rPr lang="ru-RU" sz="3200" dirty="0" smtClean="0"/>
              <a:t> продуцируют небелковую аминокислоту бета-</a:t>
            </a:r>
            <a:r>
              <a:rPr lang="en-US" sz="3200" dirty="0" smtClean="0"/>
              <a:t>N-</a:t>
            </a:r>
            <a:r>
              <a:rPr lang="ru-RU" sz="3200" dirty="0" smtClean="0"/>
              <a:t>метиламин-</a:t>
            </a:r>
            <a:r>
              <a:rPr lang="en-US" sz="3200" dirty="0" smtClean="0"/>
              <a:t>L-</a:t>
            </a:r>
            <a:r>
              <a:rPr lang="ru-RU" sz="3200" dirty="0" err="1" smtClean="0"/>
              <a:t>аланин</a:t>
            </a:r>
            <a:r>
              <a:rPr lang="ru-RU" sz="3200" dirty="0" smtClean="0"/>
              <a:t>, которая может связываться с </a:t>
            </a:r>
            <a:r>
              <a:rPr lang="ru-RU" sz="3200" dirty="0" err="1" smtClean="0"/>
              <a:t>глутаматовым</a:t>
            </a:r>
            <a:r>
              <a:rPr lang="ru-RU" sz="3200" dirty="0" smtClean="0"/>
              <a:t> рецептором человека, что приводит к склерозу, болезням Альцгеймера и Паркинсона  </a:t>
            </a:r>
            <a:r>
              <a:rPr lang="en-US" sz="3200" dirty="0" smtClean="0"/>
              <a:t>[</a:t>
            </a:r>
            <a:r>
              <a:rPr lang="ru-RU" sz="3200" dirty="0" smtClean="0"/>
              <a:t>Особенности природы </a:t>
            </a:r>
            <a:r>
              <a:rPr lang="ru-RU" sz="3200" dirty="0" err="1" smtClean="0"/>
              <a:t>цианобактерий</a:t>
            </a:r>
            <a:r>
              <a:rPr lang="ru-RU" sz="3200" dirty="0" smtClean="0"/>
              <a:t>, 2012</a:t>
            </a:r>
            <a:r>
              <a:rPr lang="en-US" sz="3200" dirty="0" smtClean="0"/>
              <a:t>]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648"/>
            <a:ext cx="5563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Разнообразие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цианобактерий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Класс </a:t>
            </a:r>
            <a:r>
              <a:rPr lang="ru-RU" sz="2200" b="1" dirty="0" err="1" smtClean="0"/>
              <a:t>хроококковые</a:t>
            </a:r>
            <a:r>
              <a:rPr lang="ru-RU" sz="2200" b="1" dirty="0" smtClean="0"/>
              <a:t> (</a:t>
            </a:r>
            <a:r>
              <a:rPr lang="ru-RU" sz="2200" b="1" i="1" dirty="0" err="1" smtClean="0"/>
              <a:t>Chroococcophyceae</a:t>
            </a:r>
            <a:r>
              <a:rPr lang="ru-RU" sz="2200" b="1" dirty="0" smtClean="0"/>
              <a:t>) </a:t>
            </a:r>
            <a:r>
              <a:rPr lang="ru-RU" sz="2200" dirty="0" smtClean="0"/>
              <a:t>включает одноклеточные и колониальные водоросли </a:t>
            </a:r>
            <a:r>
              <a:rPr lang="ru-RU" sz="2200" dirty="0" err="1" smtClean="0"/>
              <a:t>пальмеллоидной</a:t>
            </a:r>
            <a:r>
              <a:rPr lang="ru-RU" sz="2200" dirty="0" smtClean="0"/>
              <a:t> структуры, </a:t>
            </a:r>
            <a:r>
              <a:rPr lang="ru-RU" sz="2200" dirty="0" err="1" smtClean="0"/>
              <a:t>гетероцист</a:t>
            </a:r>
            <a:r>
              <a:rPr lang="ru-RU" sz="2200" dirty="0" smtClean="0"/>
              <a:t> не имеют, размножаются простым делением пополам, спор и </a:t>
            </a:r>
            <a:r>
              <a:rPr lang="ru-RU" sz="2200" dirty="0" err="1" smtClean="0"/>
              <a:t>гормогоний</a:t>
            </a:r>
            <a:r>
              <a:rPr lang="ru-RU" sz="2200" dirty="0" smtClean="0"/>
              <a:t> не образуют. </a:t>
            </a:r>
            <a:endParaRPr lang="ru-RU" sz="2200" dirty="0"/>
          </a:p>
        </p:txBody>
      </p:sp>
      <p:pic>
        <p:nvPicPr>
          <p:cNvPr id="23554" name="Picture 2" descr="https://poznayka.org/baza1/132916400263.files/image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2503992" cy="33123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2610683"/>
            <a:ext cx="54726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i="1" dirty="0" err="1" smtClean="0"/>
              <a:t>Microcystis</a:t>
            </a:r>
            <a:r>
              <a:rPr lang="ru-RU" sz="2000" b="1" dirty="0" smtClean="0"/>
              <a:t> –</a:t>
            </a:r>
            <a:r>
              <a:rPr lang="ru-RU" sz="2000" dirty="0" smtClean="0"/>
              <a:t>микроскопические, чаще всего бесформенные комочки слизи, в которую погружена масса беспорядочно расположенных мелких шаровидных клеток. Объединяет виды с шаровидными, эллипсоидными или неправильной формы колониями, иногда продырявленными. Клетки у многих видов имеют газовые вакуоли. Обитают микроцистисы в морских и пресных водоёмах, часто участвуя в «цветении» воды. Иногда встречаются на почве. Большинство видов — хорошие продуценты органического вещества. Отдельные виды содержат токсичные вещества.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ru.yandex.net/i?id=4f1991a26b10683af68f81d1120c54df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067175" cy="304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501008"/>
            <a:ext cx="8748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Род  </a:t>
            </a:r>
            <a:r>
              <a:rPr lang="ru-RU" sz="2200" b="1" i="1" dirty="0" err="1" smtClean="0"/>
              <a:t>Aphanothece</a:t>
            </a:r>
            <a:r>
              <a:rPr lang="ru-RU" sz="2200" dirty="0" smtClean="0"/>
              <a:t> объединяет около 20 видов, 5 из них обитают в соленых водах. Представители рода отличаются от рода микроцистис эллипсоидными или цилиндрическими клетками. Колонии иногда макроскопические, величиной до голубиного яйца, встречаются в водных и наземных местообитаниях. Самые известные виды — </a:t>
            </a:r>
            <a:r>
              <a:rPr lang="ru-RU" sz="2200" dirty="0" err="1" smtClean="0"/>
              <a:t>Aphanothece</a:t>
            </a:r>
            <a:r>
              <a:rPr lang="ru-RU" sz="2200" dirty="0" smtClean="0"/>
              <a:t> </a:t>
            </a:r>
            <a:r>
              <a:rPr lang="ru-RU" sz="2200" dirty="0" err="1" smtClean="0"/>
              <a:t>stagnina</a:t>
            </a:r>
            <a:r>
              <a:rPr lang="ru-RU" sz="2200" dirty="0" smtClean="0"/>
              <a:t> и А. </a:t>
            </a:r>
            <a:r>
              <a:rPr lang="ru-RU" sz="2200" dirty="0" err="1" smtClean="0"/>
              <a:t>elabens</a:t>
            </a:r>
            <a:r>
              <a:rPr lang="ru-RU" sz="2200" dirty="0" smtClean="0"/>
              <a:t> . Крупные студенистые колонии первой живут на дне водоемов или всплывают на поверхность, а колонии второй сначала прикрепляются к растениям и подводным предметам, потом плавают в толще воды, вызывая «цветение».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refreshroof.com/wp-content/uploads/2011/07/gloeocapsa-2-300x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960440" cy="2340262"/>
          </a:xfrm>
          <a:prstGeom prst="rect">
            <a:avLst/>
          </a:prstGeom>
          <a:noFill/>
        </p:spPr>
      </p:pic>
      <p:pic>
        <p:nvPicPr>
          <p:cNvPr id="26628" name="Picture 4" descr="https://classconnection.s3.amazonaws.com/321/flashcards/1311321/png/gleocapsa1348523236541-thumb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1"/>
            <a:ext cx="3960439" cy="23762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0" y="2636912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Род </a:t>
            </a:r>
            <a:r>
              <a:rPr lang="ru-RU" sz="2200" dirty="0" smtClean="0"/>
              <a:t> </a:t>
            </a:r>
            <a:r>
              <a:rPr lang="ru-RU" sz="2200" b="1" i="1" dirty="0" err="1" smtClean="0"/>
              <a:t>Gloeocapsa</a:t>
            </a:r>
            <a:r>
              <a:rPr lang="ru-RU" sz="2200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140968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Клетки большинства видов имеют сине-зеленую окраску, хотя часто бледную, у некоторых видов они пурпурно-красные, у других желтые или коричневатые. Оболочки у одних видов бесцветные, у других красные, желтые, голубые, фиолетовые или черноватые.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581128"/>
            <a:ext cx="8820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Название </a:t>
            </a:r>
            <a:r>
              <a:rPr lang="ru-RU" sz="2200" dirty="0" err="1" smtClean="0"/>
              <a:t>глеокапса</a:t>
            </a:r>
            <a:r>
              <a:rPr lang="ru-RU" sz="2200" dirty="0" smtClean="0"/>
              <a:t> указывает на особо характерное строение студенистых оболочек этой водоросли, образующей слизистые скопления в лужицах, на сырой земле, на сырых скалах и старых сырых стенах, на сырой коре, пнях и пр. Она хорошо переносит жизнь в лабораторных культурах, развиваясь иногда массами.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Класс </a:t>
            </a:r>
            <a:r>
              <a:rPr lang="ru-RU" sz="2200" b="1" dirty="0" err="1" smtClean="0"/>
              <a:t>Хамесифоновые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Chamaesiphonophyceae</a:t>
            </a:r>
            <a:r>
              <a:rPr lang="ru-RU" sz="2200" b="1" dirty="0" smtClean="0"/>
              <a:t>)</a:t>
            </a:r>
            <a:r>
              <a:rPr lang="ru-RU" sz="2200" dirty="0" smtClean="0"/>
              <a:t>— это эпифитные одноклеточные или нитчатые водоросли, сложенные из изолированных толстостенных клеток. 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/>
              <a:t>Хамесифоновые</a:t>
            </a:r>
            <a:r>
              <a:rPr lang="ru-RU" sz="2200" dirty="0" smtClean="0"/>
              <a:t> растут эпифитно или на камнях, предпочитая </a:t>
            </a:r>
            <a:r>
              <a:rPr lang="ru-RU" sz="2200" dirty="0" err="1" smtClean="0"/>
              <a:t>чистоводные</a:t>
            </a:r>
            <a:r>
              <a:rPr lang="ru-RU" sz="2200" dirty="0" smtClean="0"/>
              <a:t> и бедные питательными веществами горные ручьи, где их слоевища образуют цветные корочки или пятна на камнях, раковинах и растениях. Некоторые виды обитают в морях.</a:t>
            </a:r>
            <a:endParaRPr lang="ru-RU" sz="2200" dirty="0"/>
          </a:p>
        </p:txBody>
      </p:sp>
      <p:pic>
        <p:nvPicPr>
          <p:cNvPr id="27650" name="Picture 2" descr="https://www.ohio.edu/plantbio/vislab/algaeimage/jpegs/chamaesiph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68960"/>
            <a:ext cx="3760303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6165304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Chamaesiphon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tudfiles.net/html/2706/730/html_5xOI3Nxez0.3HDk/img-XJFmz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600400" cy="4492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4008" y="620688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/>
              <a:t>Род </a:t>
            </a:r>
            <a:r>
              <a:rPr lang="en-US" sz="2200" b="1" i="1" dirty="0" err="1" smtClean="0"/>
              <a:t>Dermocarpa</a:t>
            </a:r>
            <a:r>
              <a:rPr lang="ru-RU" sz="2200" b="1" i="1" dirty="0" smtClean="0"/>
              <a:t>  </a:t>
            </a:r>
            <a:r>
              <a:rPr lang="ru-RU" sz="2200" b="1" dirty="0" smtClean="0"/>
              <a:t>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412776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/>
              <a:t>Одноклеточные водоросли. Клетки дифференцированы на основание и вершину, прикреплены к субстрату. </a:t>
            </a:r>
          </a:p>
          <a:p>
            <a:endParaRPr lang="ru-RU" sz="2200" dirty="0" smtClean="0"/>
          </a:p>
          <a:p>
            <a:r>
              <a:rPr lang="ru-RU" sz="2200" dirty="0" smtClean="0"/>
              <a:t>Живут одиночно или образуют скопления типа колонии. </a:t>
            </a:r>
          </a:p>
          <a:p>
            <a:endParaRPr lang="ru-RU" sz="2200" dirty="0" smtClean="0"/>
          </a:p>
          <a:p>
            <a:r>
              <a:rPr lang="ru-RU" sz="2200" dirty="0" smtClean="0"/>
              <a:t>Пресноводные и морские формы.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676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200" dirty="0" smtClean="0"/>
              <a:t>Широко распространены </a:t>
            </a:r>
            <a:r>
              <a:rPr lang="ru-RU" sz="2200" u="sng" dirty="0" smtClean="0"/>
              <a:t>в морях </a:t>
            </a:r>
            <a:r>
              <a:rPr lang="ru-RU" sz="2200" dirty="0" smtClean="0"/>
              <a:t>и в различных континентальных водоемах: в соленых и пресных, со стоячей и проточной, с чистой и загрязненной водой, в холодных и горячих источниках, однако по разнообразию морские формы уступают пресноводным. В водоемах повсеместно распространены и планктонные, и бентосные формы </a:t>
            </a:r>
            <a:r>
              <a:rPr lang="ru-RU" sz="2200" dirty="0" err="1" smtClean="0"/>
              <a:t>цианобактерий</a:t>
            </a:r>
            <a:r>
              <a:rPr lang="ru-RU" sz="2200" dirty="0" smtClean="0"/>
              <a:t>. 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284984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u="sng" dirty="0" smtClean="0"/>
              <a:t>Термальные источники</a:t>
            </a:r>
            <a:r>
              <a:rPr lang="ru-RU" sz="2200" dirty="0" smtClean="0"/>
              <a:t>, то есть водоемы, температура которых не зависит от температуры окружающей среды и составляет свыше 30</a:t>
            </a:r>
            <a:r>
              <a:rPr lang="ru-RU" sz="2400" dirty="0" smtClean="0"/>
              <a:t>°</a:t>
            </a:r>
            <a:r>
              <a:rPr lang="ru-RU" sz="2200" dirty="0" smtClean="0"/>
              <a:t>С, также являются местом обитания </a:t>
            </a:r>
            <a:r>
              <a:rPr lang="ru-RU" sz="2200" dirty="0" err="1" smtClean="0"/>
              <a:t>цианобактерии</a:t>
            </a:r>
            <a:r>
              <a:rPr lang="ru-RU" sz="2200" dirty="0" smtClean="0"/>
              <a:t>. </a:t>
            </a:r>
            <a:r>
              <a:rPr lang="ru-RU" sz="2200" dirty="0" err="1" smtClean="0"/>
              <a:t>Цианобактерии</a:t>
            </a:r>
            <a:r>
              <a:rPr lang="ru-RU" sz="2200" dirty="0" smtClean="0"/>
              <a:t> способны обитать также в местах со значительной концентрацией сероводорода, где они осуществляют </a:t>
            </a:r>
            <a:r>
              <a:rPr lang="ru-RU" sz="2200" dirty="0" err="1" smtClean="0"/>
              <a:t>аноксигенный</a:t>
            </a:r>
            <a:r>
              <a:rPr lang="ru-RU" sz="2200" dirty="0" smtClean="0"/>
              <a:t> фотосинтез. </a:t>
            </a:r>
          </a:p>
          <a:p>
            <a:endParaRPr lang="ru-RU" sz="2200" dirty="0" smtClean="0"/>
          </a:p>
          <a:p>
            <a:r>
              <a:rPr lang="ru-RU" sz="2200" dirty="0" smtClean="0"/>
              <a:t>Отмечено присутствие </a:t>
            </a:r>
            <a:r>
              <a:rPr lang="ru-RU" sz="2200" dirty="0" err="1" smtClean="0"/>
              <a:t>цианобактерии</a:t>
            </a:r>
            <a:r>
              <a:rPr lang="ru-RU" sz="2200" dirty="0" smtClean="0"/>
              <a:t> </a:t>
            </a:r>
            <a:r>
              <a:rPr lang="ru-RU" sz="2200" u="sng" dirty="0" smtClean="0"/>
              <a:t>в грязях и минеральных источниках </a:t>
            </a:r>
            <a:endParaRPr lang="ru-RU" sz="22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32656"/>
            <a:ext cx="3281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Распространение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Цианобактерий</a:t>
            </a:r>
            <a:r>
              <a:rPr lang="ru-RU" sz="2400" dirty="0">
                <a:cs typeface="Times New Roman" pitchFamily="18" charset="0"/>
              </a:rPr>
              <a:t> раньше называли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синезелеными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водорослями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000" y="980728"/>
            <a:ext cx="9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Синезеленые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водоросли </a:t>
            </a:r>
            <a:r>
              <a:rPr lang="ru-RU" sz="2400" dirty="0"/>
              <a:t>по характеру их клеточной организации вполне соответствуют </a:t>
            </a:r>
            <a:r>
              <a:rPr lang="ru-RU" sz="2400" dirty="0" smtClean="0">
                <a:solidFill>
                  <a:schemeClr val="accent2"/>
                </a:solidFill>
              </a:rPr>
              <a:t> Г- </a:t>
            </a:r>
            <a:r>
              <a:rPr lang="ru-RU" sz="2400" dirty="0" smtClean="0"/>
              <a:t>бактериям </a:t>
            </a:r>
            <a:r>
              <a:rPr lang="ru-RU" sz="2400" dirty="0"/>
              <a:t>и представляют самостоятельную ветвь их </a:t>
            </a:r>
            <a:r>
              <a:rPr lang="ru-RU" sz="2400" dirty="0" smtClean="0"/>
              <a:t>эволюции.</a:t>
            </a:r>
          </a:p>
          <a:p>
            <a:endParaRPr lang="ru-RU" sz="2400" dirty="0"/>
          </a:p>
          <a:p>
            <a:r>
              <a:rPr lang="ru-RU" sz="2400" dirty="0"/>
              <a:t>Д</a:t>
            </a:r>
            <a:r>
              <a:rPr lang="ru-RU" sz="2400" dirty="0" smtClean="0"/>
              <a:t>ля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цианобактерий</a:t>
            </a:r>
            <a:r>
              <a:rPr lang="ru-RU" sz="2400" dirty="0"/>
              <a:t> характерна высокая морфологическая сложность и способность к осуществлению фотосинтеза с выделением молекулярного кислорода.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Таким </a:t>
            </a:r>
            <a:r>
              <a:rPr lang="ru-RU" sz="2400" dirty="0"/>
              <a:t>образом, термин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цианобактерии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" </a:t>
            </a:r>
            <a:r>
              <a:rPr lang="ru-RU" sz="2400" dirty="0"/>
              <a:t>вполне оправдан. Хотя </a:t>
            </a:r>
            <a:r>
              <a:rPr lang="ru-RU" sz="2400" dirty="0" err="1"/>
              <a:t>цианобактерии</a:t>
            </a:r>
            <a:r>
              <a:rPr lang="ru-RU" sz="2400" dirty="0"/>
              <a:t> с точки зрения формальной систематики не могут рассматриваться в качестве таксона высокого ранга, в эволюции жизни на Земле они сыграли особую роль, большое значение они имеют и в функционировании современной биосферы.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Описано </a:t>
            </a:r>
            <a:r>
              <a:rPr lang="ru-RU" sz="2400" u="sng" dirty="0"/>
              <a:t>более </a:t>
            </a:r>
            <a:r>
              <a:rPr lang="ru-RU" sz="2400" u="sng" dirty="0" smtClean="0"/>
              <a:t>1500 видов </a:t>
            </a:r>
            <a:r>
              <a:rPr lang="ru-RU" sz="2400" dirty="0" err="1" smtClean="0"/>
              <a:t>цианобактерий</a:t>
            </a:r>
            <a:r>
              <a:rPr lang="ru-RU" sz="2400" dirty="0" smtClean="0"/>
              <a:t>, </a:t>
            </a:r>
            <a:r>
              <a:rPr lang="ru-RU" sz="2400" dirty="0"/>
              <a:t>среди них есть формы одноклеточные, размножающиеся делением, </a:t>
            </a:r>
            <a:r>
              <a:rPr lang="ru-RU" sz="2400" dirty="0" smtClean="0"/>
              <a:t>почкованием </a:t>
            </a:r>
            <a:r>
              <a:rPr lang="ru-RU" sz="2400" dirty="0"/>
              <a:t>или дроблением клетки на ряд дочерних </a:t>
            </a:r>
            <a:r>
              <a:rPr lang="ru-RU" sz="2400" dirty="0" smtClean="0"/>
              <a:t>клеток, </a:t>
            </a:r>
            <a:r>
              <a:rPr lang="ru-RU" sz="2400" dirty="0"/>
              <a:t>формы колониальные и формы </a:t>
            </a:r>
            <a:r>
              <a:rPr lang="ru-RU" sz="2400" dirty="0" smtClean="0"/>
              <a:t>нитчатые.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3285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Клетка </a:t>
            </a:r>
            <a:r>
              <a:rPr lang="ru-RU" sz="2400" u="sng" dirty="0" err="1"/>
              <a:t>цианобактерии</a:t>
            </a:r>
            <a:r>
              <a:rPr lang="ru-RU" sz="2400" u="sng" dirty="0"/>
              <a:t> - типичная </a:t>
            </a:r>
            <a:r>
              <a:rPr lang="ru-RU" sz="2400" u="sng" dirty="0" err="1"/>
              <a:t>прокариотическая</a:t>
            </a:r>
            <a:r>
              <a:rPr lang="ru-RU" sz="2400" u="sng" dirty="0"/>
              <a:t> клетка.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064" y="278092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Она окружена клеточной стенкой грамотрицательного типа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50100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Клеточные органеллы и ядро отсутствуют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7056" y="429309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Нити </a:t>
            </a:r>
            <a:r>
              <a:rPr lang="ru-RU" sz="2400" dirty="0"/>
              <a:t>ДНК расположены ближе к центру клетки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resentacii.ru/documents_2/53a0c66ee1d3427a80e394b748346ef4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Фотосинтетический аппарат представлен сдвоенными </a:t>
            </a:r>
            <a:r>
              <a:rPr lang="ru-RU" sz="2200" dirty="0" smtClean="0"/>
              <a:t>мембранами, </a:t>
            </a:r>
            <a:r>
              <a:rPr lang="ru-RU" sz="2200" dirty="0"/>
              <a:t>их называют </a:t>
            </a:r>
            <a:r>
              <a:rPr lang="ru-RU" sz="2200" dirty="0" smtClean="0"/>
              <a:t>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</a:rPr>
              <a:t>тилакоидами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200" dirty="0"/>
              <a:t> Количество </a:t>
            </a:r>
            <a:r>
              <a:rPr lang="ru-RU" sz="2200" dirty="0" err="1"/>
              <a:t>тилакоидов</a:t>
            </a:r>
            <a:r>
              <a:rPr lang="ru-RU" sz="2200" dirty="0"/>
              <a:t> и характер их расположения в клетке различны у разных видов.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На поверхности </a:t>
            </a:r>
            <a:r>
              <a:rPr lang="ru-RU" sz="2200" dirty="0" err="1"/>
              <a:t>тилакоидов</a:t>
            </a:r>
            <a:r>
              <a:rPr lang="ru-RU" sz="2200" dirty="0"/>
              <a:t> расположены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фикобилисомы</a:t>
            </a:r>
            <a:r>
              <a:rPr lang="ru-RU" sz="2200" dirty="0"/>
              <a:t> - структуры, улавливающие фотоны и передающие их реакционным центрам фотосинтетического аппарата.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36912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Клетка содержит также полиэдральные тела или </a:t>
            </a:r>
            <a:r>
              <a:rPr lang="ru-RU" sz="2200" dirty="0" err="1" smtClean="0"/>
              <a:t>карбоксисомы</a:t>
            </a:r>
            <a:r>
              <a:rPr lang="ru-RU" sz="2200" dirty="0" smtClean="0"/>
              <a:t>, образованные </a:t>
            </a:r>
            <a:r>
              <a:rPr lang="ru-RU" sz="2200" dirty="0"/>
              <a:t>молекулами ключевого фермента фотосинтеза </a:t>
            </a:r>
            <a:r>
              <a:rPr lang="ru-RU" sz="2200" dirty="0" err="1"/>
              <a:t>рибулезодифосфаткарбоксилазы</a:t>
            </a:r>
            <a:r>
              <a:rPr lang="ru-RU" sz="22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89040"/>
            <a:ext cx="88924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клетках </a:t>
            </a:r>
            <a:r>
              <a:rPr lang="ru-RU" sz="2200" dirty="0" err="1"/>
              <a:t>цианобактерий</a:t>
            </a:r>
            <a:r>
              <a:rPr lang="ru-RU" sz="2200" dirty="0"/>
              <a:t>, живущих в воде в планктоне, обычно присутствуют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газовые везикулы</a:t>
            </a:r>
            <a:r>
              <a:rPr lang="ru-RU" sz="2200" dirty="0"/>
              <a:t>. Они выглядят как шестигранники на поперечном </a:t>
            </a:r>
            <a:r>
              <a:rPr lang="ru-RU" sz="2200" dirty="0" smtClean="0"/>
              <a:t>срезе, </a:t>
            </a:r>
            <a:r>
              <a:rPr lang="ru-RU" sz="2200" dirty="0"/>
              <a:t>а на продольном имеют вид ромба. Газовые везикулы образуют более или менее крупные </a:t>
            </a:r>
            <a:r>
              <a:rPr lang="ru-RU" sz="2200" dirty="0" smtClean="0"/>
              <a:t>скопления, </a:t>
            </a:r>
            <a:r>
              <a:rPr lang="ru-RU" sz="2200" dirty="0"/>
              <a:t>в световом микроскопе они выглядят как светлые сверкающие </a:t>
            </a:r>
            <a:r>
              <a:rPr lang="ru-RU" sz="2200" dirty="0" smtClean="0"/>
              <a:t>зерна. </a:t>
            </a:r>
            <a:r>
              <a:rPr lang="ru-RU" sz="2200" dirty="0"/>
              <a:t>Газовые везикулы содержат газ и придают клеткам лучшую плавучесть. Следует отметить, что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газовые везикулы обнаруживаются только у прокариот.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biology.su/sites/default/files/inline-images/Chloroplast-cyanobacterium_compari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naked-science.ru/sites/default/files/images_custom/2017/03/cyanobacterium-inlin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52927"/>
            <a:ext cx="89644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Цианобактерии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содержат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хлорофилл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растительного типа 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водорастворимые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фикобилиновые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пигменты: голубые 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фикоцианины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красные -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фикоэритрины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Эти пигменты находятся в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фикобилисомах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Цианобактерии</a:t>
            </a:r>
            <a:r>
              <a:rPr lang="ru-RU" sz="2200" dirty="0"/>
              <a:t> - </a:t>
            </a:r>
            <a:r>
              <a:rPr lang="ru-RU" sz="2200" dirty="0" err="1"/>
              <a:t>фототрофные</a:t>
            </a:r>
            <a:r>
              <a:rPr lang="ru-RU" sz="2200" dirty="0"/>
              <a:t> прокариоты, использующие для своей жизнедеятельности энергию света, причем они осуществляют </a:t>
            </a:r>
            <a:r>
              <a:rPr lang="ru-RU" sz="2200" dirty="0" err="1"/>
              <a:t>оксигенный</a:t>
            </a:r>
            <a:r>
              <a:rPr lang="ru-RU" sz="2200" dirty="0"/>
              <a:t> фотосинтез, то есть синтезируют органическое вещество из углекислого газа и воды, при этом освобождается молекулярный кислород. Это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единственные прокариоты, способные к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оксигенному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фотосинтезу.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78904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Большинство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</a:rPr>
              <a:t>цианобактерий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/>
              <a:t>-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облигатные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фототрофы</a:t>
            </a:r>
            <a:r>
              <a:rPr lang="ru-RU" sz="2200" dirty="0"/>
              <a:t>, неспособные к жизни в темноте за счет органического субстрата, хотя есть и исключения.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03674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Многие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</a:rPr>
              <a:t>цианобактерии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 синтезируют биологически активные вещества. </a:t>
            </a:r>
            <a:r>
              <a:rPr lang="ru-RU" sz="2200" dirty="0" smtClean="0"/>
              <a:t>Это могут быть антибиотики с гербицидной активностью, препятствующие росту других </a:t>
            </a:r>
            <a:r>
              <a:rPr lang="ru-RU" sz="2200" dirty="0" err="1" smtClean="0"/>
              <a:t>цианобактерий</a:t>
            </a:r>
            <a:r>
              <a:rPr lang="ru-RU" sz="2200" dirty="0" smtClean="0"/>
              <a:t>, водорослей и высших растений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332656"/>
            <a:ext cx="85334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Любые пресные или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солоноводные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водоемы населены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цианобактериями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Цианобактерии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находятся на поверхности донных отложений, на поверхности растений и в планктоне.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Цианобактерии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служат пищей для водных животных и таким образом вносят свой вклад в продуктивность водоемов. Азотфиксирующие виды обогащают воду связанным азотом.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создании определенных условий, однако, происходит массовое развитие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цианобактерий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цветение водоема (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эвтрофикация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 Накапливается огромная биомасса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цианобактерий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которые скоро отмирают и начинается их гниение. Из воды исчезает кислород, появляются продукты гниения и среда становится непригодной для жизни водных организмов, в том числе и рыб.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924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Биология и разнообразие одноклеточных цианобактерий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23</cp:revision>
  <dcterms:created xsi:type="dcterms:W3CDTF">2018-11-20T12:48:51Z</dcterms:created>
  <dcterms:modified xsi:type="dcterms:W3CDTF">2023-03-23T14:41:01Z</dcterms:modified>
</cp:coreProperties>
</file>