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B9FDCC-3B51-47BF-9257-ADFD264B8BBF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368B1-9D76-47C2-B525-FC62BC286C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B9FDCC-3B51-47BF-9257-ADFD264B8BBF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368B1-9D76-47C2-B525-FC62BC286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B9FDCC-3B51-47BF-9257-ADFD264B8BBF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368B1-9D76-47C2-B525-FC62BC286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B9FDCC-3B51-47BF-9257-ADFD264B8BBF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368B1-9D76-47C2-B525-FC62BC286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B9FDCC-3B51-47BF-9257-ADFD264B8BBF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368B1-9D76-47C2-B525-FC62BC286C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B9FDCC-3B51-47BF-9257-ADFD264B8BBF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368B1-9D76-47C2-B525-FC62BC286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B9FDCC-3B51-47BF-9257-ADFD264B8BBF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368B1-9D76-47C2-B525-FC62BC286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B9FDCC-3B51-47BF-9257-ADFD264B8BBF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368B1-9D76-47C2-B525-FC62BC286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B9FDCC-3B51-47BF-9257-ADFD264B8BBF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368B1-9D76-47C2-B525-FC62BC286C9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B9FDCC-3B51-47BF-9257-ADFD264B8BBF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368B1-9D76-47C2-B525-FC62BC286C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B9FDCC-3B51-47BF-9257-ADFD264B8BBF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B368B1-9D76-47C2-B525-FC62BC286C9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0B9FDCC-3B51-47BF-9257-ADFD264B8BBF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4B368B1-9D76-47C2-B525-FC62BC286C9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429000"/>
            <a:ext cx="7498080" cy="1143000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Нежаростойкие</a:t>
            </a:r>
            <a:r>
              <a:rPr lang="ru-RU" sz="4800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растения</a:t>
            </a:r>
            <a:endParaRPr lang="ru-RU" sz="4800" b="1" dirty="0"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95936" y="5229200"/>
            <a:ext cx="48965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Презентацию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выполнила Сорокина В. Ю.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Факультет биологический, курс 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Направление 06.03.01 Биология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oformi.net/uploads/gallery/main/11/dollarphotoclub_76774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6984776" cy="2880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3429000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Нежаростойкими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являются виды  умеренных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широт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3" y="260648"/>
            <a:ext cx="31683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листопадные древесные растения 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188640"/>
            <a:ext cx="1692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кустарники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005064"/>
            <a:ext cx="2112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уговые травы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4077072"/>
            <a:ext cx="1985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есные травы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s://avatars.mds.yandex.net/get-pdb/931959/9cb00ce6-4c67-420c-a5ae-e350c8871098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3024336" cy="2137995"/>
          </a:xfrm>
          <a:prstGeom prst="rect">
            <a:avLst/>
          </a:prstGeom>
          <a:noFill/>
        </p:spPr>
      </p:pic>
      <p:pic>
        <p:nvPicPr>
          <p:cNvPr id="38916" name="Picture 4" descr="http://domikru.net/wp-content/uploads/2018/05/lilac-1337068_1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20688"/>
            <a:ext cx="3822810" cy="2670002"/>
          </a:xfrm>
          <a:prstGeom prst="rect">
            <a:avLst/>
          </a:prstGeom>
          <a:noFill/>
        </p:spPr>
      </p:pic>
      <p:pic>
        <p:nvPicPr>
          <p:cNvPr id="38918" name="Picture 6" descr="http://agropartner2000.com.ua/images/product/big/1389977970.0.112813001389977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653136"/>
            <a:ext cx="3456384" cy="2160240"/>
          </a:xfrm>
          <a:prstGeom prst="rect">
            <a:avLst/>
          </a:prstGeom>
          <a:noFill/>
        </p:spPr>
      </p:pic>
      <p:pic>
        <p:nvPicPr>
          <p:cNvPr id="38920" name="Picture 8" descr="https://pbs.twimg.com/media/DbrvuZ5WkAEiT9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653136"/>
            <a:ext cx="3888432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36912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b="1" dirty="0"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332656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Для большинства растений наиболее благоприятными для жизни являются температуры </a:t>
            </a:r>
            <a:r>
              <a:rPr lang="ru-RU" sz="2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+15…+30 </a:t>
            </a:r>
            <a:r>
              <a:rPr lang="ru-RU" sz="2200" b="1" baseline="300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196752"/>
            <a:ext cx="7200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Действие высоких температур влечет за собой целый ряд опасностей для растений: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2060848"/>
            <a:ext cx="476406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сильное обезвоживание и иссушение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564904"/>
            <a:ext cx="10441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ожоги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3933056"/>
            <a:ext cx="32571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разрушение хлорофилла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5877272"/>
            <a:ext cx="7056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необратимые расстройства дыхания и других физиологических процессов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4509120"/>
            <a:ext cx="6840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прекращение синтеза белков и усиление их распада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5013176"/>
            <a:ext cx="69847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накопление ядовитых веществ, в частности аммиака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31640" y="5445224"/>
            <a:ext cx="50774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наступает тепловая денатурация белков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03648" y="3068960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повреждению и отмиранию поверхностно расположенных корней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8123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Устойчивость растений к высоким температурам называют 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жароустойчивостью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 или 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термотолерантностью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268760"/>
            <a:ext cx="77048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Жароустойчивость, особенно в южных районах, означает устойчивость к двум факторам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200" u="sng" dirty="0" smtClean="0">
                <a:latin typeface="Times New Roman" pitchFamily="18" charset="0"/>
                <a:cs typeface="Times New Roman" pitchFamily="18" charset="0"/>
              </a:rPr>
              <a:t>высокой температуре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прямой солнечной радиации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259632" y="2480791"/>
            <a:ext cx="748883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Выделяют следующие 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экологические группы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растений по жароустойчивости: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645024"/>
            <a:ext cx="2386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u="sng" dirty="0" err="1">
                <a:latin typeface="Times New Roman" pitchFamily="18" charset="0"/>
                <a:cs typeface="Times New Roman" pitchFamily="18" charset="0"/>
              </a:rPr>
              <a:t>Нежаростойкие</a:t>
            </a:r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229200"/>
            <a:ext cx="26613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Жаровыносливые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4437112"/>
            <a:ext cx="20817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Жаростойкие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77768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Нежаростойкие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виды повреждаются уже при 30—40 °С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Это наземные мезофиты и водные растения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187624" y="1340768"/>
            <a:ext cx="741682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Мезофиты открытых мест переносят кратковременное действие температур 40-47°С , затененных мест - около 40-42°С, водные растения выдерживают повышение температуры до 38-42°С.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http://www.eda-land.ru/images/article/orig/2018/07/kukuruza-eto-frukt-ovoshch-ili-zlak-i-k-kakomu-semejstvu-otnositsya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564904"/>
            <a:ext cx="3456384" cy="2016225"/>
          </a:xfrm>
          <a:prstGeom prst="rect">
            <a:avLst/>
          </a:prstGeom>
          <a:noFill/>
        </p:spPr>
      </p:pic>
      <p:pic>
        <p:nvPicPr>
          <p:cNvPr id="32773" name="Picture 5" descr="https://datcha-dom.ru/wp-content/uploads/2012/08/Teplo-svet-i-voda-osnova-zhizni-rasteniy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077072"/>
            <a:ext cx="3816424" cy="2592288"/>
          </a:xfrm>
          <a:prstGeom prst="rect">
            <a:avLst/>
          </a:prstGeom>
          <a:noFill/>
        </p:spPr>
      </p:pic>
      <p:pic>
        <p:nvPicPr>
          <p:cNvPr id="32775" name="Picture 7" descr="https://cdn.pixabay.com/photo/2013/08/16/16/02/lotus-173148_1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653136"/>
            <a:ext cx="3384376" cy="2025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5421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Различают три стратегии адаптации:</a:t>
            </a:r>
            <a:r>
              <a:rPr lang="ru-RU" dirty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052736"/>
            <a:ext cx="43924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эволюционные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(анатомо-морфологические особенности растений, обитающих в самых засушливых пустынях мира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);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www.asergeev.com/pictures/archives/2016/1788/jpeg/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052736"/>
            <a:ext cx="2274279" cy="151293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75656" y="2852936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онтогенетические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(не связаны с генетическими мутациями и не передаются по наследству;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2160" y="2996952"/>
            <a:ext cx="28803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переход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некоторых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С3-растений на САМ-тип фотосинтеза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4149080"/>
            <a:ext cx="748883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срочные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основе </a:t>
            </a:r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образование и функционирование шоковых систем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происходит при быстрых и интенсивных изменениях условий обитания, обеспечивает лишь кратковременное выживание при повреждающем действии фактора; например, система теплового шока)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884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Роль белков теплового шока в акклиматизации растений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412776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БТШ были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открыты в 1962 г. у дрозофилы, потом у человека, затем у растений (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1980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г.) и микроорганизмов. 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331640" y="2276872"/>
            <a:ext cx="74888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Некоторые из этих БТШ синтезируются не только при повышенной температуре, но и при других стресс-факторах, например, при недостатке воды, низких температурах, действии солей.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933056"/>
            <a:ext cx="72728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Максимальное содержание белков теплового шока наблюдается уже примерно через 0,5-3 ч.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013176"/>
            <a:ext cx="756084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Отличительная особенность БТШ растений от других организмов заключается в их многокомпонентности и сложности состава полипептидов, не сходные с БТШ других организмов.</a:t>
            </a:r>
          </a:p>
        </p:txBody>
      </p:sp>
      <p:pic>
        <p:nvPicPr>
          <p:cNvPr id="34819" name="Picture 3" descr="https://st2.depositphotos.com/4441075/6640/i/950/depositphotos_66404765-stock-photo-red-exclamation-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3704"/>
            <a:ext cx="1043608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187624" y="404664"/>
            <a:ext cx="756084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444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БШТ 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беспечивают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следующие механизмы:</a:t>
            </a:r>
          </a:p>
          <a:p>
            <a:pPr marL="0" marR="0" lvl="0" indent="1444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44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правильную сборку клеточных структур в данных условиях,</a:t>
            </a:r>
          </a:p>
          <a:p>
            <a:pPr marL="0" marR="0" lvl="0" indent="144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44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стабилизацию работы ферментов 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мРНК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участвующих в синтезе белка,</a:t>
            </a:r>
          </a:p>
          <a:p>
            <a:pPr marL="0" marR="0" lvl="0" indent="144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44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транспортировку веществ через мембранные структуры,</a:t>
            </a:r>
          </a:p>
          <a:p>
            <a:pPr marL="0" marR="0" lvl="0" indent="144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44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 очищение клетки от распавшихся макромолекул.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4725144"/>
            <a:ext cx="741682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настоящее время роль почти всех групп белков теплового шока описывается моделью так называемого молекулярного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шаперона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( с франц.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Chaperon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- нянька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33265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Избегание перегрева охлаждающим действием транспирации</a:t>
            </a:r>
          </a:p>
        </p:txBody>
      </p:sp>
      <p:pic>
        <p:nvPicPr>
          <p:cNvPr id="36866" name="Picture 2" descr="https://ru-static.z-dn.net/files/de5/748edd463e2255f19c35e66a5b6444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24944"/>
            <a:ext cx="7379882" cy="331236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1412776"/>
            <a:ext cx="79563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Транспира́ция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(от лат.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trans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лат.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spiro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— дышу, выдыхаю)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испарение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воды растением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Основным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органом 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транспирации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является лист.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260648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Устьичная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транспирация наиболее эффективна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331640" y="908720"/>
            <a:ext cx="741682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Это объясняется законом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И. Стефана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через малые отверстия скорость диффузии газов пропорциональна не площади отверстия, а диаметру или длине окружности.</a:t>
            </a: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259632" y="2035587"/>
            <a:ext cx="756084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устьичной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транспирации: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Первый этап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это переход воды из клеточных оболочек, где она находится в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капельно-жидком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состоянии, в межклетники (парообразное состояние).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3933056"/>
            <a:ext cx="74888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Второй этап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— это выход паров воды из межклетников через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устьичные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щели или через кутикулу на поверхность листа.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013176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u="sng" dirty="0">
                <a:latin typeface="Times New Roman" pitchFamily="18" charset="0"/>
                <a:cs typeface="Times New Roman" pitchFamily="18" charset="0"/>
              </a:rPr>
              <a:t>Третий этап</a:t>
            </a:r>
            <a:r>
              <a:rPr lang="ru-RU" sz="22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i="1" dirty="0">
                <a:latin typeface="Times New Roman" pitchFamily="18" charset="0"/>
                <a:cs typeface="Times New Roman" pitchFamily="18" charset="0"/>
              </a:rPr>
              <a:t>– 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диффузия паров воды от поверхности листав более далекие слои атмосферы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83</TotalTime>
  <Words>444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Нежаростойкие растения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Нежаростойкие растения</dc:title>
  <dc:creator>Виктория</dc:creator>
  <cp:lastModifiedBy>Виктория</cp:lastModifiedBy>
  <cp:revision>9</cp:revision>
  <dcterms:created xsi:type="dcterms:W3CDTF">2019-03-01T14:49:58Z</dcterms:created>
  <dcterms:modified xsi:type="dcterms:W3CDTF">2019-03-01T16:13:38Z</dcterms:modified>
</cp:coreProperties>
</file>