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0" r:id="rId4"/>
    <p:sldId id="318" r:id="rId5"/>
    <p:sldId id="319" r:id="rId6"/>
    <p:sldId id="320" r:id="rId7"/>
    <p:sldId id="321" r:id="rId8"/>
    <p:sldId id="322" r:id="rId9"/>
    <p:sldId id="323" r:id="rId10"/>
    <p:sldId id="324" r:id="rId11"/>
    <p:sldId id="325" r:id="rId12"/>
    <p:sldId id="278" r:id="rId13"/>
    <p:sldId id="262" r:id="rId14"/>
    <p:sldId id="263" r:id="rId15"/>
    <p:sldId id="264" r:id="rId16"/>
    <p:sldId id="265" r:id="rId17"/>
    <p:sldId id="266" r:id="rId18"/>
    <p:sldId id="267" r:id="rId19"/>
    <p:sldId id="269" r:id="rId20"/>
    <p:sldId id="270" r:id="rId21"/>
    <p:sldId id="271" r:id="rId22"/>
    <p:sldId id="272" r:id="rId23"/>
    <p:sldId id="273" r:id="rId24"/>
    <p:sldId id="275" r:id="rId25"/>
    <p:sldId id="276" r:id="rId26"/>
    <p:sldId id="308" r:id="rId27"/>
    <p:sldId id="309" r:id="rId28"/>
    <p:sldId id="310" r:id="rId29"/>
    <p:sldId id="311" r:id="rId30"/>
    <p:sldId id="312" r:id="rId31"/>
    <p:sldId id="313" r:id="rId32"/>
    <p:sldId id="314" r:id="rId33"/>
    <p:sldId id="315" r:id="rId34"/>
    <p:sldId id="316" r:id="rId35"/>
    <p:sldId id="317" r:id="rId36"/>
    <p:sldId id="307"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ä¸­åº¦æ ·å¼ 2 - å¼ºè°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p:scale>
          <a:sx n="90" d="100"/>
          <a:sy n="90" d="100"/>
        </p:scale>
        <p:origin x="-1404" y="-72"/>
      </p:cViewPr>
      <p:guideLst>
        <p:guide orient="horz" pos="2160"/>
        <p:guide pos="2880"/>
      </p:guideLst>
    </p:cSldViewPr>
  </p:slideViewPr>
  <p:outlineViewPr>
    <p:cViewPr>
      <p:scale>
        <a:sx n="33" d="100"/>
        <a:sy n="33" d="100"/>
      </p:scale>
      <p:origin x="0" y="23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4687AE-E8AB-42EC-AF0F-FF0FB88A20CD}" type="datetimeFigureOut">
              <a:rPr lang="ru-RU" smtClean="0"/>
              <a:t>10.12.2021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F4C4BB-A58B-44A3-B9A8-236591B6A7CA}"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4687AE-E8AB-42EC-AF0F-FF0FB88A20CD}" type="datetimeFigureOut">
              <a:rPr lang="ru-RU" smtClean="0"/>
              <a:t>10.12.2021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F4C4BB-A58B-44A3-B9A8-236591B6A7C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4687AE-E8AB-42EC-AF0F-FF0FB88A20CD}" type="datetimeFigureOut">
              <a:rPr lang="ru-RU" smtClean="0"/>
              <a:t>10.12.2021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F4C4BB-A58B-44A3-B9A8-236591B6A7C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4687AE-E8AB-42EC-AF0F-FF0FB88A20CD}" type="datetimeFigureOut">
              <a:rPr lang="ru-RU" smtClean="0"/>
              <a:t>10.12.2021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F4C4BB-A58B-44A3-B9A8-236591B6A7C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4687AE-E8AB-42EC-AF0F-FF0FB88A20CD}" type="datetimeFigureOut">
              <a:rPr lang="ru-RU" smtClean="0"/>
              <a:t>10.12.2021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F4C4BB-A58B-44A3-B9A8-236591B6A7CA}"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4687AE-E8AB-42EC-AF0F-FF0FB88A20CD}" type="datetimeFigureOut">
              <a:rPr lang="ru-RU" smtClean="0"/>
              <a:t>10.12.2021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F4C4BB-A58B-44A3-B9A8-236591B6A7C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4687AE-E8AB-42EC-AF0F-FF0FB88A20CD}" type="datetimeFigureOut">
              <a:rPr lang="ru-RU" smtClean="0"/>
              <a:t>10.12.2021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DF4C4BB-A58B-44A3-B9A8-236591B6A7CA}"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4687AE-E8AB-42EC-AF0F-FF0FB88A20CD}" type="datetimeFigureOut">
              <a:rPr lang="ru-RU" smtClean="0"/>
              <a:t>10.12.2021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DF4C4BB-A58B-44A3-B9A8-236591B6A7C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4687AE-E8AB-42EC-AF0F-FF0FB88A20CD}" type="datetimeFigureOut">
              <a:rPr lang="ru-RU" smtClean="0"/>
              <a:t>10.12.2021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DF4C4BB-A58B-44A3-B9A8-236591B6A7C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04687AE-E8AB-42EC-AF0F-FF0FB88A20CD}" type="datetimeFigureOut">
              <a:rPr lang="ru-RU" smtClean="0"/>
              <a:t>10.12.2021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F4C4BB-A58B-44A3-B9A8-236591B6A7CA}"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04687AE-E8AB-42EC-AF0F-FF0FB88A20CD}" type="datetimeFigureOut">
              <a:rPr lang="ru-RU" smtClean="0"/>
              <a:t>10.12.2021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F4C4BB-A58B-44A3-B9A8-236591B6A7CA}"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687AE-E8AB-42EC-AF0F-FF0FB88A20CD}" type="datetimeFigureOut">
              <a:rPr lang="ru-RU" smtClean="0"/>
              <a:t>10.12.2021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F4C4BB-A58B-44A3-B9A8-236591B6A7C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1665"/>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ctrTitle"/>
          </p:nvPr>
        </p:nvSpPr>
        <p:spPr>
          <a:xfrm>
            <a:off x="1115616" y="692696"/>
            <a:ext cx="7772400" cy="3151802"/>
          </a:xfrm>
        </p:spPr>
        <p:txBody>
          <a:bodyPr>
            <a:noAutofit/>
          </a:bodyPr>
          <a:lstStyle/>
          <a:p>
            <a:r>
              <a:rPr lang="ru-RU" sz="4000" i="1" dirty="0">
                <a:solidFill>
                  <a:schemeClr val="tx2"/>
                </a:solidFill>
                <a:latin typeface="Times New Roman" pitchFamily="18" charset="0"/>
                <a:cs typeface="Times New Roman" pitchFamily="18" charset="0"/>
              </a:rPr>
              <a:t>Адаптация </a:t>
            </a:r>
            <a:br>
              <a:rPr lang="ru-RU" sz="4000" i="1" dirty="0">
                <a:solidFill>
                  <a:schemeClr val="tx2"/>
                </a:solidFill>
                <a:latin typeface="Times New Roman" pitchFamily="18" charset="0"/>
                <a:cs typeface="Times New Roman" pitchFamily="18" charset="0"/>
              </a:rPr>
            </a:br>
            <a:r>
              <a:rPr lang="ru-RU" sz="4000" i="1" dirty="0">
                <a:solidFill>
                  <a:schemeClr val="tx2"/>
                </a:solidFill>
                <a:latin typeface="Times New Roman" pitchFamily="18" charset="0"/>
                <a:cs typeface="Times New Roman" pitchFamily="18" charset="0"/>
              </a:rPr>
              <a:t>приемного ребенка </a:t>
            </a:r>
            <a:br>
              <a:rPr lang="ru-RU" sz="4000" i="1" dirty="0">
                <a:solidFill>
                  <a:schemeClr val="tx2"/>
                </a:solidFill>
                <a:latin typeface="Times New Roman" pitchFamily="18" charset="0"/>
                <a:cs typeface="Times New Roman" pitchFamily="18" charset="0"/>
              </a:rPr>
            </a:br>
            <a:r>
              <a:rPr lang="ru-RU" sz="4000" i="1" dirty="0">
                <a:solidFill>
                  <a:schemeClr val="tx2"/>
                </a:solidFill>
                <a:latin typeface="Times New Roman" pitchFamily="18" charset="0"/>
                <a:cs typeface="Times New Roman" pitchFamily="18" charset="0"/>
              </a:rPr>
              <a:t>и приемной семьи</a:t>
            </a:r>
            <a:br>
              <a:rPr lang="ru-RU" sz="4000" i="1" dirty="0">
                <a:solidFill>
                  <a:schemeClr val="tx2"/>
                </a:solidFill>
                <a:latin typeface="Times New Roman" pitchFamily="18" charset="0"/>
                <a:cs typeface="Times New Roman" pitchFamily="18" charset="0"/>
              </a:rPr>
            </a:br>
            <a:r>
              <a:rPr lang="ru-RU" sz="4000" i="1" dirty="0" smtClean="0">
                <a:solidFill>
                  <a:schemeClr val="tx2"/>
                </a:solidFill>
                <a:latin typeface="Times New Roman" pitchFamily="18" charset="0"/>
                <a:cs typeface="Times New Roman" pitchFamily="18" charset="0"/>
              </a:rPr>
              <a:t/>
            </a:r>
            <a:br>
              <a:rPr lang="ru-RU" sz="4000" i="1" dirty="0" smtClean="0">
                <a:solidFill>
                  <a:schemeClr val="tx2"/>
                </a:solidFill>
                <a:latin typeface="Times New Roman" pitchFamily="18" charset="0"/>
                <a:cs typeface="Times New Roman" pitchFamily="18" charset="0"/>
              </a:rPr>
            </a:br>
            <a:endParaRPr lang="ru-RU" sz="4000" b="1" i="1" dirty="0">
              <a:solidFill>
                <a:schemeClr val="tx2"/>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23528" y="5013176"/>
            <a:ext cx="4824536" cy="1512168"/>
          </a:xfrm>
        </p:spPr>
        <p:txBody>
          <a:bodyPr>
            <a:normAutofit/>
          </a:bodyPr>
          <a:lstStyle/>
          <a:p>
            <a:r>
              <a:rPr lang="ru-RU" sz="2000" b="1" dirty="0" smtClean="0"/>
              <a:t>Шестакова  Любовь Анатольевна,</a:t>
            </a:r>
          </a:p>
          <a:p>
            <a:r>
              <a:rPr lang="ru-RU" sz="1800" b="1" dirty="0" smtClean="0"/>
              <a:t>Педагог-психолог СПб ГБУ</a:t>
            </a:r>
          </a:p>
          <a:p>
            <a:r>
              <a:rPr lang="ru-RU" sz="1800" b="1" dirty="0" smtClean="0"/>
              <a:t> «Центр содействия семейному воспитанию № 6».</a:t>
            </a:r>
            <a:endParaRPr lang="ru-RU"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ru-RU" sz="1800" dirty="0"/>
              <a:t>Что может помочь ребенку адаптироваться?</a:t>
            </a:r>
          </a:p>
        </p:txBody>
      </p:sp>
      <p:sp>
        <p:nvSpPr>
          <p:cNvPr id="3" name="Объект 2"/>
          <p:cNvSpPr>
            <a:spLocks noGrp="1"/>
          </p:cNvSpPr>
          <p:nvPr>
            <p:ph idx="1"/>
          </p:nvPr>
        </p:nvSpPr>
        <p:spPr>
          <a:xfrm>
            <a:off x="395536" y="1628800"/>
            <a:ext cx="8229600" cy="4525963"/>
          </a:xfrm>
        </p:spPr>
        <p:style>
          <a:lnRef idx="1">
            <a:schemeClr val="accent3"/>
          </a:lnRef>
          <a:fillRef idx="2">
            <a:schemeClr val="accent3"/>
          </a:fillRef>
          <a:effectRef idx="1">
            <a:schemeClr val="accent3"/>
          </a:effectRef>
          <a:fontRef idx="minor">
            <a:schemeClr val="dk1"/>
          </a:fontRef>
        </p:style>
        <p:txBody>
          <a:bodyPr>
            <a:normAutofit/>
          </a:bodyPr>
          <a:lstStyle/>
          <a:p>
            <a:r>
              <a:rPr lang="ru-RU" sz="1800" b="1" dirty="0" smtClean="0"/>
              <a:t>Памятные вещи.</a:t>
            </a:r>
          </a:p>
          <a:p>
            <a:pPr marL="0" indent="0">
              <a:buNone/>
            </a:pPr>
            <a:r>
              <a:rPr lang="ru-RU" sz="1800" dirty="0" smtClean="0"/>
              <a:t>Фотографии, игрушки, вещи, одежда-все это связывает ребенка с прошлым, является материальным воплощением значительной части его жизни.</a:t>
            </a:r>
          </a:p>
          <a:p>
            <a:pPr marL="0" indent="0">
              <a:buNone/>
            </a:pPr>
            <a:r>
              <a:rPr lang="ru-RU" sz="1800" b="1" dirty="0" smtClean="0"/>
              <a:t>Важно: </a:t>
            </a:r>
            <a:r>
              <a:rPr lang="ru-RU" sz="1800" dirty="0" smtClean="0"/>
              <a:t>каждый ребенок, переживший утрату или разлуку, должен иметь что-то на память о тех, с кем расстался, это нужно сохранять столько, сколько ребенку будет необходимо.</a:t>
            </a:r>
          </a:p>
          <a:p>
            <a:r>
              <a:rPr lang="ru-RU" sz="1800" b="1" dirty="0" smtClean="0"/>
              <a:t>Помощь в организации дел.</a:t>
            </a:r>
          </a:p>
          <a:p>
            <a:pPr marL="0" indent="0">
              <a:buNone/>
            </a:pPr>
            <a:r>
              <a:rPr lang="ru-RU" sz="1800" dirty="0" smtClean="0"/>
              <a:t>Дети часто чувствуют себя растерянными в новом месте и при таких серьезных изменениях в своей жизни. Можно обсуждать и планировать их дела вместе с ними, давать конкретные советы по поводу какой-либо деятельности, писать записки-памятки.</a:t>
            </a:r>
          </a:p>
          <a:p>
            <a:pPr marL="0" indent="0">
              <a:buNone/>
            </a:pPr>
            <a:r>
              <a:rPr lang="ru-RU" sz="1800" b="1" dirty="0" smtClean="0"/>
              <a:t>Важно: </a:t>
            </a:r>
            <a:r>
              <a:rPr lang="ru-RU" sz="1800" dirty="0" smtClean="0"/>
              <a:t>поддерживать ребенка, если он злится на себя за свои промахи: «то, что происходит с тобой,-нормальная реакция на ненормальные обстоятельства», мы справимся..</a:t>
            </a:r>
            <a:endParaRPr lang="ru-RU" sz="1800" dirty="0"/>
          </a:p>
        </p:txBody>
      </p:sp>
    </p:spTree>
    <p:extLst>
      <p:ext uri="{BB962C8B-B14F-4D97-AF65-F5344CB8AC3E}">
        <p14:creationId xmlns:p14="http://schemas.microsoft.com/office/powerpoint/2010/main" val="883415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ru-RU" sz="1800" dirty="0"/>
              <a:t>Что может помочь ребенку адаптироваться?</a:t>
            </a:r>
          </a:p>
        </p:txBody>
      </p:sp>
      <p:sp>
        <p:nvSpPr>
          <p:cNvPr id="3" name="Объект 2"/>
          <p:cNvSpPr>
            <a:spLocks noGrp="1"/>
          </p:cNvSpPr>
          <p:nvPr>
            <p:ph idx="1"/>
          </p:nvPr>
        </p:nvSpPr>
        <p:spPr>
          <a:xfrm>
            <a:off x="395536" y="1628800"/>
            <a:ext cx="8229600" cy="4525963"/>
          </a:xfrm>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ru-RU" sz="1800" dirty="0" smtClean="0"/>
              <a:t>В характере приемного ребенка могут быть черты, про которые родители смело могут сказать: «Это уже не его горе, а мое!».</a:t>
            </a:r>
          </a:p>
          <a:p>
            <a:pPr marL="0" indent="0">
              <a:buNone/>
            </a:pPr>
            <a:endParaRPr lang="ru-RU" sz="1800" dirty="0" smtClean="0"/>
          </a:p>
          <a:p>
            <a:r>
              <a:rPr lang="ru-RU" sz="1800" dirty="0" smtClean="0"/>
              <a:t>Родителям действительно бывает очень трудно. Но важно помнить: исправить все сразу нельзя. Сначала ребенок должен привыкнуть к новой семье, принять изменения в своей жизни, и только потом он будет меняться сам.</a:t>
            </a:r>
          </a:p>
          <a:p>
            <a:endParaRPr lang="ru-RU" sz="1800" dirty="0" smtClean="0"/>
          </a:p>
          <a:p>
            <a:r>
              <a:rPr lang="ru-RU" sz="1800" dirty="0" smtClean="0"/>
              <a:t>Большинство детей, чей опыт в жизни в семье не был катастрофическим и чье доверие ко взрослым подорвано не окончательно, ждут новую семью как средство исцеления от одиночества и </a:t>
            </a:r>
            <a:r>
              <a:rPr lang="ru-RU" sz="1800" dirty="0" err="1" smtClean="0"/>
              <a:t>покинутости</a:t>
            </a:r>
            <a:r>
              <a:rPr lang="ru-RU" sz="1800" dirty="0" smtClean="0"/>
              <a:t>, с надеждой на то, что в их жизни все еще будет хорошо.</a:t>
            </a:r>
          </a:p>
          <a:p>
            <a:endParaRPr lang="ru-RU" sz="1800" dirty="0" smtClean="0"/>
          </a:p>
          <a:p>
            <a:r>
              <a:rPr lang="ru-RU" sz="1800" dirty="0" smtClean="0"/>
              <a:t>Однако простого помещения в новую ситуацию и помощи в переживании утраты не всегда достаточно для того, чтобы «новая» жизнь сложилась удачно: прошлый опыт. Навыки и страхи остаются с ребенком.</a:t>
            </a:r>
            <a:endParaRPr lang="ru-RU" sz="1800" dirty="0"/>
          </a:p>
        </p:txBody>
      </p:sp>
    </p:spTree>
    <p:extLst>
      <p:ext uri="{BB962C8B-B14F-4D97-AF65-F5344CB8AC3E}">
        <p14:creationId xmlns:p14="http://schemas.microsoft.com/office/powerpoint/2010/main" val="2231963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116632"/>
            <a:ext cx="8229600" cy="792088"/>
          </a:xfrm>
        </p:spPr>
        <p:txBody>
          <a:bodyPr>
            <a:normAutofit/>
          </a:bodyPr>
          <a:lstStyle/>
          <a:p>
            <a:r>
              <a:rPr lang="ru-RU" sz="1800" dirty="0" smtClean="0"/>
              <a:t>Три стадии адаптации</a:t>
            </a:r>
            <a:endParaRPr lang="ru-RU" sz="1800" dirty="0"/>
          </a:p>
        </p:txBody>
      </p:sp>
      <p:sp>
        <p:nvSpPr>
          <p:cNvPr id="3" name="Объект 2"/>
          <p:cNvSpPr>
            <a:spLocks noGrp="1"/>
          </p:cNvSpPr>
          <p:nvPr>
            <p:ph idx="1"/>
          </p:nvPr>
        </p:nvSpPr>
        <p:spPr>
          <a:xfrm>
            <a:off x="457200" y="1268760"/>
            <a:ext cx="8229600" cy="5400600"/>
          </a:xfrm>
        </p:spPr>
        <p:txBody>
          <a:bodyPr>
            <a:normAutofit fontScale="77500" lnSpcReduction="20000"/>
          </a:bodyPr>
          <a:lstStyle/>
          <a:p>
            <a:pPr marL="0" indent="0">
              <a:lnSpc>
                <a:spcPct val="115000"/>
              </a:lnSpc>
              <a:spcAft>
                <a:spcPts val="1000"/>
              </a:spcAft>
              <a:buNone/>
            </a:pPr>
            <a:r>
              <a:rPr lang="ru-RU" sz="1800" b="1" dirty="0">
                <a:latin typeface="Times New Roman"/>
                <a:ea typeface="Calibri"/>
                <a:cs typeface="Times New Roman"/>
              </a:rPr>
              <a:t>Как отмечают психологи, при адаптации ребенка в новых условиях имеется несколько стадий.</a:t>
            </a:r>
            <a:endParaRPr lang="ru-RU" sz="1400" dirty="0">
              <a:ea typeface="Calibri"/>
              <a:cs typeface="Times New Roman"/>
            </a:endParaRPr>
          </a:p>
          <a:p>
            <a:pPr marL="0" indent="0">
              <a:lnSpc>
                <a:spcPct val="115000"/>
              </a:lnSpc>
              <a:spcAft>
                <a:spcPts val="1000"/>
              </a:spcAft>
              <a:buNone/>
            </a:pPr>
            <a:r>
              <a:rPr lang="ru-RU" sz="1800" b="1" dirty="0">
                <a:latin typeface="Times New Roman"/>
                <a:ea typeface="Calibri"/>
                <a:cs typeface="Times New Roman"/>
              </a:rPr>
              <a:t>1 стадия «Медовый месяц» или опережающая привязанность</a:t>
            </a:r>
            <a:r>
              <a:rPr lang="ru-RU" sz="1800" b="1" dirty="0" smtClean="0">
                <a:latin typeface="Times New Roman"/>
                <a:ea typeface="Calibri"/>
                <a:cs typeface="Times New Roman"/>
              </a:rPr>
              <a:t>.</a:t>
            </a:r>
          </a:p>
          <a:p>
            <a:pPr marL="0" indent="0">
              <a:lnSpc>
                <a:spcPct val="115000"/>
              </a:lnSpc>
              <a:spcAft>
                <a:spcPts val="1000"/>
              </a:spcAft>
              <a:buNone/>
            </a:pPr>
            <a:r>
              <a:rPr lang="ru-RU" sz="1800" b="1" dirty="0" smtClean="0">
                <a:latin typeface="Times New Roman"/>
                <a:ea typeface="Calibri"/>
                <a:cs typeface="Times New Roman"/>
              </a:rPr>
              <a:t>Эту стадию можно еще назвать «Идеализированные ожидания».</a:t>
            </a:r>
            <a:endParaRPr lang="ru-RU" sz="1400" dirty="0">
              <a:ea typeface="Calibri"/>
              <a:cs typeface="Times New Roman"/>
            </a:endParaRPr>
          </a:p>
          <a:p>
            <a:pPr>
              <a:lnSpc>
                <a:spcPct val="115000"/>
              </a:lnSpc>
              <a:spcAft>
                <a:spcPts val="1000"/>
              </a:spcAft>
            </a:pPr>
            <a:r>
              <a:rPr lang="ru-RU" sz="1800" dirty="0">
                <a:latin typeface="Times New Roman"/>
                <a:ea typeface="Calibri"/>
                <a:cs typeface="Times New Roman"/>
              </a:rPr>
              <a:t>Длится от 0 до 1 месяца. Может быть, а может и не быть. Привязанность к ребенку и ребенка к нам еще не сформировалась, но мы предполагаем, как все будет хорошо. Родителям хочется обогреть ребенка, отдать ему всю накопившуюся потребность в любви. Многие дети сразу начинают называть взрослых мамой и папой, но это совсем не значит, что они уже полюбили –они только еще хотят полюбить новых родителей.</a:t>
            </a:r>
            <a:endParaRPr lang="ru-RU" sz="1400" dirty="0">
              <a:ea typeface="Calibri"/>
              <a:cs typeface="Times New Roman"/>
            </a:endParaRPr>
          </a:p>
          <a:p>
            <a:pPr marL="0" indent="0">
              <a:lnSpc>
                <a:spcPct val="115000"/>
              </a:lnSpc>
              <a:spcAft>
                <a:spcPts val="1000"/>
              </a:spcAft>
              <a:buNone/>
            </a:pPr>
            <a:r>
              <a:rPr lang="ru-RU" sz="1800" dirty="0">
                <a:latin typeface="Times New Roman"/>
                <a:ea typeface="Calibri"/>
                <a:cs typeface="Times New Roman"/>
              </a:rPr>
              <a:t>Это период когда ребенок и родители хотят друг другу понравиться. </a:t>
            </a:r>
            <a:endParaRPr lang="ru-RU" sz="1400" dirty="0">
              <a:ea typeface="Calibri"/>
              <a:cs typeface="Times New Roman"/>
            </a:endParaRPr>
          </a:p>
          <a:p>
            <a:pPr marL="0" indent="0">
              <a:lnSpc>
                <a:spcPct val="115000"/>
              </a:lnSpc>
              <a:spcAft>
                <a:spcPts val="1000"/>
              </a:spcAft>
              <a:buNone/>
            </a:pPr>
            <a:r>
              <a:rPr lang="ru-RU" sz="1800" dirty="0">
                <a:latin typeface="Times New Roman"/>
                <a:ea typeface="Calibri"/>
                <a:cs typeface="Times New Roman"/>
              </a:rPr>
              <a:t>Он похож на конфетно-букетный период при свиданиях и романтических отношениях. Все девушки голубушки и покладистые, а мужчины сильные и щедрые. Это бессознательные процессы, которые проявляются в стараниях друг другу понравится.</a:t>
            </a:r>
            <a:endParaRPr lang="ru-RU" sz="1400" dirty="0">
              <a:ea typeface="Calibri"/>
              <a:cs typeface="Times New Roman"/>
            </a:endParaRPr>
          </a:p>
          <a:p>
            <a:pPr marL="0" indent="0">
              <a:lnSpc>
                <a:spcPct val="115000"/>
              </a:lnSpc>
              <a:spcAft>
                <a:spcPts val="1000"/>
              </a:spcAft>
              <a:buNone/>
            </a:pPr>
            <a:r>
              <a:rPr lang="ru-RU" sz="1800" dirty="0">
                <a:latin typeface="Times New Roman"/>
                <a:ea typeface="Calibri"/>
                <a:cs typeface="Times New Roman"/>
              </a:rPr>
              <a:t>Также ребенок начинает в этот период делать на бессознательном уровне, что хотят родители. Родители надеются, что так будет всегда.</a:t>
            </a:r>
            <a:endParaRPr lang="ru-RU" sz="1400" dirty="0">
              <a:ea typeface="Calibri"/>
              <a:cs typeface="Times New Roman"/>
            </a:endParaRPr>
          </a:p>
          <a:p>
            <a:pPr marL="0" indent="0">
              <a:lnSpc>
                <a:spcPct val="115000"/>
              </a:lnSpc>
              <a:spcAft>
                <a:spcPts val="1000"/>
              </a:spcAft>
              <a:buNone/>
            </a:pPr>
            <a:r>
              <a:rPr lang="ru-RU" sz="1800" dirty="0">
                <a:latin typeface="Times New Roman"/>
                <a:ea typeface="Calibri"/>
                <a:cs typeface="Times New Roman"/>
              </a:rPr>
              <a:t>Совет родителям не обольщаться, но наслаждаться тем, что есть.</a:t>
            </a:r>
            <a:endParaRPr lang="ru-RU" sz="1400" dirty="0">
              <a:ea typeface="Calibri"/>
              <a:cs typeface="Times New Roman"/>
            </a:endParaRPr>
          </a:p>
          <a:p>
            <a:pPr marL="0" indent="0">
              <a:lnSpc>
                <a:spcPct val="115000"/>
              </a:lnSpc>
              <a:spcAft>
                <a:spcPts val="1000"/>
              </a:spcAft>
              <a:buNone/>
            </a:pPr>
            <a:r>
              <a:rPr lang="ru-RU" sz="1800" dirty="0">
                <a:latin typeface="Times New Roman"/>
                <a:ea typeface="Calibri"/>
                <a:cs typeface="Times New Roman"/>
              </a:rPr>
              <a:t>Этот период может быть достаточно долгим, не зависит от возраста. Ребенок ходит, присматривается, пытается вести себя управляемо.</a:t>
            </a:r>
            <a:endParaRPr lang="ru-RU" sz="1400" dirty="0">
              <a:ea typeface="Calibri"/>
              <a:cs typeface="Times New Roman"/>
            </a:endParaRPr>
          </a:p>
          <a:p>
            <a:endParaRPr lang="ru-RU"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0"/>
            <a:ext cx="8229600" cy="620688"/>
          </a:xfrm>
        </p:spPr>
        <p:txBody>
          <a:bodyPr>
            <a:noAutofit/>
          </a:bodyPr>
          <a:lstStyle/>
          <a:p>
            <a:r>
              <a:rPr lang="ru-RU" sz="1800" dirty="0"/>
              <a:t>Чем родитель может помочь ребенку в этот период?</a:t>
            </a:r>
            <a:br>
              <a:rPr lang="ru-RU" sz="1800" dirty="0"/>
            </a:br>
            <a:endParaRPr lang="ru-RU" sz="1800" dirty="0"/>
          </a:p>
        </p:txBody>
      </p:sp>
      <p:sp>
        <p:nvSpPr>
          <p:cNvPr id="3" name="Объект 2"/>
          <p:cNvSpPr>
            <a:spLocks noGrp="1"/>
          </p:cNvSpPr>
          <p:nvPr>
            <p:ph idx="1"/>
          </p:nvPr>
        </p:nvSpPr>
        <p:spPr>
          <a:xfrm>
            <a:off x="1" y="620688"/>
            <a:ext cx="9143998" cy="6237312"/>
          </a:xfrm>
        </p:spPr>
        <p:txBody>
          <a:bodyPr>
            <a:normAutofit fontScale="55000" lnSpcReduction="20000"/>
          </a:bodyPr>
          <a:lstStyle/>
          <a:p>
            <a:pPr marL="0" indent="0">
              <a:buNone/>
            </a:pPr>
            <a:endParaRPr lang="ru-RU" dirty="0"/>
          </a:p>
          <a:p>
            <a:r>
              <a:rPr lang="ru-RU" dirty="0" smtClean="0"/>
              <a:t>Родителю </a:t>
            </a:r>
            <a:r>
              <a:rPr lang="ru-RU" dirty="0"/>
              <a:t>важно отнестись к приемному ребенку в это время как к маленькому и все-все ему подробно объяснять. Помочь ребенку ориентироваться в пространстве, до малейших мелочей. Рассказывать и повторять правила, где что лежит, что можно брать всегда, а что надо спрашивать, где чье место, если в семье есть у каждого свои места. Превратиться в птицу-говорун и все-все проговаривать. </a:t>
            </a:r>
          </a:p>
          <a:p>
            <a:pPr marL="0" indent="0">
              <a:buNone/>
            </a:pPr>
            <a:r>
              <a:rPr lang="ru-RU" dirty="0" smtClean="0"/>
              <a:t>       То </a:t>
            </a:r>
            <a:r>
              <a:rPr lang="ru-RU" dirty="0"/>
              <a:t>что понятно и очевидно вам, может быть совсем не понятно, ребенку выросшему в детском доме или деструктивной семьи.</a:t>
            </a:r>
          </a:p>
          <a:p>
            <a:r>
              <a:rPr lang="ru-RU" dirty="0" smtClean="0"/>
              <a:t>Когда </a:t>
            </a:r>
            <a:r>
              <a:rPr lang="ru-RU" dirty="0"/>
              <a:t>ребенок приходит в семью </a:t>
            </a:r>
            <a:r>
              <a:rPr lang="ru-RU" dirty="0" smtClean="0"/>
              <a:t>может быть полезно </a:t>
            </a:r>
            <a:r>
              <a:rPr lang="ru-RU" dirty="0" smtClean="0"/>
              <a:t>примерно </a:t>
            </a:r>
            <a:r>
              <a:rPr lang="ru-RU" dirty="0"/>
              <a:t>соблюдать режим, тот который был в учреждении. Это касается еды, распорядка дня, особенностей укладывания спать. Ответственность родителей узнать обо всем у сотрудников детского дома. Желательно, чтобы у ребенка с ним в семью «ушла» старая игрушка или вещь из прошлого. Как преемственность, не все сразу новое, а чтобы ощущался мостик из прошлой жизни в новую. Связующее звено. Если думать, что вся прошлая жизнь была со знаком минус и нужно резко менять и давать сразу много хорошего, то это не так, так как ребенок привык к своей прошлой жизни, выработал для себя то, что его успокаивает и это важно учитывать, для того, чтобы успешно пройти этап адаптации. Когда берете малышей хорошо узнать название смесей, которыми их кормили, они могут быть не самыми лучшими, но узнаваемыми. На ручках в первое время ребенок может и не уснуть, так как привык засыпать самостоятельно. Это не значит, что его никогда не надо будет укачивать перед сном, но на первых порах полезно не перегружать эмоционально ребенка, даже своими проявлениями в любви, это как голодному вредно сразу много съесть, так и здесь. Ребенок изголодался по любви, он скорее всего не привык к длительному вниманию и долгим объятиям, в детском учреждении это невозможно дать каждому ребенку. Некоторые дети очень привыкли к изоляции. Важно наблюдать что происходит с ребенком.</a:t>
            </a:r>
          </a:p>
          <a:p>
            <a:endParaRPr lang="ru-RU" dirty="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274638"/>
            <a:ext cx="8229600" cy="490066"/>
          </a:xfrm>
        </p:spPr>
        <p:txBody>
          <a:bodyPr>
            <a:normAutofit/>
          </a:bodyPr>
          <a:lstStyle/>
          <a:p>
            <a:r>
              <a:rPr lang="ru-RU" sz="1800" dirty="0" smtClean="0"/>
              <a:t>Чем может помочь родитель в этот период?</a:t>
            </a:r>
            <a:endParaRPr lang="ru-RU" sz="1800" dirty="0"/>
          </a:p>
        </p:txBody>
      </p:sp>
      <p:sp>
        <p:nvSpPr>
          <p:cNvPr id="3" name="Объект 2"/>
          <p:cNvSpPr>
            <a:spLocks noGrp="1"/>
          </p:cNvSpPr>
          <p:nvPr>
            <p:ph idx="1"/>
          </p:nvPr>
        </p:nvSpPr>
        <p:spPr>
          <a:xfrm>
            <a:off x="457200" y="1052736"/>
            <a:ext cx="8229600" cy="5616624"/>
          </a:xfrm>
        </p:spPr>
        <p:txBody>
          <a:bodyPr>
            <a:normAutofit fontScale="62500" lnSpcReduction="20000"/>
          </a:bodyPr>
          <a:lstStyle/>
          <a:p>
            <a:r>
              <a:rPr lang="ru-RU" dirty="0"/>
              <a:t>У ребенка, когда он вырос в учреждении или деструктивной семье, где не смог получить любовь и защиту теряется осознание самого себя. Пример с чаем. Девочке в приемной семье задали вопрос: какой чай ты хочешь? И она впала в истерику.</a:t>
            </a:r>
          </a:p>
          <a:p>
            <a:r>
              <a:rPr lang="ru-RU" dirty="0" smtClean="0"/>
              <a:t> </a:t>
            </a:r>
            <a:r>
              <a:rPr lang="ru-RU" dirty="0"/>
              <a:t>Не надо спрашивать, что ты хочешь? Важно предлагать ребенку: совместные действия, одежду, игрушки, создавая «коридорчик» совместного времяпровождения и помогающий привыкнуть к новизне.</a:t>
            </a:r>
          </a:p>
          <a:p>
            <a:r>
              <a:rPr lang="ru-RU" dirty="0" smtClean="0"/>
              <a:t>Многих </a:t>
            </a:r>
            <a:r>
              <a:rPr lang="ru-RU" dirty="0"/>
              <a:t>детей все новое пугает. В период «медового месяца» не надо давать много впечатлений, так как и так вокруг все новое. Цирки и другие мероприятия могут подождать. Хорошо, как можно дольше побыть дома, гулять рядом во дворе, выбирая места, где нет много народа.</a:t>
            </a:r>
          </a:p>
          <a:p>
            <a:r>
              <a:rPr lang="ru-RU" dirty="0" smtClean="0"/>
              <a:t>Проговаривать </a:t>
            </a:r>
            <a:r>
              <a:rPr lang="ru-RU" dirty="0"/>
              <a:t>ребенку его прошлое, настоящее, будущее. Полезно перед сном проговорить ребенку, что произошло с ним за день. Намечать с утра и проговаривать дела и события, которые произойдут. Можно с ребенком, когда вы будете ближе и привыкните друг к другу, сделать совместную карту жизни.</a:t>
            </a:r>
          </a:p>
          <a:p>
            <a:endParaRPr lang="ru-RU" dirty="0"/>
          </a:p>
          <a:p>
            <a:pPr algn="just"/>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274638"/>
            <a:ext cx="8229600" cy="706090"/>
          </a:xfrm>
        </p:spPr>
        <p:txBody>
          <a:bodyPr>
            <a:normAutofit/>
          </a:bodyPr>
          <a:lstStyle/>
          <a:p>
            <a:r>
              <a:rPr lang="ru-RU" sz="1800" dirty="0" smtClean="0"/>
              <a:t>Помощь в адаптации.</a:t>
            </a:r>
            <a:endParaRPr lang="ru-RU" sz="1800" dirty="0"/>
          </a:p>
        </p:txBody>
      </p:sp>
      <p:sp>
        <p:nvSpPr>
          <p:cNvPr id="3" name="Объект 2"/>
          <p:cNvSpPr>
            <a:spLocks noGrp="1"/>
          </p:cNvSpPr>
          <p:nvPr>
            <p:ph idx="1"/>
          </p:nvPr>
        </p:nvSpPr>
        <p:spPr>
          <a:xfrm>
            <a:off x="179512" y="1052736"/>
            <a:ext cx="8784976" cy="5616624"/>
          </a:xfrm>
        </p:spPr>
        <p:txBody>
          <a:bodyPr>
            <a:normAutofit fontScale="55000" lnSpcReduction="20000"/>
          </a:bodyPr>
          <a:lstStyle/>
          <a:p>
            <a:r>
              <a:rPr lang="ru-RU" dirty="0" smtClean="0"/>
              <a:t>Полезно </a:t>
            </a:r>
            <a:r>
              <a:rPr lang="ru-RU" dirty="0"/>
              <a:t>на первых порах устраивать ребенку «день сурка». Это систематизирует психику ребенка. У ребенка был хаос и непредсказуемость в жизни. Важно ввести в его жизнь совместные ритуалы, повторяющиеся изо дня в день  события. Чтобы была предсказуемость, которой так не хватало ребенку.</a:t>
            </a:r>
          </a:p>
          <a:p>
            <a:r>
              <a:rPr lang="ru-RU" dirty="0" smtClean="0"/>
              <a:t> </a:t>
            </a:r>
            <a:r>
              <a:rPr lang="ru-RU" dirty="0"/>
              <a:t>Из неприятных моментов, которые могут сильно волновать родителя и вызывать непринятие это не родной запах и состояние кожи, ногтей и волос приемного ребенка. Это явление возникает часто, так как микрофлора кажется чужой.</a:t>
            </a:r>
          </a:p>
          <a:p>
            <a:r>
              <a:rPr lang="ru-RU" dirty="0"/>
              <a:t>Это со временем пройдет, когда закончиться процесс адаптации, ребенок будет пахнуть вашим родным запахом. Во время совместного общения вы обмениваетесь не только психологической энергией, но и бактериями, которые постепенно меняют микрофлору ребенка. Так что неприятные моменты в физиологическом плане точно пройдут, это важно помнить.</a:t>
            </a:r>
          </a:p>
          <a:p>
            <a:r>
              <a:rPr lang="ru-RU" dirty="0"/>
              <a:t>Проект в интернете «Обыкновенное чудо». Это серия фотографий как ребенок выглядел в учреждении и ребенок после адаптации в приемной семье.</a:t>
            </a:r>
          </a:p>
          <a:p>
            <a:r>
              <a:rPr lang="ru-RU" dirty="0"/>
              <a:t>Чтобы эти неприятные моменты сгладились нужно как можно больше времени уделять приемному ребенку. В идеале это взять декретный отпуск на 2-3 месяца. </a:t>
            </a:r>
          </a:p>
          <a:p>
            <a:r>
              <a:rPr lang="ru-RU" dirty="0"/>
              <a:t>Процесс привязанности начинается с адаптации. Кто больше времени проводит с ребенком, к тому он и привяжется. Если это будет няня- то привязанность возникнет к няне, если бабушка, то к бабушке.</a:t>
            </a:r>
          </a:p>
          <a:p>
            <a:endParaRPr lang="ru-RU" dirty="0"/>
          </a:p>
          <a:p>
            <a:pPr marL="0" indent="0">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971600" y="274638"/>
            <a:ext cx="7056784" cy="562074"/>
          </a:xfrm>
        </p:spPr>
        <p:txBody>
          <a:bodyPr>
            <a:normAutofit/>
          </a:bodyPr>
          <a:lstStyle/>
          <a:p>
            <a:r>
              <a:rPr lang="ru-RU" sz="1800" dirty="0" smtClean="0"/>
              <a:t>Помощь в адаптации.</a:t>
            </a:r>
            <a:endParaRPr lang="ru-RU" sz="1800" dirty="0"/>
          </a:p>
        </p:txBody>
      </p:sp>
      <p:sp>
        <p:nvSpPr>
          <p:cNvPr id="3" name="Объект 2"/>
          <p:cNvSpPr>
            <a:spLocks noGrp="1"/>
          </p:cNvSpPr>
          <p:nvPr>
            <p:ph idx="1"/>
          </p:nvPr>
        </p:nvSpPr>
        <p:spPr>
          <a:xfrm>
            <a:off x="457200" y="1052736"/>
            <a:ext cx="8229600" cy="5616624"/>
          </a:xfrm>
        </p:spPr>
        <p:txBody>
          <a:bodyPr>
            <a:normAutofit/>
          </a:bodyPr>
          <a:lstStyle/>
          <a:p>
            <a:pPr marL="0" indent="0" algn="just">
              <a:buNone/>
            </a:pPr>
            <a:endParaRPr lang="ru-RU" dirty="0" smtClean="0"/>
          </a:p>
          <a:p>
            <a:pPr algn="just"/>
            <a:endParaRPr lang="ru-RU" dirty="0"/>
          </a:p>
        </p:txBody>
      </p:sp>
      <p:sp>
        <p:nvSpPr>
          <p:cNvPr id="5" name="Объект 2"/>
          <p:cNvSpPr txBox="1">
            <a:spLocks/>
          </p:cNvSpPr>
          <p:nvPr/>
        </p:nvSpPr>
        <p:spPr>
          <a:xfrm>
            <a:off x="457200" y="1340768"/>
            <a:ext cx="8229600" cy="5328592"/>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r>
              <a:rPr lang="ru-RU" dirty="0" smtClean="0"/>
              <a:t>В </a:t>
            </a:r>
            <a:r>
              <a:rPr lang="ru-RU" dirty="0" smtClean="0"/>
              <a:t>периоде «медового месяца» могут смущать обнаружившиеся неприятные привычки детей из учреждения. Ребенок из  учреждения вынужден стать сам себе опорой, так как рядом нет постоянного близкого взрослого. Но это не нормальное явление, так как психика ребенка не зрелая и он не должен и не может опираться на себя, как взрослый. Удручающее явление-ложная самость, только идея, что мне никто не может помочь и я буду делать все сам рождает симптом нездоровой ложной самости. </a:t>
            </a:r>
          </a:p>
          <a:p>
            <a:endParaRPr lang="ru-RU" dirty="0" smtClean="0"/>
          </a:p>
          <a:p>
            <a:r>
              <a:rPr lang="ru-RU" dirty="0" smtClean="0"/>
              <a:t>Как проявляется этот симптом? Ребенок сам себя успокаивает, сам себя укачивает, раскачивается, сосет палец, грызет ногти, </a:t>
            </a:r>
            <a:r>
              <a:rPr lang="ru-RU" dirty="0" err="1" smtClean="0"/>
              <a:t>маструбирует</a:t>
            </a:r>
            <a:r>
              <a:rPr lang="ru-RU" dirty="0" smtClean="0"/>
              <a:t>. Родители часто пугаются этого. Считают, что это ужасно. Это является признаком обездоленности, признак того, что рядом отсутствует любящий и постоянный взрослый. Это очень грустное зрелище. Постепенно данные симптомы проходят. Быстрее всего проходит раскачивание, </a:t>
            </a:r>
            <a:r>
              <a:rPr lang="ru-RU" dirty="0" err="1" smtClean="0"/>
              <a:t>грызение</a:t>
            </a:r>
            <a:r>
              <a:rPr lang="ru-RU" dirty="0" smtClean="0"/>
              <a:t> ногтей остается дольше всего.</a:t>
            </a:r>
          </a:p>
          <a:p>
            <a:endParaRPr lang="ru-RU" dirty="0" smtClean="0"/>
          </a:p>
          <a:p>
            <a:r>
              <a:rPr lang="ru-RU" dirty="0" smtClean="0"/>
              <a:t>Главное правило НИЧЕГО С ЭТИМ НЕ ДЕЛАТЬ. Не надо бить по рукам и мазать пальцы всякой гадостью. Надо понимать, что это СИМПТОМ. Плохо.</a:t>
            </a:r>
          </a:p>
          <a:p>
            <a:endParaRPr lang="ru-RU" dirty="0" smtClean="0"/>
          </a:p>
          <a:p>
            <a:r>
              <a:rPr lang="ru-RU" dirty="0" smtClean="0"/>
              <a:t>Симптом это признак внутреннего состояния. Задача родителя не бить по рукам, а сделать так чтобы ребенку не захотелось грызть пальцы и раскачиваться. Важно чтобы ребенок в семье успокоился, появилось базовое чувство доверия.</a:t>
            </a:r>
          </a:p>
          <a:p>
            <a:endParaRPr lang="ru-RU" dirty="0" smtClean="0"/>
          </a:p>
          <a:p>
            <a:pPr marL="0" indent="0">
              <a:buFont typeface="Arial" charset="0"/>
              <a:buNone/>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116632"/>
            <a:ext cx="8229600" cy="1152128"/>
          </a:xfrm>
        </p:spPr>
        <p:txBody>
          <a:bodyPr>
            <a:normAutofit/>
          </a:bodyPr>
          <a:lstStyle/>
          <a:p>
            <a:r>
              <a:rPr lang="ru-RU" sz="1800" dirty="0"/>
              <a:t>Вторая стадия адаптации:</a:t>
            </a:r>
            <a:br>
              <a:rPr lang="ru-RU" sz="1800" dirty="0"/>
            </a:br>
            <a:r>
              <a:rPr lang="ru-RU" sz="1800" dirty="0"/>
              <a:t>Фаза регресса, фаза установочных конфликтов.</a:t>
            </a:r>
            <a:br>
              <a:rPr lang="ru-RU" sz="1800" dirty="0"/>
            </a:br>
            <a:endParaRPr lang="ru-RU" sz="1800" dirty="0"/>
          </a:p>
        </p:txBody>
      </p:sp>
      <p:sp>
        <p:nvSpPr>
          <p:cNvPr id="3" name="Объект 2"/>
          <p:cNvSpPr>
            <a:spLocks noGrp="1"/>
          </p:cNvSpPr>
          <p:nvPr>
            <p:ph idx="1"/>
          </p:nvPr>
        </p:nvSpPr>
        <p:spPr>
          <a:xfrm>
            <a:off x="457200" y="1340768"/>
            <a:ext cx="8229600" cy="5328592"/>
          </a:xfrm>
        </p:spPr>
        <p:txBody>
          <a:bodyPr>
            <a:normAutofit fontScale="47500" lnSpcReduction="20000"/>
          </a:bodyPr>
          <a:lstStyle/>
          <a:p>
            <a:pPr marL="0" indent="0" algn="ctr">
              <a:buNone/>
            </a:pPr>
            <a:endParaRPr lang="ru-RU" dirty="0"/>
          </a:p>
          <a:p>
            <a:r>
              <a:rPr lang="ru-RU" dirty="0"/>
              <a:t>Это период когда начинает штормить и ребенка и родителей. Все бояться этой фазы и не зря.</a:t>
            </a:r>
          </a:p>
          <a:p>
            <a:r>
              <a:rPr lang="ru-RU" dirty="0"/>
              <a:t>Ребенок приходит в дом «замороженный», он не дает себя пожалеть, все делает сам, ушибся и пошел дальше. Так проявляется его ложная самость. Он вначале напряжен как пружина, все новое, хочется нравиться, но так долго не может происходить. </a:t>
            </a:r>
          </a:p>
          <a:p>
            <a:r>
              <a:rPr lang="ru-RU" dirty="0"/>
              <a:t>И вот в этот период ребенок от Вашей любви, заботы, тепла начинает оттаивать, он расслабляется и проявляется его </a:t>
            </a:r>
            <a:r>
              <a:rPr lang="ru-RU" dirty="0" err="1"/>
              <a:t>травмированность</a:t>
            </a:r>
            <a:r>
              <a:rPr lang="ru-RU" dirty="0"/>
              <a:t> и прежние негативные привычки, которые он приобрел, живя в учреждении или деструктивной семьи. Важно понять, что это ребенок делает подсознательно, не специально, хотя со стороны это может выглядеть иначе.</a:t>
            </a:r>
          </a:p>
          <a:p>
            <a:r>
              <a:rPr lang="ru-RU" dirty="0"/>
              <a:t>Что такое травма?</a:t>
            </a:r>
          </a:p>
          <a:p>
            <a:r>
              <a:rPr lang="ru-RU" dirty="0"/>
              <a:t>Травма это событие, которое разламывает жизнь человека на «до» и «после». Чем больше тяжелых событий было в жизни ребенка, тем больше он будет демонстрировать свою «</a:t>
            </a:r>
            <a:r>
              <a:rPr lang="ru-RU" dirty="0" err="1"/>
              <a:t>плохость</a:t>
            </a:r>
            <a:r>
              <a:rPr lang="ru-RU" dirty="0"/>
              <a:t>». Любой человек, если событие перешло в психологическую травму делает бессознательный вывод, что это произошло со мной потому что я плохой, что со мной что-то не так. Дети объясняют себе ситуацию, что они оказались в детском доме, тем, что плохо себя вели, были некрасивыми, больными и так далее. Фантазии в этой области безграничны и их не возможно переубедить в обратном, так действует травма. Это очень глубоко сидит у ребенка, ощущение, что он плохой и он бессознательно начинает делиться своей </a:t>
            </a:r>
            <a:r>
              <a:rPr lang="ru-RU" dirty="0" err="1"/>
              <a:t>плохостью</a:t>
            </a:r>
            <a:r>
              <a:rPr lang="ru-RU" dirty="0"/>
              <a:t>. Проявляется эта </a:t>
            </a:r>
            <a:r>
              <a:rPr lang="ru-RU" dirty="0" err="1"/>
              <a:t>травмированность</a:t>
            </a:r>
            <a:r>
              <a:rPr lang="ru-RU" dirty="0"/>
              <a:t> по- разному, может в виде криков, истерик, дерутся даже младенцы (затылком), воровства, обмана, подсознательной провокацией на конфликты. Так выходит травма.</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42"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116632"/>
            <a:ext cx="8229600" cy="576064"/>
          </a:xfrm>
        </p:spPr>
        <p:txBody>
          <a:bodyPr>
            <a:normAutofit/>
          </a:bodyPr>
          <a:lstStyle/>
          <a:p>
            <a:r>
              <a:rPr lang="ru-RU" sz="1800" dirty="0" smtClean="0"/>
              <a:t>2 фаза адаптации</a:t>
            </a:r>
            <a:endParaRPr lang="ru-RU" sz="1800" dirty="0"/>
          </a:p>
        </p:txBody>
      </p:sp>
      <p:sp>
        <p:nvSpPr>
          <p:cNvPr id="3" name="Объект 2"/>
          <p:cNvSpPr>
            <a:spLocks noGrp="1"/>
          </p:cNvSpPr>
          <p:nvPr>
            <p:ph idx="1"/>
          </p:nvPr>
        </p:nvSpPr>
        <p:spPr>
          <a:xfrm>
            <a:off x="457200" y="1340768"/>
            <a:ext cx="8229600" cy="5328592"/>
          </a:xfrm>
        </p:spPr>
        <p:txBody>
          <a:bodyPr>
            <a:normAutofit/>
          </a:bodyPr>
          <a:lstStyle/>
          <a:p>
            <a:pPr algn="just"/>
            <a:endParaRPr lang="ru-RU" dirty="0" smtClean="0"/>
          </a:p>
          <a:p>
            <a:pPr algn="just"/>
            <a:endParaRPr lang="ru-RU" dirty="0"/>
          </a:p>
        </p:txBody>
      </p:sp>
      <p:sp>
        <p:nvSpPr>
          <p:cNvPr id="5" name="Объект 2"/>
          <p:cNvSpPr txBox="1">
            <a:spLocks/>
          </p:cNvSpPr>
          <p:nvPr/>
        </p:nvSpPr>
        <p:spPr>
          <a:xfrm>
            <a:off x="481042" y="1412776"/>
            <a:ext cx="8229600" cy="5328592"/>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r>
              <a:rPr lang="ru-RU" dirty="0"/>
              <a:t>В период регресса ребенок подсознательно сканирует родителя, находит его слабое место и «</a:t>
            </a:r>
            <a:r>
              <a:rPr lang="ru-RU" dirty="0" err="1"/>
              <a:t>бъет</a:t>
            </a:r>
            <a:r>
              <a:rPr lang="ru-RU" dirty="0"/>
              <a:t>» именно туда. Так ребенок неосознанно делится своим страхом, своими травмами, своим </a:t>
            </a:r>
            <a:r>
              <a:rPr lang="ru-RU" dirty="0" err="1"/>
              <a:t>кортизонным</a:t>
            </a:r>
            <a:r>
              <a:rPr lang="ru-RU" dirty="0"/>
              <a:t> стрессом. И родитель на это сам впадает в </a:t>
            </a:r>
            <a:r>
              <a:rPr lang="ru-RU" dirty="0" err="1"/>
              <a:t>кортизонный</a:t>
            </a:r>
            <a:r>
              <a:rPr lang="ru-RU" dirty="0"/>
              <a:t> стресс. В это время приемный родитель начинает о себе узнавать много нового. Хочет мысленно ребенка ударить, возникает наплыв негативных чувств. Ребенок сильно провоцирует, чем сильнее травма, тем больше провоцирует. И бывает так, что у родителя проявляется своя психологическая травма, особенно если в детстве были серьезные трудности и эмоциональные раны. </a:t>
            </a:r>
          </a:p>
          <a:p>
            <a:r>
              <a:rPr lang="ru-RU" dirty="0"/>
              <a:t>Новое знание о себе расстраивает родителей. Первые возвраты возникают на уровне адаптации. Это очень плохо, так как ребенку еще не дали шанс, так как проявление травмы, это НОРМАЛЬНО. Откаты это нормально. Некоторые родители говорят, что это проверка на «вшивость», на самом деле это не так, он просто подсознательно демонстрирует свою </a:t>
            </a:r>
            <a:r>
              <a:rPr lang="ru-RU" dirty="0" err="1"/>
              <a:t>плохость</a:t>
            </a:r>
            <a:r>
              <a:rPr lang="ru-RU" dirty="0"/>
              <a:t>. Чем то напоминает ситуацию из сказки «Аленький цветочек», про чудовище. Важно видеть не чудовище, а видеть травмированного, испуганного ребенка.</a:t>
            </a:r>
          </a:p>
          <a:p>
            <a:r>
              <a:rPr lang="ru-RU" dirty="0"/>
              <a:t>Тогда он со временем превратиться в принца, если постоянно и терпеливо, не смотря ни на что, демонстрировать любовь и принятие.</a:t>
            </a:r>
          </a:p>
          <a:p>
            <a:r>
              <a:rPr lang="ru-RU" dirty="0"/>
              <a:t>Достаточно часто, на этом этапе дети требуют, чтобы их отвезли обратно в детский дом. Подобное желание может быть продиктовано смесью разных чувств. Это и боязнь от полной зависимости от малознакомых людей, и стремление сохранить контроль над ситуацией («я решаю, где мне быть»-потребность в безопасности), и проверка отношений («действительно ли я вам так нужен, что вы можете меня удержать?»), наконец, ребенок может просто соскучиться по людям, которые заботились о нем.</a:t>
            </a:r>
          </a:p>
          <a:p>
            <a:r>
              <a:rPr lang="ru-RU" dirty="0"/>
              <a:t>Так проявляются различные  «установочные конфликты», которые являются естественной частью приспособления семьи и ребенка друг к другу.</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274638"/>
            <a:ext cx="8229600" cy="706090"/>
          </a:xfrm>
        </p:spPr>
        <p:txBody>
          <a:bodyPr>
            <a:normAutofit/>
          </a:bodyPr>
          <a:lstStyle/>
          <a:p>
            <a:r>
              <a:rPr lang="ru-RU" sz="1800" dirty="0"/>
              <a:t>Что делать если ребенок просит его вернуть в детский дом.</a:t>
            </a:r>
            <a:endParaRPr lang="ru-RU" sz="1800" dirty="0"/>
          </a:p>
        </p:txBody>
      </p:sp>
      <p:sp>
        <p:nvSpPr>
          <p:cNvPr id="3" name="Объект 2"/>
          <p:cNvSpPr>
            <a:spLocks noGrp="1"/>
          </p:cNvSpPr>
          <p:nvPr>
            <p:ph idx="1"/>
          </p:nvPr>
        </p:nvSpPr>
        <p:spPr>
          <a:xfrm>
            <a:off x="457200" y="1052736"/>
            <a:ext cx="8229600" cy="5616624"/>
          </a:xfrm>
        </p:spPr>
        <p:txBody>
          <a:bodyPr>
            <a:normAutofit/>
          </a:bodyPr>
          <a:lstStyle/>
          <a:p>
            <a:pPr marL="0" indent="0" algn="just">
              <a:buNone/>
            </a:pPr>
            <a:endParaRPr lang="ru-RU" dirty="0" smtClean="0"/>
          </a:p>
          <a:p>
            <a:pPr algn="just"/>
            <a:endParaRPr lang="ru-RU" dirty="0"/>
          </a:p>
        </p:txBody>
      </p:sp>
      <p:sp>
        <p:nvSpPr>
          <p:cNvPr id="5" name="Объект 2"/>
          <p:cNvSpPr txBox="1">
            <a:spLocks/>
          </p:cNvSpPr>
          <p:nvPr/>
        </p:nvSpPr>
        <p:spPr>
          <a:xfrm>
            <a:off x="457200" y="1600200"/>
            <a:ext cx="8229600" cy="4997152"/>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r>
              <a:rPr lang="ru-RU" smtClean="0"/>
              <a:t>Обычно, советуют психологи в этой ситуации уточнить у ребенка, хочет ли он съездить в гости или «насовсем», потом предложить подумать до утра, а утром сказать ему, что «теперь твой дом-здесь и мы хотим, чтобы ты жил с нами, но удерживать тебя насильно не станем».</a:t>
            </a:r>
          </a:p>
          <a:p>
            <a:r>
              <a:rPr lang="ru-RU" smtClean="0"/>
              <a:t>Если ребенок маленький, достаточно просто сказать ему: «Ты теперь живешь с нами, и мы тебя никуда не отдадим, а в детский дом мы съездим в гости через несколько дней, чтобы навестить твоих друзей и показать им твои новые фотографии».</a:t>
            </a:r>
          </a:p>
          <a:p>
            <a:r>
              <a:rPr lang="ru-RU" smtClean="0"/>
              <a:t>«Установочные конфликты», поначалу нарастая и учащаясь, после какого-то основательного кризиса и «разборок» постепенно становятся реже и возникают только по незначительным поводам.</a:t>
            </a:r>
          </a:p>
          <a:p>
            <a:endParaRPr lang="ru-RU" smtClean="0"/>
          </a:p>
          <a:p>
            <a:pPr marL="0" indent="0">
              <a:buFont typeface="Arial" charset="0"/>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28" y="-77061"/>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1835696" y="274638"/>
            <a:ext cx="6336704" cy="490066"/>
          </a:xfrm>
        </p:spPr>
        <p:txBody>
          <a:bodyPr>
            <a:normAutofit/>
          </a:bodyPr>
          <a:lstStyle/>
          <a:p>
            <a:r>
              <a:rPr lang="ru-RU" sz="2000" dirty="0" smtClean="0"/>
              <a:t>Что такое адаптация?</a:t>
            </a:r>
            <a:endParaRPr lang="ru-RU" sz="2000" dirty="0"/>
          </a:p>
        </p:txBody>
      </p:sp>
      <p:sp>
        <p:nvSpPr>
          <p:cNvPr id="4" name="Объект 3"/>
          <p:cNvSpPr>
            <a:spLocks noGrp="1"/>
          </p:cNvSpPr>
          <p:nvPr>
            <p:ph idx="1"/>
          </p:nvPr>
        </p:nvSpPr>
        <p:spPr/>
        <p:txBody>
          <a:bodyPr>
            <a:normAutofit/>
          </a:bodyPr>
          <a:lstStyle/>
          <a:p>
            <a:pPr lvl="0"/>
            <a:r>
              <a:rPr lang="ru-RU" sz="1800" dirty="0">
                <a:solidFill>
                  <a:srgbClr val="000000"/>
                </a:solidFill>
                <a:latin typeface="Times New Roman" pitchFamily="18" charset="0"/>
                <a:cs typeface="Arial" pitchFamily="34" charset="0"/>
              </a:rPr>
              <a:t>Особое внимание психологи обращают на период адаптации, с момента, когда ребенок в первый раз </a:t>
            </a:r>
            <a:r>
              <a:rPr lang="ru-RU" sz="1800" dirty="0" smtClean="0">
                <a:solidFill>
                  <a:srgbClr val="000000"/>
                </a:solidFill>
                <a:latin typeface="Times New Roman" pitchFamily="18" charset="0"/>
                <a:cs typeface="Arial" pitchFamily="34" charset="0"/>
              </a:rPr>
              <a:t>видит </a:t>
            </a:r>
            <a:r>
              <a:rPr lang="ru-RU" sz="1800" dirty="0">
                <a:solidFill>
                  <a:srgbClr val="000000"/>
                </a:solidFill>
                <a:latin typeface="Times New Roman" pitchFamily="18" charset="0"/>
                <a:cs typeface="Arial" pitchFamily="34" charset="0"/>
              </a:rPr>
              <a:t>свою приемную семью, и до того, как он начинает чувствовать себя ее полноценным членом</a:t>
            </a:r>
            <a:r>
              <a:rPr lang="ru-RU" sz="1800" dirty="0" smtClean="0">
                <a:solidFill>
                  <a:srgbClr val="000000"/>
                </a:solidFill>
                <a:latin typeface="Times New Roman" pitchFamily="18" charset="0"/>
                <a:cs typeface="Arial" pitchFamily="34" charset="0"/>
              </a:rPr>
              <a:t>. </a:t>
            </a:r>
          </a:p>
          <a:p>
            <a:pPr lvl="0"/>
            <a:r>
              <a:rPr lang="ru-RU" sz="1800" dirty="0" smtClean="0">
                <a:solidFill>
                  <a:srgbClr val="000000"/>
                </a:solidFill>
                <a:latin typeface="Times New Roman" pitchFamily="18" charset="0"/>
                <a:cs typeface="Arial" pitchFamily="34" charset="0"/>
              </a:rPr>
              <a:t>Адаптация </a:t>
            </a:r>
            <a:r>
              <a:rPr lang="ru-RU" sz="1800" dirty="0">
                <a:solidFill>
                  <a:srgbClr val="000000"/>
                </a:solidFill>
                <a:latin typeface="Times New Roman" pitchFamily="18" charset="0"/>
                <a:cs typeface="Arial" pitchFamily="34" charset="0"/>
              </a:rPr>
              <a:t>это процесс перестройки, время, когда жизнь кардинально меняется и у семьи и у ребенка. Также этот процесс можно назвать процессом привыкания, притирания </a:t>
            </a:r>
            <a:r>
              <a:rPr lang="ru-RU" sz="1800" dirty="0" smtClean="0">
                <a:solidFill>
                  <a:srgbClr val="000000"/>
                </a:solidFill>
                <a:latin typeface="Times New Roman" pitchFamily="18" charset="0"/>
                <a:cs typeface="Arial" pitchFamily="34" charset="0"/>
              </a:rPr>
              <a:t>людей </a:t>
            </a:r>
            <a:r>
              <a:rPr lang="ru-RU" sz="1800" dirty="0">
                <a:solidFill>
                  <a:srgbClr val="000000"/>
                </a:solidFill>
                <a:latin typeface="Times New Roman" pitchFamily="18" charset="0"/>
                <a:cs typeface="Arial" pitchFamily="34" charset="0"/>
              </a:rPr>
              <a:t>друг к другу, к изменившимся обстоятельствам</a:t>
            </a:r>
            <a:r>
              <a:rPr lang="ru-RU" sz="1800" dirty="0" smtClean="0">
                <a:solidFill>
                  <a:srgbClr val="000000"/>
                </a:solidFill>
                <a:latin typeface="Times New Roman" pitchFamily="18" charset="0"/>
                <a:cs typeface="Arial" pitchFamily="34" charset="0"/>
              </a:rPr>
              <a:t>. </a:t>
            </a:r>
            <a:r>
              <a:rPr lang="ru-RU" sz="1800" dirty="0">
                <a:solidFill>
                  <a:srgbClr val="000000"/>
                </a:solidFill>
                <a:latin typeface="Times New Roman" pitchFamily="18" charset="0"/>
                <a:cs typeface="Arial" pitchFamily="34" charset="0"/>
              </a:rPr>
              <a:t>Адаптация процесс двусторонний, так как привыкать друг к другу приходится и ребенку, оказавшемуся в новых для него условиях и взрослым, к изменившемуся </a:t>
            </a:r>
            <a:r>
              <a:rPr lang="ru-RU" sz="1800" dirty="0" smtClean="0">
                <a:solidFill>
                  <a:srgbClr val="000000"/>
                </a:solidFill>
                <a:latin typeface="Times New Roman" pitchFamily="18" charset="0"/>
                <a:cs typeface="Arial" pitchFamily="34" charset="0"/>
              </a:rPr>
              <a:t>укладу </a:t>
            </a:r>
            <a:r>
              <a:rPr lang="ru-RU" sz="1800" dirty="0">
                <a:solidFill>
                  <a:srgbClr val="000000"/>
                </a:solidFill>
                <a:latin typeface="Times New Roman" pitchFamily="18" charset="0"/>
                <a:cs typeface="Arial" pitchFamily="34" charset="0"/>
              </a:rPr>
              <a:t>жизни и новому члену семьи.</a:t>
            </a:r>
            <a:endParaRPr lang="ru-RU" sz="1800" dirty="0">
              <a:latin typeface="Arial" pitchFamily="34" charset="0"/>
              <a:cs typeface="Arial" pitchFamily="34" charset="0"/>
            </a:endParaRPr>
          </a:p>
          <a:p>
            <a:endParaRPr lang="ru-RU" sz="1800" dirty="0" smtClean="0">
              <a:latin typeface="Arial" pitchFamily="34" charset="0"/>
              <a:cs typeface="Arial" pitchFamily="34" charset="0"/>
            </a:endParaRPr>
          </a:p>
          <a:p>
            <a:r>
              <a:rPr lang="ru-RU" sz="1800" dirty="0">
                <a:solidFill>
                  <a:srgbClr val="000000"/>
                </a:solidFill>
                <a:latin typeface="Times New Roman" pitchFamily="18" charset="0"/>
                <a:cs typeface="Arial" pitchFamily="34" charset="0"/>
              </a:rPr>
              <a:t>Мы все знаем на своем опыте процесс адаптации к школе, садику, адаптация на отдыхе. Это естественный механизм приспособления к </a:t>
            </a:r>
            <a:r>
              <a:rPr lang="ru-RU" sz="1800" dirty="0" smtClean="0">
                <a:solidFill>
                  <a:srgbClr val="000000"/>
                </a:solidFill>
                <a:latin typeface="Times New Roman" pitchFamily="18" charset="0"/>
                <a:cs typeface="Arial" pitchFamily="34" charset="0"/>
              </a:rPr>
              <a:t>чему-то </a:t>
            </a:r>
            <a:r>
              <a:rPr lang="ru-RU" sz="1800" dirty="0">
                <a:solidFill>
                  <a:srgbClr val="000000"/>
                </a:solidFill>
                <a:latin typeface="Times New Roman" pitchFamily="18" charset="0"/>
                <a:cs typeface="Arial" pitchFamily="34" charset="0"/>
              </a:rPr>
              <a:t>новому. Он бывает очень разным. Необходимо собрать все силы организма, психики, чтобы перестроится к изменившимся </a:t>
            </a:r>
            <a:r>
              <a:rPr lang="ru-RU" sz="1800" dirty="0" smtClean="0">
                <a:solidFill>
                  <a:srgbClr val="000000"/>
                </a:solidFill>
                <a:latin typeface="Times New Roman" pitchFamily="18" charset="0"/>
                <a:cs typeface="Arial" pitchFamily="34" charset="0"/>
              </a:rPr>
              <a:t>ситуаци</a:t>
            </a:r>
            <a:r>
              <a:rPr lang="ru-RU" sz="1800" dirty="0">
                <a:solidFill>
                  <a:srgbClr val="000000"/>
                </a:solidFill>
                <a:latin typeface="Times New Roman" pitchFamily="18" charset="0"/>
                <a:cs typeface="Arial" pitchFamily="34" charset="0"/>
              </a:rPr>
              <a:t>ям. </a:t>
            </a:r>
            <a:endParaRPr lang="ru-RU" sz="1800" dirty="0">
              <a:latin typeface="Arial" pitchFamily="34" charset="0"/>
              <a:cs typeface="Arial" pitchFamily="34" charset="0"/>
            </a:endParaRPr>
          </a:p>
          <a:p>
            <a:pPr lvl="0"/>
            <a:endParaRPr lang="ru-RU" sz="800" dirty="0">
              <a:latin typeface="Arial" pitchFamily="34" charset="0"/>
              <a:cs typeface="Arial" pitchFamily="34" charset="0"/>
            </a:endParaRPr>
          </a:p>
          <a:p>
            <a:endParaRPr lang="ru-RU" sz="1000" dirty="0">
              <a:latin typeface="Arial" pitchFamily="34" charset="0"/>
              <a:cs typeface="Arial" pitchFamily="34" charset="0"/>
            </a:endParaRPr>
          </a:p>
          <a:p>
            <a:pPr lvl="0"/>
            <a:endParaRPr lang="ru-RU" sz="1100" dirty="0">
              <a:latin typeface="Arial" pitchFamily="34" charset="0"/>
              <a:cs typeface="Arial" pitchFamily="34" charset="0"/>
            </a:endParaRPr>
          </a:p>
          <a:p>
            <a:endParaRPr lang="ru-RU" sz="1400" dirty="0">
              <a:latin typeface="Arial" pitchFamily="34" charset="0"/>
              <a:cs typeface="Arial" pitchFamily="34" charset="0"/>
            </a:endParaRPr>
          </a:p>
          <a:p>
            <a:pPr lvl="0"/>
            <a:endParaRPr lang="ru-RU" sz="1400" dirty="0">
              <a:latin typeface="Arial" pitchFamily="34" charset="0"/>
              <a:cs typeface="Arial" pitchFamily="34" charset="0"/>
            </a:endParaRPr>
          </a:p>
          <a:p>
            <a:endParaRPr lang="ru-RU" sz="1400" dirty="0">
              <a:latin typeface="Arial" pitchFamily="34" charset="0"/>
              <a:cs typeface="Arial" pitchFamily="34" charset="0"/>
            </a:endParaRPr>
          </a:p>
          <a:p>
            <a:pPr lvl="0"/>
            <a:endParaRPr lang="ru-RU" sz="1400" dirty="0">
              <a:latin typeface="Arial" pitchFamily="34" charset="0"/>
              <a:cs typeface="Arial" pitchFamily="34" charset="0"/>
            </a:endParaRPr>
          </a:p>
          <a:p>
            <a:endParaRPr lang="ru-RU" sz="1400" dirty="0">
              <a:latin typeface="Arial" pitchFamily="34" charset="0"/>
              <a:cs typeface="Arial" pitchFamily="34" charset="0"/>
            </a:endParaRPr>
          </a:p>
          <a:p>
            <a:pPr lvl="0"/>
            <a:endParaRPr lang="ru-RU" sz="1400" dirty="0">
              <a:latin typeface="Arial" pitchFamily="34" charset="0"/>
              <a:cs typeface="Arial" pitchFamily="34" charset="0"/>
            </a:endParaRPr>
          </a:p>
          <a:p>
            <a:endParaRPr lang="ru-RU" sz="1400" dirty="0">
              <a:latin typeface="Arial" pitchFamily="34" charset="0"/>
              <a:cs typeface="Arial" pitchFamily="34" charset="0"/>
            </a:endParaRPr>
          </a:p>
          <a:p>
            <a:pPr lvl="0"/>
            <a:endParaRPr lang="ru-RU" sz="1400" dirty="0">
              <a:latin typeface="Arial" pitchFamily="34" charset="0"/>
              <a:cs typeface="Arial" pitchFamily="34" charset="0"/>
            </a:endParaRPr>
          </a:p>
          <a:p>
            <a:endParaRPr lang="ru-RU" sz="1400" dirty="0">
              <a:latin typeface="Arial" pitchFamily="34" charset="0"/>
              <a:cs typeface="Arial" pitchFamily="34" charset="0"/>
            </a:endParaRPr>
          </a:p>
          <a:p>
            <a:pPr lvl="0"/>
            <a:endParaRPr lang="ru-RU" sz="1400" dirty="0">
              <a:latin typeface="Arial" pitchFamily="34" charset="0"/>
              <a:cs typeface="Arial" pitchFamily="34" charset="0"/>
            </a:endParaRPr>
          </a:p>
          <a:p>
            <a:endParaRPr lang="ru-RU" sz="1400" dirty="0">
              <a:latin typeface="Arial" pitchFamily="34" charset="0"/>
              <a:cs typeface="Arial" pitchFamily="34" charset="0"/>
            </a:endParaRPr>
          </a:p>
          <a:p>
            <a:pPr lvl="0"/>
            <a:endParaRPr lang="ru-RU" sz="1400" dirty="0">
              <a:latin typeface="Arial" pitchFamily="34" charset="0"/>
              <a:cs typeface="Arial" pitchFamily="34" charset="0"/>
            </a:endParaRPr>
          </a:p>
          <a:p>
            <a:endParaRPr lang="ru-RU" sz="1400" dirty="0">
              <a:latin typeface="Arial" pitchFamily="34" charset="0"/>
              <a:cs typeface="Arial" pitchFamily="34" charset="0"/>
            </a:endParaRPr>
          </a:p>
          <a:p>
            <a:pPr lvl="0"/>
            <a:endParaRPr lang="ru-RU" sz="1400" dirty="0">
              <a:latin typeface="Arial" pitchFamily="34" charset="0"/>
              <a:cs typeface="Arial" pitchFamily="34" charset="0"/>
            </a:endParaRPr>
          </a:p>
          <a:p>
            <a:endParaRPr lang="ru-RU"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p:txBody>
          <a:bodyPr>
            <a:normAutofit/>
          </a:bodyPr>
          <a:lstStyle/>
          <a:p>
            <a:r>
              <a:rPr lang="ru-RU" sz="1800" dirty="0" smtClean="0"/>
              <a:t>Причины негативного поведения детей в период адаптации.</a:t>
            </a:r>
            <a:endParaRPr lang="ru-RU" sz="1800" dirty="0"/>
          </a:p>
        </p:txBody>
      </p:sp>
      <p:sp>
        <p:nvSpPr>
          <p:cNvPr id="3" name="Объект 2"/>
          <p:cNvSpPr>
            <a:spLocks noGrp="1"/>
          </p:cNvSpPr>
          <p:nvPr>
            <p:ph idx="1"/>
          </p:nvPr>
        </p:nvSpPr>
        <p:spPr>
          <a:xfrm>
            <a:off x="457200" y="1600200"/>
            <a:ext cx="8229600" cy="4925144"/>
          </a:xfrm>
        </p:spPr>
        <p:txBody>
          <a:bodyPr>
            <a:normAutofit fontScale="55000" lnSpcReduction="20000"/>
          </a:bodyPr>
          <a:lstStyle/>
          <a:p>
            <a:pPr marL="0" indent="0">
              <a:buNone/>
            </a:pPr>
            <a:r>
              <a:rPr lang="ru-RU" dirty="0"/>
              <a:t>Вспышки негативного поведения в это время могут иметь следующие причины:</a:t>
            </a:r>
          </a:p>
          <a:p>
            <a:r>
              <a:rPr lang="ru-RU" dirty="0"/>
              <a:t>1. Дети, пережившие утрату семьи, боятся повторения этого и в новой, приемной семье. Иногда они провоцируют родителей на разрыв, демонстрируя своим поведением двойственность-привязанность и отвержение одновременно, поскольку именно это, они пережили в своем опыте.</a:t>
            </a:r>
          </a:p>
          <a:p>
            <a:r>
              <a:rPr lang="ru-RU" dirty="0"/>
              <a:t>2. Они колеблются между надеждой и страхом быть обманутыми снова, пытаются контролировать возникающие у их теплые чувства, поскольку знают, что взрослые могут злоупотреблять своей властью.</a:t>
            </a:r>
          </a:p>
          <a:p>
            <a:r>
              <a:rPr lang="ru-RU" dirty="0"/>
              <a:t>3. Вспышки негативного поведения могут быть частью процесса </a:t>
            </a:r>
            <a:r>
              <a:rPr lang="ru-RU" dirty="0" err="1"/>
              <a:t>отреагирования</a:t>
            </a:r>
            <a:r>
              <a:rPr lang="ru-RU" dirty="0"/>
              <a:t> утраты кровной семьи, ребенок может тосковать и злиться.</a:t>
            </a:r>
          </a:p>
          <a:p>
            <a:r>
              <a:rPr lang="ru-RU" dirty="0"/>
              <a:t>4. Дети, таким образом могут демонстрировать, чему они научились в родной семье, свои представления о том, как надо себя вести.</a:t>
            </a:r>
          </a:p>
          <a:p>
            <a:r>
              <a:rPr lang="ru-RU" dirty="0"/>
              <a:t>5. Проверяют, до каких пределов они могут дойти в своем плохом поведении, сохраняя принятие со стороны взрослых.</a:t>
            </a:r>
          </a:p>
          <a:p>
            <a:r>
              <a:rPr lang="ru-RU" dirty="0"/>
              <a:t>6. У таких детей очень много оснований для того  чтобы вести себя «плохо», и это становится дополнительной нагрузкой для родителя, осложняющей у него появление привязанности к ребенку.</a:t>
            </a:r>
          </a:p>
          <a:p>
            <a:endParaRPr lang="ru-RU" dirty="0"/>
          </a:p>
          <a:p>
            <a:pPr marL="0" indent="0">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274638"/>
            <a:ext cx="8229600" cy="706090"/>
          </a:xfrm>
        </p:spPr>
        <p:txBody>
          <a:bodyPr>
            <a:normAutofit/>
          </a:bodyPr>
          <a:lstStyle/>
          <a:p>
            <a:r>
              <a:rPr lang="ru-RU" sz="1800" dirty="0" smtClean="0"/>
              <a:t>Проявления регресса в психики детей во второй стадии адаптации.</a:t>
            </a:r>
            <a:endParaRPr lang="ru-RU" sz="1800" dirty="0"/>
          </a:p>
        </p:txBody>
      </p:sp>
      <p:sp>
        <p:nvSpPr>
          <p:cNvPr id="3" name="Объект 2"/>
          <p:cNvSpPr>
            <a:spLocks noGrp="1"/>
          </p:cNvSpPr>
          <p:nvPr>
            <p:ph idx="1"/>
          </p:nvPr>
        </p:nvSpPr>
        <p:spPr>
          <a:xfrm>
            <a:off x="457200" y="1052736"/>
            <a:ext cx="8229600" cy="5616624"/>
          </a:xfrm>
        </p:spPr>
        <p:txBody>
          <a:bodyPr>
            <a:normAutofit/>
          </a:bodyPr>
          <a:lstStyle/>
          <a:p>
            <a:pPr marL="0" indent="0" algn="just">
              <a:buNone/>
            </a:pPr>
            <a:endParaRPr lang="ru-RU" dirty="0" smtClean="0"/>
          </a:p>
          <a:p>
            <a:pPr algn="just"/>
            <a:endParaRPr lang="ru-RU" dirty="0"/>
          </a:p>
        </p:txBody>
      </p:sp>
      <p:sp>
        <p:nvSpPr>
          <p:cNvPr id="5" name="Объект 2"/>
          <p:cNvSpPr txBox="1">
            <a:spLocks/>
          </p:cNvSpPr>
          <p:nvPr/>
        </p:nvSpPr>
        <p:spPr>
          <a:xfrm>
            <a:off x="443784" y="1196752"/>
            <a:ext cx="8229600" cy="4925144"/>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r>
              <a:rPr lang="ru-RU" dirty="0"/>
              <a:t>Также важно отметить, что откаты и регрессы проявляются в том, что дети начинают себя вести по возрасту намного младше, чем они есть.</a:t>
            </a:r>
          </a:p>
          <a:p>
            <a:r>
              <a:rPr lang="ru-RU" dirty="0"/>
              <a:t>Пример с тремя детьми 4лет, 6лет, 9лет. Попросили соску, бутылочку.</a:t>
            </a:r>
          </a:p>
          <a:p>
            <a:r>
              <a:rPr lang="ru-RU" dirty="0"/>
              <a:t>Это совершенно нормально, что эти откаты существуют. Надо дать возможность проиграть в игры более младшего возраста, в игру младенца. Ребенок подсознательно стремиться родиться именно в этой семье, родиться заново и пережить ускоренно все этапы привязанности и взросления, которые он пропустил. Это происходит и это совершенно нормально, важно выдержать эту стадию.</a:t>
            </a:r>
          </a:p>
          <a:p>
            <a:pPr marL="0" indent="0">
              <a:buFont typeface="Arial" charset="0"/>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274638"/>
            <a:ext cx="8229600" cy="634082"/>
          </a:xfrm>
        </p:spPr>
        <p:txBody>
          <a:bodyPr>
            <a:normAutofit/>
          </a:bodyPr>
          <a:lstStyle/>
          <a:p>
            <a:r>
              <a:rPr lang="ru-RU" sz="1800" dirty="0" smtClean="0"/>
              <a:t>Помощь в адаптации.</a:t>
            </a:r>
            <a:endParaRPr lang="ru-RU" sz="1800" dirty="0"/>
          </a:p>
        </p:txBody>
      </p:sp>
      <p:sp>
        <p:nvSpPr>
          <p:cNvPr id="3" name="Объект 2"/>
          <p:cNvSpPr>
            <a:spLocks noGrp="1"/>
          </p:cNvSpPr>
          <p:nvPr>
            <p:ph idx="1"/>
          </p:nvPr>
        </p:nvSpPr>
        <p:spPr/>
        <p:txBody>
          <a:bodyPr>
            <a:normAutofit fontScale="47500" lnSpcReduction="20000"/>
          </a:bodyPr>
          <a:lstStyle/>
          <a:p>
            <a:r>
              <a:rPr lang="ru-RU" dirty="0"/>
              <a:t>Поэтому очень важно для родителя:</a:t>
            </a:r>
          </a:p>
          <a:p>
            <a:r>
              <a:rPr lang="ru-RU" dirty="0"/>
              <a:t>1.	Не ждать быстрых результатов</a:t>
            </a:r>
          </a:p>
          <a:p>
            <a:r>
              <a:rPr lang="ru-RU" dirty="0"/>
              <a:t>2.	Сосредоточиться на изменениях к лучшему, замечать и ценить их.</a:t>
            </a:r>
          </a:p>
          <a:p>
            <a:r>
              <a:rPr lang="ru-RU" dirty="0"/>
              <a:t>3.	Обращаться за помощью к компетентным  в этой области психологам, перестав бояться, что вас сочтут </a:t>
            </a:r>
            <a:r>
              <a:rPr lang="ru-RU" dirty="0" err="1"/>
              <a:t>некомпетентым</a:t>
            </a:r>
            <a:r>
              <a:rPr lang="ru-RU" dirty="0"/>
              <a:t>.</a:t>
            </a:r>
          </a:p>
          <a:p>
            <a:pPr algn="ctr"/>
            <a:endParaRPr lang="ru-RU" dirty="0"/>
          </a:p>
          <a:p>
            <a:r>
              <a:rPr lang="ru-RU" dirty="0"/>
              <a:t>Почему этот кризисный период необходим семье?</a:t>
            </a:r>
          </a:p>
          <a:p>
            <a:r>
              <a:rPr lang="ru-RU" dirty="0"/>
              <a:t>Кризис помогает родителям обнаружить проблемы ребенка.</a:t>
            </a:r>
          </a:p>
          <a:p>
            <a:r>
              <a:rPr lang="ru-RU" dirty="0"/>
              <a:t>Невозможно перейти на следующий этап адаптации в приемной семье, минуя кризисный период. Нерешенные эмоциональные проблемы будут вновь и вновь напоминать о себе, и тянуть семью назад. Пройдя через кризис, приемные родители приобретают необходимую уверенность. Становясь воспитателями более высокой квалификации, что, несомненно, помогает им добиться больших успехов в укреплении семьи. Ребенок тоже начинает чувствовать в семье более уверенно: он точно знает, что его не прогонят, даже если он сделает что-либо неправильно. При успешном прохождении кризиса у ребенка снижается уровень тревожности и повышается самооценка, что позволяет ему строить более гармоничные отношения со всеми членами семьи. В конце концов, ничто не сплачивает семью лучше, чем преодоление трудностей!</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274638"/>
            <a:ext cx="8229600" cy="706090"/>
          </a:xfrm>
        </p:spPr>
        <p:txBody>
          <a:bodyPr>
            <a:normAutofit/>
          </a:bodyPr>
          <a:lstStyle/>
          <a:p>
            <a:r>
              <a:rPr lang="ru-RU" sz="1800" dirty="0" smtClean="0"/>
              <a:t>Помощь в адаптации.</a:t>
            </a:r>
            <a:endParaRPr lang="ru-RU" sz="1800" dirty="0"/>
          </a:p>
        </p:txBody>
      </p:sp>
      <p:sp>
        <p:nvSpPr>
          <p:cNvPr id="3" name="Объект 2"/>
          <p:cNvSpPr>
            <a:spLocks noGrp="1"/>
          </p:cNvSpPr>
          <p:nvPr>
            <p:ph idx="1"/>
          </p:nvPr>
        </p:nvSpPr>
        <p:spPr>
          <a:xfrm>
            <a:off x="457200" y="1052736"/>
            <a:ext cx="8229600" cy="5616624"/>
          </a:xfrm>
        </p:spPr>
        <p:txBody>
          <a:bodyPr>
            <a:normAutofit/>
          </a:bodyPr>
          <a:lstStyle/>
          <a:p>
            <a:pPr marL="0" indent="0" algn="just">
              <a:buNone/>
            </a:pPr>
            <a:endParaRPr lang="ru-RU" dirty="0" smtClean="0"/>
          </a:p>
          <a:p>
            <a:pPr algn="just"/>
            <a:endParaRPr lang="ru-RU" dirty="0" smtClean="0"/>
          </a:p>
          <a:p>
            <a:pPr algn="just"/>
            <a:endParaRPr lang="ru-RU" dirty="0"/>
          </a:p>
        </p:txBody>
      </p:sp>
      <p:sp>
        <p:nvSpPr>
          <p:cNvPr id="5" name="Объект 2"/>
          <p:cNvSpPr txBox="1">
            <a:spLocks/>
          </p:cNvSpPr>
          <p:nvPr/>
        </p:nvSpPr>
        <p:spPr>
          <a:xfrm>
            <a:off x="457200" y="1600200"/>
            <a:ext cx="8229600" cy="4525963"/>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r>
              <a:rPr lang="ru-RU" dirty="0" smtClean="0"/>
              <a:t>Уметь </a:t>
            </a:r>
            <a:r>
              <a:rPr lang="ru-RU" dirty="0"/>
              <a:t>понимать и принимать чувства ребенка и свои. </a:t>
            </a:r>
          </a:p>
          <a:p>
            <a:r>
              <a:rPr lang="ru-RU" dirty="0"/>
              <a:t>Хорошо прочитать книгу </a:t>
            </a:r>
            <a:r>
              <a:rPr lang="ru-RU" dirty="0" err="1"/>
              <a:t>Гиппенрейтер</a:t>
            </a:r>
            <a:r>
              <a:rPr lang="ru-RU" dirty="0"/>
              <a:t> «Как общаться с ребенком».</a:t>
            </a:r>
          </a:p>
          <a:p>
            <a:r>
              <a:rPr lang="ru-RU" dirty="0"/>
              <a:t>Для многих детей, взятых из детских учреждений, сложно установить доверительные отношения со взрослыми в приемной семье. И очень важно помочь ребенку в установлении таких отношений (в основном речь пойдет о детях, взятых в семью после 4-5 лет, однако ряд рекомендации применим и к более младшим детям). </a:t>
            </a:r>
          </a:p>
          <a:p>
            <a:r>
              <a:rPr lang="ru-RU" dirty="0"/>
              <a:t>Основные моменты поведения, которые помогают формированию положительных взаимоотношений между взрослым и ребенком: </a:t>
            </a:r>
          </a:p>
          <a:p>
            <a:pPr marL="0" indent="0">
              <a:buNone/>
            </a:pPr>
            <a:r>
              <a:rPr lang="ru-RU" dirty="0"/>
              <a:t>• всегда говорить с ребенком спокойно, с нежными интонациями; </a:t>
            </a:r>
          </a:p>
          <a:p>
            <a:pPr marL="0" indent="0">
              <a:buNone/>
            </a:pPr>
            <a:r>
              <a:rPr lang="ru-RU" dirty="0"/>
              <a:t>• всегда смотреть ребенку в глаза, а если он отворачивается, попробовать придержать так, чтобы взгляд был направлен на вас; </a:t>
            </a:r>
          </a:p>
          <a:p>
            <a:pPr marL="0" indent="0">
              <a:buNone/>
            </a:pPr>
            <a:r>
              <a:rPr lang="ru-RU" dirty="0"/>
              <a:t>• всегда удовлетворять нужды ребенка, а если это невозможно, спокойно объяснить, почему; </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116632"/>
            <a:ext cx="8229600" cy="576064"/>
          </a:xfrm>
        </p:spPr>
        <p:txBody>
          <a:bodyPr>
            <a:normAutofit/>
          </a:bodyPr>
          <a:lstStyle/>
          <a:p>
            <a:r>
              <a:rPr lang="ru-RU" sz="1800" dirty="0" smtClean="0"/>
              <a:t>Помощь в адаптации.</a:t>
            </a:r>
            <a:endParaRPr lang="ru-RU" sz="1800" dirty="0"/>
          </a:p>
        </p:txBody>
      </p:sp>
      <p:sp>
        <p:nvSpPr>
          <p:cNvPr id="3" name="Объект 2"/>
          <p:cNvSpPr>
            <a:spLocks noGrp="1"/>
          </p:cNvSpPr>
          <p:nvPr>
            <p:ph idx="1"/>
          </p:nvPr>
        </p:nvSpPr>
        <p:spPr>
          <a:xfrm>
            <a:off x="457200" y="764704"/>
            <a:ext cx="8229600" cy="5904656"/>
          </a:xfrm>
        </p:spPr>
        <p:txBody>
          <a:bodyPr>
            <a:normAutofit fontScale="47500" lnSpcReduction="20000"/>
          </a:bodyPr>
          <a:lstStyle/>
          <a:p>
            <a:pPr marL="0" indent="0" algn="r">
              <a:buNone/>
            </a:pPr>
            <a:endParaRPr lang="ru-RU" dirty="0" smtClean="0"/>
          </a:p>
          <a:p>
            <a:pPr algn="r"/>
            <a:endParaRPr lang="ru-RU" dirty="0"/>
          </a:p>
          <a:p>
            <a:r>
              <a:rPr lang="ru-RU" dirty="0" smtClean="0"/>
              <a:t> </a:t>
            </a:r>
            <a:r>
              <a:rPr lang="ru-RU" dirty="0"/>
              <a:t>всегда подходить к ребенку, когда он плачет, выяснять причину. </a:t>
            </a:r>
          </a:p>
          <a:p>
            <a:r>
              <a:rPr lang="ru-RU" dirty="0"/>
              <a:t>Привязанность развивается при помощи прикосновений, взгляда глаза в глаза, совместных движений, разговора, взаимодействия, совместных игр и еды. Ребенку необходимо время, чтобы понять чего можно ожидать от взрослых и выработать способы позитивного взаимодействия с ними. </a:t>
            </a:r>
          </a:p>
          <a:p>
            <a:r>
              <a:rPr lang="ru-RU" dirty="0"/>
              <a:t>Попадая в семью, ребенок испытывает потребность в информации: </a:t>
            </a:r>
          </a:p>
          <a:p>
            <a:r>
              <a:rPr lang="ru-RU" dirty="0"/>
              <a:t>• кто эти люди, с которыми я теперь буду жить; </a:t>
            </a:r>
          </a:p>
          <a:p>
            <a:r>
              <a:rPr lang="ru-RU" dirty="0"/>
              <a:t>• что я могу ожидать от них; </a:t>
            </a:r>
          </a:p>
          <a:p>
            <a:r>
              <a:rPr lang="ru-RU" dirty="0"/>
              <a:t>• смогу ли я встретиться с теми, с кем я жил раньше; </a:t>
            </a:r>
          </a:p>
          <a:p>
            <a:r>
              <a:rPr lang="ru-RU" dirty="0"/>
              <a:t>• кто будет принимать решения о моем будущем. </a:t>
            </a:r>
          </a:p>
          <a:p>
            <a:r>
              <a:rPr lang="ru-RU" dirty="0"/>
              <a:t>Ребенок может нуждаться в получении разрешения на выражение чувств. Очень часто дети, не имея опыта позитивного отношения со взрослыми, не умеют выражать свои чувства. Например, их опыт «говорит» им, что когда злишься – нужно ударить. Этот способ выражения злости не приветствуется в большинстве семей, и детям запрещают вести себя так, однако, при этом не всегда предлагают другие способы выражения чувств. </a:t>
            </a:r>
          </a:p>
          <a:p>
            <a:r>
              <a:rPr lang="ru-RU" dirty="0"/>
              <a:t>Ребенку важно знать, даже, если он не спрашивает об этом, что он вполне может испытывать сильные чувства, связанные со своим прошлом: грусть, гнев, стыд и т.д. Важно также показать ему, что делать с этими чувствами: </a:t>
            </a:r>
          </a:p>
          <a:p>
            <a:r>
              <a:rPr lang="ru-RU" dirty="0"/>
              <a:t>• ты можешь рассказать маме о том что тебя беспокоит; </a:t>
            </a:r>
          </a:p>
          <a:p>
            <a:r>
              <a:rPr lang="ru-RU" dirty="0"/>
              <a:t>• ты можешь нарисовать это чувство, а затем сделать с ним то, что хочешь – порвать рисунок, например; </a:t>
            </a:r>
          </a:p>
          <a:p>
            <a:r>
              <a:rPr lang="ru-RU" dirty="0"/>
              <a:t>• если ты злишься, можно порвать лист бумаги (еще для этого можно нарисовать специальный «лист гнева» - изображение злости); </a:t>
            </a:r>
          </a:p>
          <a:p>
            <a:r>
              <a:rPr lang="ru-RU" dirty="0"/>
              <a:t>• можно побить подушку или боксерскую грушу (очень хорошая игрушка для выражения негативных эмоций); </a:t>
            </a:r>
          </a:p>
          <a:p>
            <a:r>
              <a:rPr lang="ru-RU" dirty="0"/>
              <a:t>• можно плакать, если грустно и т.д. </a:t>
            </a:r>
          </a:p>
          <a:p>
            <a:endParaRPr lang="ru-RU" dirty="0"/>
          </a:p>
          <a:p>
            <a:pPr marL="0" indent="0" algn="r">
              <a:buNone/>
            </a:pPr>
            <a:endParaRPr lang="ru-RU" dirty="0" smtClean="0"/>
          </a:p>
          <a:p>
            <a:pPr algn="just"/>
            <a:endParaRPr lang="ru-RU" dirty="0" smtClean="0"/>
          </a:p>
          <a:p>
            <a:pPr algn="just"/>
            <a:endParaRPr lang="ru-RU" dirty="0"/>
          </a:p>
          <a:p>
            <a:pPr algn="just"/>
            <a:endParaRPr lang="ru-RU" dirty="0" smtClean="0"/>
          </a:p>
          <a:p>
            <a:pPr algn="just"/>
            <a:endParaRPr lang="ru-RU" dirty="0" smtClean="0"/>
          </a:p>
          <a:p>
            <a:pPr algn="just"/>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5"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274638"/>
            <a:ext cx="8229600" cy="418058"/>
          </a:xfrm>
        </p:spPr>
        <p:txBody>
          <a:bodyPr>
            <a:normAutofit/>
          </a:bodyPr>
          <a:lstStyle/>
          <a:p>
            <a:r>
              <a:rPr lang="ru-RU" sz="1800" dirty="0" smtClean="0"/>
              <a:t>Помощь в адаптации</a:t>
            </a:r>
            <a:endParaRPr lang="ru-RU" sz="1800" dirty="0"/>
          </a:p>
        </p:txBody>
      </p:sp>
      <p:sp>
        <p:nvSpPr>
          <p:cNvPr id="3" name="Объект 2"/>
          <p:cNvSpPr>
            <a:spLocks noGrp="1"/>
          </p:cNvSpPr>
          <p:nvPr>
            <p:ph idx="1"/>
          </p:nvPr>
        </p:nvSpPr>
        <p:spPr>
          <a:xfrm>
            <a:off x="539552" y="1340768"/>
            <a:ext cx="8229600" cy="4569371"/>
          </a:xfrm>
        </p:spPr>
        <p:txBody>
          <a:bodyPr>
            <a:normAutofit fontScale="47500" lnSpcReduction="20000"/>
          </a:bodyPr>
          <a:lstStyle/>
          <a:p>
            <a:r>
              <a:rPr lang="ru-RU" dirty="0" smtClean="0"/>
              <a:t> </a:t>
            </a:r>
            <a:r>
              <a:rPr lang="ru-RU" dirty="0" smtClean="0"/>
              <a:t>Для ребенка из детского учреждения очень полезно увидеть, что кроме тех отношений, с моделью которых он знаком (далеко не всегда позитивных), существуют и другие модели отношений. Для этого ему важно видеть отношения между родителями (проявления заботы, привязанности). Если в семье есть другие дети, это огромный резерв для ребенка усыновленного или взятого под опеку – ведь дети гораздо легче понимают и узнают что-либо, глядя на своих сверстников; отношения с другими родственниками – бабушками, дедушками, двоюродными братьями и сестрами.</a:t>
            </a:r>
          </a:p>
          <a:p>
            <a:r>
              <a:rPr lang="ru-RU" dirty="0" smtClean="0"/>
              <a:t> </a:t>
            </a:r>
            <a:r>
              <a:rPr lang="ru-RU" dirty="0" smtClean="0"/>
              <a:t>Рекомендую прочитать книгу и применять ее на практике «5 языков любви». Автор доктор </a:t>
            </a:r>
            <a:r>
              <a:rPr lang="ru-RU" dirty="0" err="1" smtClean="0"/>
              <a:t>Гери</a:t>
            </a:r>
            <a:r>
              <a:rPr lang="ru-RU" dirty="0" smtClean="0"/>
              <a:t> Чепмен. В ней автор утверждает, что существует 5 языков любви: Слова поощрения, время, подарки, помощь, прикосновение.</a:t>
            </a:r>
          </a:p>
          <a:p>
            <a:r>
              <a:rPr lang="ru-RU" dirty="0" smtClean="0"/>
              <a:t>В </a:t>
            </a:r>
            <a:r>
              <a:rPr lang="ru-RU" dirty="0" smtClean="0"/>
              <a:t>восстановлении доверия большую роль играет телесный контакт между взрослым и ребенком. Многие дети, попавшие в семью из детских домов, сами стремятся к интенсивному телесному контакту со взрослым: любят посидеть на коленях, просят (даже достаточно большие дети), чтобы их носили на руках, укачивали. И это очень хорошо, хотя многих родителей такой чрезмерный телесный контакт может настораживать, особенно в ситуации, когда родитель сам не очень стремится к нему. Со временем интенсивность таких контактов снижается, ребенок как бы «насыщается», восполняя то, что недополучил в детстве. </a:t>
            </a:r>
          </a:p>
          <a:p>
            <a:r>
              <a:rPr lang="ru-RU" dirty="0" smtClean="0"/>
              <a:t>Однако, есть достаточно большая категория детей из детских домов, которые не стремятся к таким контактам, а некоторые даже опасаются их, отстраняясь от взрослого и вздрагивая от прикосновений. Вероятно эти дети имеют негативный опыт общения со взрослыми – часто это бывает следствием пережитого физического или сексуального насилия. </a:t>
            </a:r>
          </a:p>
          <a:p>
            <a:pPr marL="0" indent="0">
              <a:buNone/>
            </a:pP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274638"/>
            <a:ext cx="8229600" cy="418058"/>
          </a:xfrm>
        </p:spPr>
        <p:txBody>
          <a:bodyPr>
            <a:normAutofit/>
          </a:bodyPr>
          <a:lstStyle/>
          <a:p>
            <a:r>
              <a:rPr lang="ru-RU" sz="1800" dirty="0" smtClean="0"/>
              <a:t>Помощь в адаптации</a:t>
            </a:r>
            <a:endParaRPr lang="ru-RU" sz="1800" dirty="0"/>
          </a:p>
        </p:txBody>
      </p:sp>
      <p:sp>
        <p:nvSpPr>
          <p:cNvPr id="3" name="Объект 2"/>
          <p:cNvSpPr>
            <a:spLocks noGrp="1"/>
          </p:cNvSpPr>
          <p:nvPr>
            <p:ph idx="1"/>
          </p:nvPr>
        </p:nvSpPr>
        <p:spPr>
          <a:xfrm>
            <a:off x="457200" y="1052736"/>
            <a:ext cx="8229600" cy="5616624"/>
          </a:xfrm>
        </p:spPr>
        <p:txBody>
          <a:bodyPr>
            <a:normAutofit/>
          </a:bodyPr>
          <a:lstStyle/>
          <a:p>
            <a:pPr marL="0" indent="0" algn="just">
              <a:buNone/>
            </a:pPr>
            <a:endParaRPr lang="ru-RU" dirty="0" smtClean="0"/>
          </a:p>
          <a:p>
            <a:pPr algn="just"/>
            <a:endParaRPr lang="ru-RU" dirty="0"/>
          </a:p>
        </p:txBody>
      </p:sp>
      <p:sp>
        <p:nvSpPr>
          <p:cNvPr id="5" name="Объект 2"/>
          <p:cNvSpPr txBox="1">
            <a:spLocks/>
          </p:cNvSpPr>
          <p:nvPr/>
        </p:nvSpPr>
        <p:spPr>
          <a:xfrm>
            <a:off x="443784" y="1196752"/>
            <a:ext cx="8229600" cy="4925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pPr marL="0" indent="0">
              <a:buFont typeface="Arial" charset="0"/>
              <a:buNone/>
            </a:pPr>
            <a:endParaRPr lang="ru-RU" dirty="0"/>
          </a:p>
        </p:txBody>
      </p:sp>
      <p:sp>
        <p:nvSpPr>
          <p:cNvPr id="6" name="Объект 2"/>
          <p:cNvSpPr txBox="1">
            <a:spLocks/>
          </p:cNvSpPr>
          <p:nvPr/>
        </p:nvSpPr>
        <p:spPr>
          <a:xfrm>
            <a:off x="457200" y="908720"/>
            <a:ext cx="8229600" cy="5217443"/>
          </a:xfrm>
          <a:prstGeom prst="rect">
            <a:avLst/>
          </a:prstGeom>
        </p:spPr>
        <p:txBody>
          <a:bodyPr vert="horz" lIns="91440" tIns="45720" rIns="91440" bIns="45720" rtlCol="0">
            <a:normAutofit fontScale="40000" lnSpcReduction="20000"/>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endParaRPr lang="ru-RU" dirty="0" smtClean="0"/>
          </a:p>
          <a:p>
            <a:endParaRPr lang="ru-RU" dirty="0"/>
          </a:p>
          <a:p>
            <a:endParaRPr lang="ru-RU" dirty="0" smtClean="0"/>
          </a:p>
          <a:p>
            <a:r>
              <a:rPr lang="ru-RU" dirty="0" smtClean="0"/>
              <a:t>Не </a:t>
            </a:r>
            <a:r>
              <a:rPr lang="ru-RU" dirty="0"/>
              <a:t>стоит слишком давить на ребенка, навязывая ему телесный контакт, однако, можно предложить </a:t>
            </a:r>
            <a:endParaRPr lang="ru-RU" dirty="0" smtClean="0"/>
          </a:p>
          <a:p>
            <a:r>
              <a:rPr lang="ru-RU" dirty="0" smtClean="0"/>
              <a:t>некоторые </a:t>
            </a:r>
            <a:r>
              <a:rPr lang="ru-RU" dirty="0"/>
              <a:t>игры, направленные на развитие этого контакта. </a:t>
            </a:r>
          </a:p>
          <a:p>
            <a:r>
              <a:rPr lang="ru-RU" dirty="0"/>
              <a:t>Например: </a:t>
            </a:r>
          </a:p>
          <a:p>
            <a:r>
              <a:rPr lang="ru-RU" dirty="0"/>
              <a:t>Игры с ручками, пальчиками, ножками: ладушки, сорока-сорока, пальчик-мальчик, «Где же наши глазки, ушки (и другие части тела)?» </a:t>
            </a:r>
          </a:p>
          <a:p>
            <a:r>
              <a:rPr lang="ru-RU" dirty="0"/>
              <a:t>• Игры с лицом: прятки (закрывается лицо платком, руками), затем открывается со смехом: «Вот она, Катя (мама, папа); надувание щек (взрослый надувает щеки, ребенок руками нажимает на них, чтобы они лопнули); кнопочки (взрослый не сильно нажимает на носик, ухо, палец ребенка, издавая при этом разные звуки «</a:t>
            </a:r>
            <a:r>
              <a:rPr lang="ru-RU" dirty="0" err="1"/>
              <a:t>би-би</a:t>
            </a:r>
            <a:r>
              <a:rPr lang="ru-RU" dirty="0"/>
              <a:t>, динь-динь» и др.); раскрашивание друг другу лица, </a:t>
            </a:r>
            <a:r>
              <a:rPr lang="ru-RU" dirty="0" err="1"/>
              <a:t>гримасничание</a:t>
            </a:r>
            <a:r>
              <a:rPr lang="ru-RU" dirty="0"/>
              <a:t> с преувеличенным выражением лица, чтобы рассмешить ребенка или чтобы он угадал, какое чувство вы изображаете. </a:t>
            </a:r>
          </a:p>
          <a:p>
            <a:r>
              <a:rPr lang="ru-RU" dirty="0"/>
              <a:t>• Колыбельная: взрослый качает ребенка на руках, напевая песенку и вставляя в слова имя ребенка; родитель качает ребенка, передавая его в руки другому родителю. </a:t>
            </a:r>
          </a:p>
          <a:p>
            <a:r>
              <a:rPr lang="ru-RU" dirty="0"/>
              <a:t>• Игра «Крем»: намажьте кремом свой нос и коснитесь носом щеки ребенка, пусть ребенок «вернет» крем, коснувшись щекой вашего лица. Можно мазать кремом какую-то часть тела, лица ребенка. </a:t>
            </a:r>
          </a:p>
          <a:p>
            <a:r>
              <a:rPr lang="ru-RU" dirty="0"/>
              <a:t>• Игры с мыльной пеной во время купания, умывания: передавайте пену из рук в руки, делайте «бороду», «погоны», «корону» и т.п. </a:t>
            </a:r>
          </a:p>
          <a:p>
            <a:r>
              <a:rPr lang="ru-RU" dirty="0"/>
              <a:t>• Можно использовать любые виды деятельности для телесного контакта: расчесывание волос ребенку; во время кормления из бутылочки или чашки-непроливайки смотрите в глаза ребенку, улыбайтесь, разговаривайте с ним; кормите друг друга; в свободные минуты садитесь или ложитесь в обнимку, читая книгу или смотря телевизор; </a:t>
            </a:r>
          </a:p>
          <a:p>
            <a:r>
              <a:rPr lang="ru-RU" dirty="0"/>
              <a:t>• Игры с ребенком в парикмахера, косметолога, с куклами, изображая нежный уход, кормление, укладывание спать, говорите о разных чувствах и эмоциях; </a:t>
            </a:r>
          </a:p>
          <a:p>
            <a:r>
              <a:rPr lang="ru-RU" dirty="0"/>
              <a:t>• Пойте песни, танцуйте вместе с ребенком, играйте в щекотки, догонялки, играйте в знакомые сказки. </a:t>
            </a:r>
          </a:p>
          <a:p>
            <a:endParaRPr lang="ru-RU" dirty="0"/>
          </a:p>
          <a:p>
            <a:endParaRPr lang="ru-RU" dirty="0"/>
          </a:p>
        </p:txBody>
      </p:sp>
    </p:spTree>
    <p:extLst>
      <p:ext uri="{BB962C8B-B14F-4D97-AF65-F5344CB8AC3E}">
        <p14:creationId xmlns:p14="http://schemas.microsoft.com/office/powerpoint/2010/main" val="1718364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971600" y="274638"/>
            <a:ext cx="7632848" cy="778098"/>
          </a:xfrm>
        </p:spPr>
        <p:txBody>
          <a:bodyPr>
            <a:normAutofit/>
          </a:bodyPr>
          <a:lstStyle/>
          <a:p>
            <a:r>
              <a:rPr lang="ru-RU" sz="1800" dirty="0" smtClean="0"/>
              <a:t>Помощь в адаптации</a:t>
            </a:r>
            <a:endParaRPr lang="ru-RU" sz="1800" dirty="0"/>
          </a:p>
        </p:txBody>
      </p:sp>
      <p:sp>
        <p:nvSpPr>
          <p:cNvPr id="3" name="Объект 2"/>
          <p:cNvSpPr>
            <a:spLocks noGrp="1"/>
          </p:cNvSpPr>
          <p:nvPr>
            <p:ph idx="1"/>
          </p:nvPr>
        </p:nvSpPr>
        <p:spPr/>
        <p:txBody>
          <a:bodyPr>
            <a:normAutofit fontScale="62500" lnSpcReduction="20000"/>
          </a:bodyPr>
          <a:lstStyle/>
          <a:p>
            <a:r>
              <a:rPr lang="ru-RU" dirty="0" smtClean="0"/>
              <a:t>Кроме </a:t>
            </a:r>
            <a:r>
              <a:rPr lang="ru-RU" dirty="0"/>
              <a:t>того, можно предложить ряд игр и способов взаимодействия с ребенком, направленных на формирование у него чувства принадлежности к семье. Во время совместных прогулок устраивайте перебежки, чтобы ребенок прыгал, скакал на одной ножке от одного взрослого к другому, и каждый взрослый будет его встречать; прятки, в которых один из взрослых прячется вместе с ребенком. Постоянно давайте ребенку понять, что он часть семьи. Например, говорите «Ты смеешься также, как папа», почаще употребляйте такие слова «наш сынок (дочка), наша семья, мы твои родители». </a:t>
            </a:r>
          </a:p>
          <a:p>
            <a:r>
              <a:rPr lang="ru-RU" dirty="0" smtClean="0"/>
              <a:t> </a:t>
            </a:r>
            <a:r>
              <a:rPr lang="ru-RU" dirty="0"/>
              <a:t>Празднуйте не только дни рождения, но и день усыновления. </a:t>
            </a:r>
          </a:p>
          <a:p>
            <a:r>
              <a:rPr lang="ru-RU" dirty="0" smtClean="0"/>
              <a:t>И </a:t>
            </a:r>
            <a:r>
              <a:rPr lang="ru-RU" dirty="0"/>
              <a:t>еще один совет, эффективность которого проверена во многих приемных семьях: сделайте «Книгу (альбом) жизни» ребенка и вместе с ним постоянно ее пополняйте. Вначале это будут фотографии из детского учреждения, в котором находился ребенок и все фотографии, связанные с усыновлением, продолжением будут рассказы и фотографии из совместной домашней жизни.</a:t>
            </a:r>
          </a:p>
          <a:p>
            <a:endParaRPr lang="ru-RU" dirty="0"/>
          </a:p>
          <a:p>
            <a:endParaRPr lang="ru-RU" dirty="0"/>
          </a:p>
        </p:txBody>
      </p:sp>
    </p:spTree>
    <p:extLst>
      <p:ext uri="{BB962C8B-B14F-4D97-AF65-F5344CB8AC3E}">
        <p14:creationId xmlns:p14="http://schemas.microsoft.com/office/powerpoint/2010/main" val="713155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1187624" y="274638"/>
            <a:ext cx="6912768" cy="706090"/>
          </a:xfrm>
        </p:spPr>
        <p:txBody>
          <a:bodyPr>
            <a:normAutofit/>
          </a:bodyPr>
          <a:lstStyle/>
          <a:p>
            <a:r>
              <a:rPr lang="ru-RU" sz="1800" dirty="0" smtClean="0"/>
              <a:t>Помощь в адаптации</a:t>
            </a:r>
            <a:endParaRPr lang="ru-RU" sz="1800" dirty="0"/>
          </a:p>
        </p:txBody>
      </p:sp>
      <p:sp>
        <p:nvSpPr>
          <p:cNvPr id="3" name="Объект 2"/>
          <p:cNvSpPr>
            <a:spLocks noGrp="1"/>
          </p:cNvSpPr>
          <p:nvPr>
            <p:ph idx="1"/>
          </p:nvPr>
        </p:nvSpPr>
        <p:spPr>
          <a:xfrm>
            <a:off x="457200" y="1052736"/>
            <a:ext cx="8229600" cy="5616624"/>
          </a:xfrm>
        </p:spPr>
        <p:txBody>
          <a:bodyPr>
            <a:normAutofit/>
          </a:bodyPr>
          <a:lstStyle/>
          <a:p>
            <a:pPr marL="0" indent="0" algn="just">
              <a:buNone/>
            </a:pPr>
            <a:endParaRPr lang="ru-RU" dirty="0" smtClean="0"/>
          </a:p>
          <a:p>
            <a:pPr algn="just"/>
            <a:endParaRPr lang="ru-RU" dirty="0" smtClean="0"/>
          </a:p>
          <a:p>
            <a:pPr algn="just"/>
            <a:endParaRPr lang="ru-RU" dirty="0"/>
          </a:p>
        </p:txBody>
      </p:sp>
      <p:sp>
        <p:nvSpPr>
          <p:cNvPr id="5" name="Объект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endParaRPr lang="ru-RU" dirty="0"/>
          </a:p>
        </p:txBody>
      </p:sp>
      <p:sp>
        <p:nvSpPr>
          <p:cNvPr id="6" name="Объект 2"/>
          <p:cNvSpPr txBox="1">
            <a:spLocks/>
          </p:cNvSpPr>
          <p:nvPr/>
        </p:nvSpPr>
        <p:spPr>
          <a:xfrm>
            <a:off x="609600" y="1752600"/>
            <a:ext cx="8229600" cy="4525963"/>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r>
              <a:rPr lang="ru-RU" dirty="0" smtClean="0"/>
              <a:t>Консультация </a:t>
            </a:r>
            <a:r>
              <a:rPr lang="ru-RU" dirty="0" smtClean="0"/>
              <a:t>специалистов (невропатолога, психолога) </a:t>
            </a:r>
          </a:p>
          <a:p>
            <a:r>
              <a:rPr lang="ru-RU" dirty="0" smtClean="0"/>
              <a:t>Чем могут помочь специалисты в данном случае? С одной стороны они, конечно же, не научат ребенка любить вас, не подгонят его под существующие у вас представления об идеальном ребенке, не сделают его таким, каким вам, возможно, хотелось бы его видеть. С другой стороны, невропатолог может помочь разделить проблемы, связанные с адаптацией ребенка в семье, с формированием привязанности, от проблем связанных с повышенной возбудимостью, например. На что важно обратить внимание, выбирая врача (особенно, невропатолога) для ребенка? Важно, чтобы врач имел возможность узнать историю развития ребенка, имел время на то, чтобы поговорить с вами о том, что беспокоит вас, мог потратить на общение, осмотр ребенка не 3-5 минут (как это обычно бывает в поликлинике), а значительно больше. За 3-5 минут врач не сможет адекватно оценить проблемы ребенка, оценить адекватность ваших представлений об этих проблемах, он должен иметь возможность поиграть или поговорить с ребенком некоторое время, чтобы он смог увидеть реальную картину. Хорошо, если вы можете пригласить специалиста домой, в привычной обстановке ребенок будет вести себя более естественно. </a:t>
            </a:r>
          </a:p>
          <a:p>
            <a:r>
              <a:rPr lang="ru-RU" dirty="0" smtClean="0"/>
              <a:t>Психолог может оценить уровень развития ребенка, предположить, какие проблемы в поведении и развитии ребенка связаны с депривацией, например, может предложить пути решения этих проблем, которые могут включать (но не обязательно) дальнейшие занятия с ребенком, может помочь вам выстроить вашу линию поведения в отношениях с ребенком. </a:t>
            </a:r>
          </a:p>
          <a:p>
            <a:endParaRPr lang="ru-RU" dirty="0" smtClean="0"/>
          </a:p>
          <a:p>
            <a:endParaRPr lang="ru-RU" dirty="0"/>
          </a:p>
        </p:txBody>
      </p:sp>
    </p:spTree>
    <p:extLst>
      <p:ext uri="{BB962C8B-B14F-4D97-AF65-F5344CB8AC3E}">
        <p14:creationId xmlns:p14="http://schemas.microsoft.com/office/powerpoint/2010/main" val="7661513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274638"/>
            <a:ext cx="8229600" cy="562074"/>
          </a:xfrm>
        </p:spPr>
        <p:txBody>
          <a:bodyPr>
            <a:normAutofit/>
          </a:bodyPr>
          <a:lstStyle/>
          <a:p>
            <a:r>
              <a:rPr lang="ru-RU" sz="1800" dirty="0" smtClean="0"/>
              <a:t>Помощь в адаптации</a:t>
            </a:r>
            <a:endParaRPr lang="ru-RU" sz="1800" dirty="0"/>
          </a:p>
        </p:txBody>
      </p:sp>
      <p:sp>
        <p:nvSpPr>
          <p:cNvPr id="3" name="Объект 2"/>
          <p:cNvSpPr>
            <a:spLocks noGrp="1"/>
          </p:cNvSpPr>
          <p:nvPr>
            <p:ph idx="1"/>
          </p:nvPr>
        </p:nvSpPr>
        <p:spPr>
          <a:xfrm>
            <a:off x="457200" y="980728"/>
            <a:ext cx="8229600" cy="5616624"/>
          </a:xfrm>
        </p:spPr>
        <p:txBody>
          <a:bodyPr>
            <a:normAutofit fontScale="25000" lnSpcReduction="20000"/>
          </a:bodyPr>
          <a:lstStyle/>
          <a:p>
            <a:r>
              <a:rPr lang="ru-RU" sz="5600" dirty="0" smtClean="0"/>
              <a:t> </a:t>
            </a:r>
            <a:r>
              <a:rPr lang="ru-RU" sz="4800" dirty="0" err="1"/>
              <a:t>Игротерапия</a:t>
            </a:r>
            <a:r>
              <a:rPr lang="ru-RU" sz="4800" dirty="0"/>
              <a:t> (проигрывание различных ситуаций с игрушками) </a:t>
            </a:r>
          </a:p>
          <a:p>
            <a:r>
              <a:rPr lang="ru-RU" sz="4800" dirty="0"/>
              <a:t>Этот метод подходит для решения не только проблем, о которых идет речь в статье, но и многих других. Для детей до 8-10 лет, а иногда и для более старших детей, этот метод хорош тем, что он, с одной стороны, позволяет им «проигрывать» темы, волнующие их, в безопасной форме, а, с другой стороны, позволяет взрослому подсказать им решение проблемы, которое возможно они не видят сами. Основу метода составляет идея о том, что ребенок, играя какие-то роли в играх, в том числе в играх с игрушками, проецирует свои страхи, проблемы, да и представления об окружающем мире в целом, на тот персонаж, которого играет. </a:t>
            </a:r>
          </a:p>
          <a:p>
            <a:r>
              <a:rPr lang="ru-RU" sz="4800" dirty="0"/>
              <a:t>Важно: не навязывать ребенку каких-либо игровых ситуаций, не сажать его перед собой с инструкцией: «давай-ка мы с тобой поиграем в …». Если ребенок уже играет во что-то и зовет вас присоединиться (в качестве действующих лиц совершенно не обязательно должны выступать куклы или мягкие игрушки, это вполне могут быть машинки или кубики), вы можете, постепенно влияя на сюжет игры, в том случае, если ребенок не возражает против этого, повернуть его в сторону тех проблем, которые волнуют вас. </a:t>
            </a:r>
          </a:p>
          <a:p>
            <a:r>
              <a:rPr lang="ru-RU" sz="4800" dirty="0"/>
              <a:t>Хорошим приемом, чтобы понять, как ребенок воспринимает ситуацию – является смена ролей. То есть, после того как ребенок говорит какую-либо реплику из одной роли, обращаясь к вашему персонажу, вы меняетесь игрушками (это важно!) и спрашиваете, как, по его мнению, ответит другой персонаж. </a:t>
            </a:r>
          </a:p>
          <a:p>
            <a:r>
              <a:rPr lang="ru-RU" sz="4800" dirty="0"/>
              <a:t>Еще один хороший прием в «проигрывании ситуаций» - это «</a:t>
            </a:r>
            <a:r>
              <a:rPr lang="ru-RU" sz="4800" dirty="0" err="1"/>
              <a:t>отзеркаливание</a:t>
            </a:r>
            <a:r>
              <a:rPr lang="ru-RU" sz="4800" dirty="0"/>
              <a:t>», возвращение ребенку его фразы. Это можно использовать в тех случаях, когда вы не совсем понимаете, что хочет сказать ребенок, почему он воспринимает ситуацию именно так. В данном случае важным моментом является то, что фраза, которую вы «возвращаете» ребенку, не должна быть вопросом, она остается утверждением. </a:t>
            </a:r>
          </a:p>
          <a:p>
            <a:r>
              <a:rPr lang="ru-RU" sz="4800" dirty="0"/>
              <a:t>Например: </a:t>
            </a:r>
          </a:p>
          <a:p>
            <a:r>
              <a:rPr lang="ru-RU" sz="4800" dirty="0"/>
              <a:t>Ребенок: Ежику грустно, он плачет. </a:t>
            </a:r>
          </a:p>
          <a:p>
            <a:r>
              <a:rPr lang="ru-RU" sz="4800" dirty="0"/>
              <a:t>Взрослый: Ежик плачет. </a:t>
            </a:r>
          </a:p>
          <a:p>
            <a:r>
              <a:rPr lang="ru-RU" sz="4800" dirty="0"/>
              <a:t>Р: Да, он плачет, потому что он боится. </a:t>
            </a:r>
          </a:p>
          <a:p>
            <a:r>
              <a:rPr lang="ru-RU" sz="4800" dirty="0"/>
              <a:t>В: Ежик боится. </a:t>
            </a:r>
          </a:p>
          <a:p>
            <a:r>
              <a:rPr lang="ru-RU" sz="4800" dirty="0"/>
              <a:t>Р: Ежик боится, что его мама, вот она (дает игрушку взрослому) уйдет и оставит его одного. Он говорит: «Мама, не уходи». </a:t>
            </a:r>
          </a:p>
          <a:p>
            <a:r>
              <a:rPr lang="ru-RU" sz="4800" dirty="0"/>
              <a:t>В: А что отвечает мама? Давай теперь я побуду ежиком, а ты мамой (меняется игрушками с ребенком). </a:t>
            </a:r>
          </a:p>
          <a:p>
            <a:r>
              <a:rPr lang="ru-RU" sz="4800" dirty="0"/>
              <a:t>В: Мама, не уходи. </a:t>
            </a:r>
          </a:p>
          <a:p>
            <a:r>
              <a:rPr lang="ru-RU" sz="4800" dirty="0"/>
              <a:t>Р: Ну что ты малыш, я не уйду … </a:t>
            </a:r>
          </a:p>
          <a:p>
            <a:r>
              <a:rPr lang="ru-RU" sz="4800" dirty="0"/>
              <a:t>Далее можно опять поменяться игрушками и продолжить игру. Не стоит пугаться того, что ребенок может по несколько раз проигрывать одни и те же не очень приятные для взрослого ситуации, таким образом, дети справляются со многими волнующими их темами. Важно только, чтобы эти игры менялись со временем, приобретая более благоприятное завершение. </a:t>
            </a:r>
          </a:p>
          <a:p>
            <a:endParaRPr lang="ru-RU" sz="4800" dirty="0"/>
          </a:p>
          <a:p>
            <a:endParaRPr lang="ru-RU" sz="4800" dirty="0"/>
          </a:p>
          <a:p>
            <a:pPr marL="0" indent="0">
              <a:buNone/>
            </a:pPr>
            <a:endParaRPr lang="ru-RU" sz="4300" dirty="0"/>
          </a:p>
        </p:txBody>
      </p:sp>
    </p:spTree>
    <p:extLst>
      <p:ext uri="{BB962C8B-B14F-4D97-AF65-F5344CB8AC3E}">
        <p14:creationId xmlns:p14="http://schemas.microsoft.com/office/powerpoint/2010/main" val="166655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1259631" y="35897"/>
            <a:ext cx="6696745" cy="620688"/>
          </a:xfrm>
        </p:spPr>
        <p:txBody>
          <a:bodyPr>
            <a:normAutofit/>
          </a:bodyPr>
          <a:lstStyle/>
          <a:p>
            <a:r>
              <a:rPr lang="ru-RU" sz="1800" dirty="0" smtClean="0"/>
              <a:t>Адаптация</a:t>
            </a:r>
            <a:endParaRPr lang="ru-RU" sz="1800" dirty="0"/>
          </a:p>
        </p:txBody>
      </p:sp>
      <p:sp>
        <p:nvSpPr>
          <p:cNvPr id="3" name="Объект 2"/>
          <p:cNvSpPr>
            <a:spLocks noGrp="1"/>
          </p:cNvSpPr>
          <p:nvPr>
            <p:ph idx="1"/>
          </p:nvPr>
        </p:nvSpPr>
        <p:spPr>
          <a:xfrm>
            <a:off x="471795" y="656692"/>
            <a:ext cx="8420685" cy="5544616"/>
          </a:xfrm>
        </p:spPr>
        <p:txBody>
          <a:bodyPr>
            <a:normAutofit/>
          </a:bodyPr>
          <a:lstStyle/>
          <a:p>
            <a:pPr marL="0" indent="0" algn="just">
              <a:buNone/>
            </a:pPr>
            <a:endParaRPr lang="ru-RU" sz="2000" dirty="0" smtClean="0"/>
          </a:p>
          <a:p>
            <a:pPr marL="0" indent="0" algn="just">
              <a:buNone/>
            </a:pPr>
            <a:endParaRPr lang="ru-RU" sz="2000" dirty="0"/>
          </a:p>
        </p:txBody>
      </p:sp>
      <p:sp>
        <p:nvSpPr>
          <p:cNvPr id="5" name="Объект 3"/>
          <p:cNvSpPr txBox="1">
            <a:spLocks/>
          </p:cNvSpPr>
          <p:nvPr/>
        </p:nvSpPr>
        <p:spPr>
          <a:xfrm>
            <a:off x="471795" y="90872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pPr marL="0" indent="0">
              <a:buNone/>
            </a:pPr>
            <a:r>
              <a:rPr lang="ru-RU" sz="1800" dirty="0"/>
              <a:t>Процесс адаптации зависит от особенностей ребенка и семьи. Есть люди, которые адаптируются быстро, есть которые медленно.</a:t>
            </a:r>
          </a:p>
          <a:p>
            <a:pPr marL="0" indent="0">
              <a:buNone/>
            </a:pPr>
            <a:r>
              <a:rPr lang="ru-RU" sz="1800" dirty="0"/>
              <a:t>Адаптация у разных детей проходит по-разному. Здесь многое зависит и от возраста ребенка и от его черт характера. Большую роль играет опыт прошлой жизни. Ребенок, который свою небольшую жизнь провел в детском доме, иначе будет реагировать на новые условия, нежели ребенок, ранее живший в семье. Первые реакции и самочувствие у каждого при этом будет разное. Кто-то будет пребывать в приподнятом и возбужденном состоянии и стремиться все посмотреть и потрогать. А  кто-то в новой обстановке испугается, будет прижиматься ко взрослому, пытаясь как бы заслониться (уберечься) от большого количества новых впечатлений. Кто-то будет сидеть и находиться как бы в оцепенении, бояться даже трогать вещи.</a:t>
            </a:r>
          </a:p>
          <a:p>
            <a:pPr marL="0" indent="0">
              <a:buNone/>
            </a:pPr>
            <a:r>
              <a:rPr lang="ru-RU" sz="1800" dirty="0"/>
              <a:t>В среднем процесс адаптации может занять период до 1, 5 года.</a:t>
            </a:r>
          </a:p>
          <a:p>
            <a:pPr marL="0" indent="0">
              <a:buNone/>
            </a:pPr>
            <a:r>
              <a:rPr lang="ru-RU" sz="1800" dirty="0"/>
              <a:t>Поведение и самочувствие ребенка не остается постоянным, оно меняется с течением времени по мере того, как ребенок осваивается в новой обстановке.</a:t>
            </a:r>
          </a:p>
          <a:p>
            <a:endParaRPr lang="ru-RU" sz="1400" dirty="0"/>
          </a:p>
          <a:p>
            <a:endParaRPr lang="ru-RU" sz="1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116632"/>
            <a:ext cx="8229600" cy="576064"/>
          </a:xfrm>
        </p:spPr>
        <p:txBody>
          <a:bodyPr>
            <a:normAutofit/>
          </a:bodyPr>
          <a:lstStyle/>
          <a:p>
            <a:r>
              <a:rPr lang="ru-RU" sz="1800" dirty="0" smtClean="0"/>
              <a:t>Помощь в адаптации</a:t>
            </a:r>
            <a:endParaRPr lang="ru-RU" sz="1800" dirty="0"/>
          </a:p>
        </p:txBody>
      </p:sp>
      <p:sp>
        <p:nvSpPr>
          <p:cNvPr id="3" name="Объект 2"/>
          <p:cNvSpPr>
            <a:spLocks noGrp="1"/>
          </p:cNvSpPr>
          <p:nvPr>
            <p:ph idx="1"/>
          </p:nvPr>
        </p:nvSpPr>
        <p:spPr>
          <a:xfrm>
            <a:off x="457200" y="764704"/>
            <a:ext cx="8229600" cy="5904656"/>
          </a:xfrm>
        </p:spPr>
        <p:txBody>
          <a:bodyPr>
            <a:normAutofit fontScale="55000" lnSpcReduction="20000"/>
          </a:bodyPr>
          <a:lstStyle/>
          <a:p>
            <a:r>
              <a:rPr lang="ru-RU" dirty="0" err="1" smtClean="0"/>
              <a:t>Арттерапия</a:t>
            </a:r>
            <a:r>
              <a:rPr lang="ru-RU" dirty="0" smtClean="0"/>
              <a:t> </a:t>
            </a:r>
            <a:r>
              <a:rPr lang="ru-RU" dirty="0"/>
              <a:t>(рисуночная терапия) </a:t>
            </a:r>
          </a:p>
          <a:p>
            <a:r>
              <a:rPr lang="ru-RU" dirty="0"/>
              <a:t>Этот еще один универсальный метод, который позволяет обсуждать с ребенком многие проблемные темы. Стоит остановиться на нескольких моментах. </a:t>
            </a:r>
          </a:p>
          <a:p>
            <a:r>
              <a:rPr lang="ru-RU" dirty="0" smtClean="0"/>
              <a:t>Так </a:t>
            </a:r>
            <a:r>
              <a:rPr lang="ru-RU" dirty="0"/>
              <a:t>же как и в играх, важно обращать внимание на то, меняется ли сюжет и способ выражения проблемных тем. Не является ли это рисование механическим, навязчивым повторением проблемной ситуации. Причем изменение может сначала быть не слишком явным – это может быть изменение в размерах персонажей, в цветовой гамме и т.д. Важным критерием является изменение цвета рисунка от более темных к более светлым, размеров персонажей – появление доминирования позитивного персонажа. </a:t>
            </a:r>
          </a:p>
          <a:p>
            <a:r>
              <a:rPr lang="ru-RU" dirty="0" smtClean="0"/>
              <a:t>Полезным </a:t>
            </a:r>
            <a:r>
              <a:rPr lang="ru-RU" dirty="0"/>
              <a:t>является составление рассказов по рисункам, сделанным ребенком. Что здесь происходило? Кто это? Какой он? Что было дальше? Что (кто) тебе нравится на рисунке? Если речь идет о каком-либо отрицательном персонаже – как можно с ним справиться? Как можно ему помочь? Что можно сделать, чтобы ему стало лучше? Что сделать, чтобы он стал лучше? </a:t>
            </a:r>
          </a:p>
          <a:p>
            <a:r>
              <a:rPr lang="ru-RU" dirty="0" smtClean="0"/>
              <a:t>Можно </a:t>
            </a:r>
            <a:r>
              <a:rPr lang="ru-RU" dirty="0"/>
              <a:t>использовать метод рисования историй – в виде, например, «Комиксов». Ребенку предлагается лист бумаги, разделенный на небольшие квадратики, в них, совместно с ребенком, изображается та или иная волнующая его ситуация. Для изображения используются схематические рисунки (которые при желании могут дорисовываться ребенком до более полных картинок) и небольшие подписи. Важной также является положительная динамика в данной истории. </a:t>
            </a:r>
          </a:p>
          <a:p>
            <a:endParaRPr lang="ru-RU" dirty="0"/>
          </a:p>
          <a:p>
            <a:pPr algn="just"/>
            <a:endParaRPr lang="ru-RU" dirty="0"/>
          </a:p>
        </p:txBody>
      </p:sp>
    </p:spTree>
    <p:extLst>
      <p:ext uri="{BB962C8B-B14F-4D97-AF65-F5344CB8AC3E}">
        <p14:creationId xmlns:p14="http://schemas.microsoft.com/office/powerpoint/2010/main" val="17878995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5"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1187624" y="274638"/>
            <a:ext cx="6768752" cy="490066"/>
          </a:xfrm>
        </p:spPr>
        <p:txBody>
          <a:bodyPr>
            <a:normAutofit/>
          </a:bodyPr>
          <a:lstStyle/>
          <a:p>
            <a:r>
              <a:rPr lang="ru-RU" sz="1800" dirty="0" smtClean="0"/>
              <a:t>Помощь в адаптации.</a:t>
            </a:r>
            <a:endParaRPr lang="ru-RU" sz="1800" dirty="0"/>
          </a:p>
        </p:txBody>
      </p:sp>
      <p:sp>
        <p:nvSpPr>
          <p:cNvPr id="3" name="Объект 2"/>
          <p:cNvSpPr>
            <a:spLocks noGrp="1"/>
          </p:cNvSpPr>
          <p:nvPr>
            <p:ph idx="1"/>
          </p:nvPr>
        </p:nvSpPr>
        <p:spPr>
          <a:xfrm>
            <a:off x="457200" y="908720"/>
            <a:ext cx="8229600" cy="5544616"/>
          </a:xfrm>
        </p:spPr>
        <p:txBody>
          <a:bodyPr>
            <a:normAutofit fontScale="25000" lnSpcReduction="20000"/>
          </a:bodyPr>
          <a:lstStyle/>
          <a:p>
            <a:pPr marL="0" indent="0">
              <a:buNone/>
            </a:pPr>
            <a:endParaRPr lang="ru-RU" dirty="0"/>
          </a:p>
          <a:p>
            <a:r>
              <a:rPr lang="ru-RU" sz="4400" dirty="0" err="1" smtClean="0"/>
              <a:t>Сказкотерапия</a:t>
            </a:r>
            <a:r>
              <a:rPr lang="ru-RU" sz="4400" dirty="0" smtClean="0"/>
              <a:t> </a:t>
            </a:r>
            <a:r>
              <a:rPr lang="ru-RU" sz="4400" dirty="0"/>
              <a:t>(сочинение терапевтических историй) 	</a:t>
            </a:r>
          </a:p>
          <a:p>
            <a:pPr marL="0" indent="0">
              <a:buNone/>
            </a:pPr>
            <a:r>
              <a:rPr lang="ru-RU" sz="4400" dirty="0"/>
              <a:t>Рассказы, а в особенности сказки, всегда были самым эффективным средством общения с детьми. Сказки передавались и передаются из поколения в поколение на протяжении многих веков. В сказках поднимаются важные для детского мировоззрения проблемы. Например, в «Золушке» – соперничество между сестрами; в сказке о «</a:t>
            </a:r>
            <a:r>
              <a:rPr lang="ru-RU" sz="4400" dirty="0" err="1"/>
              <a:t>Гензеле</a:t>
            </a:r>
            <a:r>
              <a:rPr lang="ru-RU" sz="4400" dirty="0"/>
              <a:t> и </a:t>
            </a:r>
            <a:r>
              <a:rPr lang="ru-RU" sz="4400" dirty="0" err="1"/>
              <a:t>Гретель</a:t>
            </a:r>
            <a:r>
              <a:rPr lang="ru-RU" sz="4400" dirty="0"/>
              <a:t>» – боязнь быть покинутым; в «Мальчик с пальчик» - проблема беззащитности; «Каждый должен быть кому-нибудь нужен» Е.Г. </a:t>
            </a:r>
            <a:r>
              <a:rPr lang="ru-RU" sz="4400" dirty="0" err="1"/>
              <a:t>Каргановой</a:t>
            </a:r>
            <a:r>
              <a:rPr lang="ru-RU" sz="4400" dirty="0"/>
              <a:t> (мультфильм «Без этого нельзя» </a:t>
            </a:r>
            <a:r>
              <a:rPr lang="ru-RU" sz="4400" dirty="0" err="1"/>
              <a:t>Союзмультфильм</a:t>
            </a:r>
            <a:r>
              <a:rPr lang="ru-RU" sz="4400" dirty="0"/>
              <a:t> 1971г.) – о необходимости привязанности и т.д. В сказках рассказывается о том, что есть добро и зло, о противостоянии между ними, о страхах и несправедливости, но главное – в них показывается возможность справиться, казалось бы, с безвыходными ситуациями. </a:t>
            </a:r>
          </a:p>
          <a:p>
            <a:r>
              <a:rPr lang="ru-RU" sz="4400" dirty="0"/>
              <a:t>Сказки позволяют ребенку в комфортном виде воспринять свои трудности и научиться бороться с ними действенным способом. Важно то, что сказки воспринимаются ребенком гораздо лучше, чем просто разговор на беспокоящую их тему, поскольку не являются нотацией, детей ни в чем не обвиняют, не заставляют говорить о своих проблемах. </a:t>
            </a:r>
          </a:p>
          <a:p>
            <a:r>
              <a:rPr lang="ru-RU" sz="4400" dirty="0"/>
              <a:t>Аналогично </a:t>
            </a:r>
            <a:r>
              <a:rPr lang="ru-RU" sz="4400" dirty="0" err="1"/>
              <a:t>арттерапии</a:t>
            </a:r>
            <a:r>
              <a:rPr lang="ru-RU" sz="4400" dirty="0"/>
              <a:t> и </a:t>
            </a:r>
            <a:r>
              <a:rPr lang="ru-RU" sz="4400" dirty="0" err="1"/>
              <a:t>игротерапии</a:t>
            </a:r>
            <a:r>
              <a:rPr lang="ru-RU" sz="4400" dirty="0"/>
              <a:t> </a:t>
            </a:r>
            <a:r>
              <a:rPr lang="ru-RU" sz="4400" dirty="0" err="1"/>
              <a:t>сказкотерапия</a:t>
            </a:r>
            <a:r>
              <a:rPr lang="ru-RU" sz="4400" dirty="0"/>
              <a:t> является достаточно универсальным методом и может использоваться не только при нарушениях формирования привязанности. </a:t>
            </a:r>
          </a:p>
          <a:p>
            <a:r>
              <a:rPr lang="ru-RU" sz="4400" dirty="0"/>
              <a:t>Этапы сочинения истории: </a:t>
            </a:r>
          </a:p>
          <a:p>
            <a:r>
              <a:rPr lang="ru-RU" sz="4400" dirty="0"/>
              <a:t>a) Обдумайте проблему, которая беспокоит ребенка, постарайтесь понять, как воспринимает проблемную ситуацию ваш ребенок. </a:t>
            </a:r>
          </a:p>
          <a:p>
            <a:r>
              <a:rPr lang="ru-RU" sz="4400" dirty="0"/>
              <a:t>b) Сформулируйте основную проблему рассказа. Какие мысли вы хотели бы донести до ребенка? Какие практические шаги, решения Вы хотите предложить ребенку? </a:t>
            </a:r>
          </a:p>
          <a:p>
            <a:r>
              <a:rPr lang="ru-RU" sz="4400" dirty="0"/>
              <a:t>c) Рассказ следует начинать с описания героя или героини, у которых были бы сходные проблемы. </a:t>
            </a:r>
          </a:p>
          <a:p>
            <a:r>
              <a:rPr lang="ru-RU" sz="4400" dirty="0"/>
              <a:t>Чтобы Вашему ребенку было проще идентифицироваться с персонажем истории нужно постараться сделать его максимально похожим на ребенка – желательно дать ему (ей) имя, похожее или, хотя бы, начинающееся на ту же букву, ему должно быть столько же лет, сколько ребенку, он может внешне напоминать ребенка, иметь столько же братьев и сестер, жить в таком же доме и т.д. </a:t>
            </a:r>
          </a:p>
          <a:p>
            <a:r>
              <a:rPr lang="ru-RU" sz="4400" dirty="0"/>
              <a:t>d) Не забудьте упомянуть о достоинствах ребенка, сильных сторонах его характера, качествах и талантах. </a:t>
            </a:r>
          </a:p>
          <a:p>
            <a:r>
              <a:rPr lang="ru-RU" sz="4400" dirty="0"/>
              <a:t>e) После описания героя рассказа можно сразу переходить к основной проблеме, которую вы хотели бы осветить в рассказе. </a:t>
            </a:r>
          </a:p>
          <a:p>
            <a:r>
              <a:rPr lang="ru-RU" sz="4400" dirty="0"/>
              <a:t>f) Внимательно следите за ребенком, когда вы рассказываете. Если ребенку скучно, то вероятно вы не угадали, что беспокоит ребенка. Если вы затрудняетесь в выборе дальнейшего направления рассказа, вы можете спросить у ребенка: «Как ты думаешь, что было дальше?», «Что он сделала?» и т.д. Вероятнее всего ребенок подскажет вам, куда двигаться дальше. </a:t>
            </a:r>
          </a:p>
          <a:p>
            <a:r>
              <a:rPr lang="ru-RU" sz="4400" dirty="0"/>
              <a:t>g) Если ребенок задает вопросы или комментирует ваш рассказ – это с одной стороны очень хороший признак, значит, вы «задели» его своим рассказом, угадали, что его беспокоит, с другой стороны это подсказка для вас, о чем еще он хотел бы услышать – не оставляйте эти комментарии без внимания. </a:t>
            </a:r>
          </a:p>
          <a:p>
            <a:r>
              <a:rPr lang="ru-RU" sz="4400" dirty="0"/>
              <a:t>h) Если вы точно не знаете, что беспокоит ребенка в какой-то ситуации, попробуйте описать ситуацию и спросить ребенка, что было дальше, что расстроило героя и т.д. </a:t>
            </a:r>
          </a:p>
          <a:p>
            <a:r>
              <a:rPr lang="ru-RU" sz="4400" dirty="0"/>
              <a:t>i) Учитывайте уровень развития ребенка – не усложняйте рассказ, не затягивайте его, если ребенку трудно удержать внимание продолжительное время. </a:t>
            </a:r>
          </a:p>
          <a:p>
            <a:endParaRPr lang="ru-RU" sz="4400" dirty="0"/>
          </a:p>
          <a:p>
            <a:pPr marL="0" indent="0">
              <a:buNone/>
            </a:pPr>
            <a:endParaRPr lang="ru-RU" sz="4400" dirty="0"/>
          </a:p>
        </p:txBody>
      </p:sp>
    </p:spTree>
    <p:extLst>
      <p:ext uri="{BB962C8B-B14F-4D97-AF65-F5344CB8AC3E}">
        <p14:creationId xmlns:p14="http://schemas.microsoft.com/office/powerpoint/2010/main" val="3134867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274638"/>
            <a:ext cx="8229600" cy="562074"/>
          </a:xfrm>
        </p:spPr>
        <p:txBody>
          <a:bodyPr>
            <a:normAutofit/>
          </a:bodyPr>
          <a:lstStyle/>
          <a:p>
            <a:r>
              <a:rPr lang="ru-RU" sz="1800" dirty="0" smtClean="0"/>
              <a:t>Стадии адаптации</a:t>
            </a:r>
            <a:endParaRPr lang="ru-RU" sz="1800" dirty="0"/>
          </a:p>
        </p:txBody>
      </p:sp>
      <p:sp>
        <p:nvSpPr>
          <p:cNvPr id="3" name="Объект 2"/>
          <p:cNvSpPr>
            <a:spLocks noGrp="1"/>
          </p:cNvSpPr>
          <p:nvPr>
            <p:ph idx="1"/>
          </p:nvPr>
        </p:nvSpPr>
        <p:spPr>
          <a:xfrm>
            <a:off x="457200" y="1052736"/>
            <a:ext cx="8229600" cy="5616624"/>
          </a:xfrm>
        </p:spPr>
        <p:txBody>
          <a:bodyPr>
            <a:normAutofit/>
          </a:bodyPr>
          <a:lstStyle/>
          <a:p>
            <a:pPr marL="0" indent="0" algn="just">
              <a:buNone/>
            </a:pPr>
            <a:endParaRPr lang="ru-RU" dirty="0" smtClean="0"/>
          </a:p>
          <a:p>
            <a:pPr algn="just"/>
            <a:endParaRPr lang="ru-RU" dirty="0" smtClean="0"/>
          </a:p>
          <a:p>
            <a:pPr algn="just"/>
            <a:endParaRPr lang="ru-RU" dirty="0"/>
          </a:p>
        </p:txBody>
      </p:sp>
      <p:sp>
        <p:nvSpPr>
          <p:cNvPr id="5" name="Объект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endParaRPr lang="ru-RU" dirty="0"/>
          </a:p>
        </p:txBody>
      </p:sp>
      <p:sp>
        <p:nvSpPr>
          <p:cNvPr id="6" name="Объект 2"/>
          <p:cNvSpPr txBox="1">
            <a:spLocks/>
          </p:cNvSpPr>
          <p:nvPr/>
        </p:nvSpPr>
        <p:spPr>
          <a:xfrm>
            <a:off x="609600" y="836712"/>
            <a:ext cx="8229600" cy="5441851"/>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a:lstStyle>
          <a:p>
            <a:pPr marL="0" indent="0" algn="ctr">
              <a:buNone/>
            </a:pPr>
            <a:r>
              <a:rPr lang="ru-RU" dirty="0"/>
              <a:t>3 стадия адаптации:</a:t>
            </a:r>
          </a:p>
          <a:p>
            <a:r>
              <a:rPr lang="ru-RU" dirty="0"/>
              <a:t>Стадия восстановления</a:t>
            </a:r>
          </a:p>
          <a:p>
            <a:r>
              <a:rPr lang="ru-RU" dirty="0"/>
              <a:t>Заканчивается стадия регресса, отката и начинается стадия восстановления.</a:t>
            </a:r>
          </a:p>
          <a:p>
            <a:r>
              <a:rPr lang="ru-RU" dirty="0"/>
              <a:t>Она становится заметной на физическом уровне, меняется кожа, запах становится родным. Напомню о проекте «Обыкновенное чудо», это серия фотографий, ребенок в учреждении и ребенок после адаптации в приемной семье. </a:t>
            </a:r>
          </a:p>
          <a:p>
            <a:r>
              <a:rPr lang="ru-RU" dirty="0"/>
              <a:t>Алексей </a:t>
            </a:r>
            <a:r>
              <a:rPr lang="ru-RU" dirty="0" err="1"/>
              <a:t>Рудов</a:t>
            </a:r>
            <a:r>
              <a:rPr lang="ru-RU" dirty="0"/>
              <a:t>, известный специалист в области усыновления и « приемного </a:t>
            </a:r>
            <a:r>
              <a:rPr lang="ru-RU" dirty="0" err="1"/>
              <a:t>родительства</a:t>
            </a:r>
            <a:r>
              <a:rPr lang="ru-RU" dirty="0"/>
              <a:t>», отмечает такой феномен, что ребенок стоя ниже, чем лежа. Когда адаптация заканчивается рост выравнивается. Эта опора которая появилась в жизни </a:t>
            </a:r>
            <a:r>
              <a:rPr lang="ru-RU" dirty="0" err="1"/>
              <a:t>ребенка,в</a:t>
            </a:r>
            <a:r>
              <a:rPr lang="ru-RU" dirty="0"/>
              <a:t> лице приемной семьи, влияет на все сферы жизнедеятельности ребенка.</a:t>
            </a:r>
          </a:p>
          <a:p>
            <a:r>
              <a:rPr lang="ru-RU" dirty="0"/>
              <a:t>Рекомендация почитать книгу </a:t>
            </a:r>
            <a:r>
              <a:rPr lang="ru-RU" dirty="0" err="1"/>
              <a:t>Петрановской</a:t>
            </a:r>
            <a:r>
              <a:rPr lang="ru-RU" dirty="0"/>
              <a:t>: «Привязанность тайная опора в жизни ребенка».</a:t>
            </a:r>
          </a:p>
          <a:p>
            <a:r>
              <a:rPr lang="ru-RU" dirty="0"/>
              <a:t>Ребенок как будто выдохнул и семья тоже. Происходит принятие. Появляется избирательность в еде, если ее не было, может соглашаться, а может и спокойно не соглашаться в чем-то с родителями.</a:t>
            </a:r>
          </a:p>
          <a:p>
            <a:r>
              <a:rPr lang="ru-RU" dirty="0"/>
              <a:t>Ребенок на первых двух этапах может проявлять безразличие, как к обслуживающему персоналу. Так вот на стадии восстановления ребенок принимает своих приемных родителей, жалеет их, поддерживает.</a:t>
            </a:r>
          </a:p>
          <a:p>
            <a:endParaRPr lang="ru-RU" dirty="0"/>
          </a:p>
          <a:p>
            <a:endParaRPr lang="ru-RU" sz="1800" dirty="0"/>
          </a:p>
        </p:txBody>
      </p:sp>
    </p:spTree>
    <p:extLst>
      <p:ext uri="{BB962C8B-B14F-4D97-AF65-F5344CB8AC3E}">
        <p14:creationId xmlns:p14="http://schemas.microsoft.com/office/powerpoint/2010/main" val="3543670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274638"/>
            <a:ext cx="8229600" cy="706090"/>
          </a:xfrm>
        </p:spPr>
        <p:txBody>
          <a:bodyPr>
            <a:normAutofit/>
          </a:bodyPr>
          <a:lstStyle/>
          <a:p>
            <a:r>
              <a:rPr lang="ru-RU" sz="1800" dirty="0" smtClean="0"/>
              <a:t>3 стадия адаптации.</a:t>
            </a:r>
            <a:endParaRPr lang="ru-RU" sz="1800" dirty="0"/>
          </a:p>
        </p:txBody>
      </p:sp>
      <p:sp>
        <p:nvSpPr>
          <p:cNvPr id="3" name="Объект 2"/>
          <p:cNvSpPr>
            <a:spLocks noGrp="1"/>
          </p:cNvSpPr>
          <p:nvPr>
            <p:ph idx="1"/>
          </p:nvPr>
        </p:nvSpPr>
        <p:spPr/>
        <p:txBody>
          <a:bodyPr>
            <a:normAutofit fontScale="55000" lnSpcReduction="20000"/>
          </a:bodyPr>
          <a:lstStyle/>
          <a:p>
            <a:r>
              <a:rPr lang="ru-RU" dirty="0"/>
              <a:t>Некоторые признаки </a:t>
            </a:r>
            <a:r>
              <a:rPr lang="ru-RU" dirty="0" err="1"/>
              <a:t>сформированности</a:t>
            </a:r>
            <a:r>
              <a:rPr lang="ru-RU" dirty="0"/>
              <a:t> привязанности у ребенка </a:t>
            </a:r>
          </a:p>
          <a:p>
            <a:r>
              <a:rPr lang="ru-RU" dirty="0"/>
              <a:t>Обычно, прожив с ребенком какое-то время, взрослые перестают замечать, происходят ли какие-то изменения с ребенком, у некоторых даже опускаются руки от того, что им кажется, что усилия затрачены впустую. Поэтому мы хотим перечислить некоторые признаки, которые помогут судить о </a:t>
            </a:r>
            <a:r>
              <a:rPr lang="ru-RU" dirty="0" err="1"/>
              <a:t>сформированности</a:t>
            </a:r>
            <a:r>
              <a:rPr lang="ru-RU" dirty="0"/>
              <a:t> привязанности у ребенка: </a:t>
            </a:r>
          </a:p>
          <a:p>
            <a:r>
              <a:rPr lang="ru-RU" dirty="0" smtClean="0"/>
              <a:t>ребенок </a:t>
            </a:r>
            <a:r>
              <a:rPr lang="ru-RU" dirty="0"/>
              <a:t>отвечает улыбкой на улыбку, </a:t>
            </a:r>
          </a:p>
          <a:p>
            <a:r>
              <a:rPr lang="ru-RU" dirty="0" smtClean="0"/>
              <a:t>не </a:t>
            </a:r>
            <a:r>
              <a:rPr lang="ru-RU" dirty="0"/>
              <a:t>боится смотреть в глаза и отвечает взглядом, </a:t>
            </a:r>
          </a:p>
          <a:p>
            <a:r>
              <a:rPr lang="ru-RU" dirty="0" smtClean="0"/>
              <a:t>стремится </a:t>
            </a:r>
            <a:r>
              <a:rPr lang="ru-RU" dirty="0"/>
              <a:t>быть ближе ко взрослому, особенно когда страшно или больно, использует родителей как «надежную пристань», </a:t>
            </a:r>
          </a:p>
          <a:p>
            <a:r>
              <a:rPr lang="ru-RU" dirty="0" smtClean="0"/>
              <a:t>принимает </a:t>
            </a:r>
            <a:r>
              <a:rPr lang="ru-RU" dirty="0"/>
              <a:t>утешения родителей, </a:t>
            </a:r>
          </a:p>
          <a:p>
            <a:r>
              <a:rPr lang="ru-RU" dirty="0" smtClean="0"/>
              <a:t> </a:t>
            </a:r>
            <a:r>
              <a:rPr lang="ru-RU" dirty="0"/>
              <a:t>испытывает соответствующую возрасту тревогу при расставании с родителями, </a:t>
            </a:r>
          </a:p>
          <a:p>
            <a:r>
              <a:rPr lang="ru-RU" dirty="0" smtClean="0"/>
              <a:t>играет</a:t>
            </a:r>
            <a:r>
              <a:rPr lang="ru-RU" dirty="0"/>
              <a:t>, взаимодействуя с родителями, </a:t>
            </a:r>
          </a:p>
          <a:p>
            <a:r>
              <a:rPr lang="ru-RU" dirty="0" smtClean="0"/>
              <a:t>испытывает </a:t>
            </a:r>
            <a:r>
              <a:rPr lang="ru-RU" dirty="0"/>
              <a:t>соответствующую возрасту боязнь незнакомых людей, </a:t>
            </a:r>
          </a:p>
          <a:p>
            <a:r>
              <a:rPr lang="ru-RU" dirty="0" smtClean="0"/>
              <a:t>принимает </a:t>
            </a:r>
            <a:r>
              <a:rPr lang="ru-RU" dirty="0"/>
              <a:t>советы и указания родителей. </a:t>
            </a:r>
          </a:p>
          <a:p>
            <a:pPr marL="0" indent="0">
              <a:buNone/>
            </a:pPr>
            <a:endParaRPr lang="ru-RU" dirty="0"/>
          </a:p>
          <a:p>
            <a:endParaRPr lang="ru-RU" dirty="0"/>
          </a:p>
        </p:txBody>
      </p:sp>
    </p:spTree>
    <p:extLst>
      <p:ext uri="{BB962C8B-B14F-4D97-AF65-F5344CB8AC3E}">
        <p14:creationId xmlns:p14="http://schemas.microsoft.com/office/powerpoint/2010/main" val="27494781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116632"/>
            <a:ext cx="8229600" cy="432048"/>
          </a:xfrm>
        </p:spPr>
        <p:txBody>
          <a:bodyPr>
            <a:normAutofit fontScale="90000"/>
          </a:bodyPr>
          <a:lstStyle/>
          <a:p>
            <a:r>
              <a:rPr lang="ru-RU" sz="1800" dirty="0"/>
              <a:t>Как подготовить </a:t>
            </a:r>
            <a:br>
              <a:rPr lang="ru-RU" sz="1800" dirty="0"/>
            </a:br>
            <a:r>
              <a:rPr lang="ru-RU" sz="1800" dirty="0"/>
              <a:t>кровного ребенка к появлению приемного ребенка</a:t>
            </a:r>
            <a:br>
              <a:rPr lang="ru-RU" sz="1800" dirty="0"/>
            </a:br>
            <a:endParaRPr lang="ru-RU" sz="1800" dirty="0"/>
          </a:p>
        </p:txBody>
      </p:sp>
      <p:sp>
        <p:nvSpPr>
          <p:cNvPr id="3" name="Объект 2"/>
          <p:cNvSpPr>
            <a:spLocks noGrp="1"/>
          </p:cNvSpPr>
          <p:nvPr>
            <p:ph idx="1"/>
          </p:nvPr>
        </p:nvSpPr>
        <p:spPr>
          <a:xfrm>
            <a:off x="457200" y="764704"/>
            <a:ext cx="8229600" cy="5904656"/>
          </a:xfrm>
        </p:spPr>
        <p:txBody>
          <a:bodyPr>
            <a:normAutofit fontScale="47500" lnSpcReduction="20000"/>
          </a:bodyPr>
          <a:lstStyle/>
          <a:p>
            <a:r>
              <a:rPr lang="ru-RU" dirty="0" smtClean="0"/>
              <a:t>Начать </a:t>
            </a:r>
            <a:r>
              <a:rPr lang="ru-RU" dirty="0"/>
              <a:t>нужно с искреннего разговора с ребенком, объясняя ему на доступном языке, почему вы хотите взять осиротевшего малыша.</a:t>
            </a:r>
          </a:p>
          <a:p>
            <a:r>
              <a:rPr lang="ru-RU" dirty="0"/>
              <a:t>Полезно рассказать о сиротских учреждениях, поговорить о том, как живется этим детям, задать вопрос «хочешь ли помочь такому ребенку»?</a:t>
            </a:r>
          </a:p>
          <a:p>
            <a:r>
              <a:rPr lang="ru-RU" dirty="0"/>
              <a:t>Сходить вместе с детьми и купить подарки для приемного ребенка.</a:t>
            </a:r>
          </a:p>
          <a:p>
            <a:r>
              <a:rPr lang="ru-RU" dirty="0"/>
              <a:t>Важно предупредить ребенка о возможных трудностях, чтобы у родного ребенка не было разочарований, что  приемный ребенок может себя плохо вести, капризничать. Обязательно заверить его, что вы вместе справитесь с проблемами и будете счастливы.</a:t>
            </a:r>
          </a:p>
          <a:p>
            <a:r>
              <a:rPr lang="ru-RU" dirty="0"/>
              <a:t>Можно посмотреть совместно с ребенком видеофильмы, где показана жизнь детей-сирот: «Дети на другом берегу» (</a:t>
            </a:r>
            <a:r>
              <a:rPr lang="ru-RU" dirty="0" err="1"/>
              <a:t>видеоэнциклопедия</a:t>
            </a:r>
            <a:r>
              <a:rPr lang="ru-RU" dirty="0"/>
              <a:t> для народного образования), «Маленькая принцесса» Альфонса </a:t>
            </a:r>
            <a:r>
              <a:rPr lang="ru-RU" dirty="0" err="1"/>
              <a:t>Куарона</a:t>
            </a:r>
            <a:r>
              <a:rPr lang="ru-RU" dirty="0"/>
              <a:t>, «Крошка Стюарт» Роба </a:t>
            </a:r>
            <a:r>
              <a:rPr lang="ru-RU" dirty="0" err="1"/>
              <a:t>Минкофа</a:t>
            </a:r>
            <a:r>
              <a:rPr lang="ru-RU" dirty="0"/>
              <a:t>. С детьми старше 10 лет рекомендуется посмотреть «Правило виноделов», а с дошкольниками мультфильм «Мамонтенок».</a:t>
            </a:r>
          </a:p>
          <a:p>
            <a:r>
              <a:rPr lang="ru-RU" dirty="0"/>
              <a:t>Читайте с ребенком сказки и рассказы, где затронута эта тема: «Дети подземелья» Короленко, «Золушка» Перро. Желательно после прочтения все обсудить с ребенком.</a:t>
            </a:r>
          </a:p>
          <a:p>
            <a:r>
              <a:rPr lang="ru-RU" dirty="0"/>
              <a:t>Подойдите к вопросу усыновления очень внимательно, если ваш ребенок находится в подростковом возрасте. Это возраст от 11 до 18 лет. Это трудный период не только для родителей, но и в первую очередь для самих подростков. Если в целом, несмотря на противоречия подросткового возраста, у вас отношения с взрослеющем ребенком дружеские и открытые, он готов будет прислушаться к вашему мнению и понять вас.</a:t>
            </a:r>
          </a:p>
          <a:p>
            <a:r>
              <a:rPr lang="ru-RU" dirty="0"/>
              <a:t>Может возникнуть ревность родного ребенка к приемному, родители должны многое сделать, чтобы свести это чувство до минимума.</a:t>
            </a:r>
          </a:p>
          <a:p>
            <a:endParaRPr lang="ru-RU" dirty="0"/>
          </a:p>
        </p:txBody>
      </p:sp>
    </p:spTree>
    <p:extLst>
      <p:ext uri="{BB962C8B-B14F-4D97-AF65-F5344CB8AC3E}">
        <p14:creationId xmlns:p14="http://schemas.microsoft.com/office/powerpoint/2010/main" val="29003911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5"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Заголовок 1"/>
          <p:cNvSpPr>
            <a:spLocks noGrp="1"/>
          </p:cNvSpPr>
          <p:nvPr>
            <p:ph type="title"/>
          </p:nvPr>
        </p:nvSpPr>
        <p:spPr>
          <a:xfrm>
            <a:off x="457200" y="274638"/>
            <a:ext cx="8229600" cy="418058"/>
          </a:xfrm>
        </p:spPr>
        <p:txBody>
          <a:bodyPr>
            <a:normAutofit/>
          </a:bodyPr>
          <a:lstStyle/>
          <a:p>
            <a:r>
              <a:rPr lang="ru-RU" sz="1800" dirty="0" smtClean="0"/>
              <a:t>Рекомендации</a:t>
            </a:r>
            <a:endParaRPr lang="ru-RU" sz="1800" dirty="0"/>
          </a:p>
        </p:txBody>
      </p:sp>
      <p:sp>
        <p:nvSpPr>
          <p:cNvPr id="3" name="Объект 2"/>
          <p:cNvSpPr>
            <a:spLocks noGrp="1"/>
          </p:cNvSpPr>
          <p:nvPr>
            <p:ph idx="1"/>
          </p:nvPr>
        </p:nvSpPr>
        <p:spPr>
          <a:xfrm>
            <a:off x="457200" y="908720"/>
            <a:ext cx="8229600" cy="5217443"/>
          </a:xfrm>
        </p:spPr>
        <p:txBody>
          <a:bodyPr>
            <a:normAutofit fontScale="55000" lnSpcReduction="20000"/>
          </a:bodyPr>
          <a:lstStyle/>
          <a:p>
            <a:r>
              <a:rPr lang="ru-RU" dirty="0"/>
              <a:t>Уделять родному ребенку в первые 5-6 месяцев много времени, это будет непросто сделать. В связи с адаптацией приемного ребенка. Старший родной ребенок может начать вести себя инфантильно: просить, чтобы его покормили из ложечки, полежали перед сном. Важно не сравнивать детей, предоставить и старшему, то, что он хочет, при этом, подчеркивать, что быть взрослым хорошо и интересно, но не напирать и снизить просьбы помощи с приемным ребенком до минимума. </a:t>
            </a:r>
          </a:p>
          <a:p>
            <a:r>
              <a:rPr lang="ru-RU" dirty="0"/>
              <a:t>Если замечаете, что ваш ребенок проявляет признаки враждебности к приемному, поговорите с ним об этом. Скажите, что понимаете, что с ним происходит  и это пройдет. Важно чтобы у ребенка не развился комплекс вины за свои мысли.</a:t>
            </a:r>
          </a:p>
          <a:p>
            <a:r>
              <a:rPr lang="ru-RU" dirty="0"/>
              <a:t>При ссорах не разбирайтесь кто прав и виноват. Лучше меньше вмешиваться в ссоры, дети будут меньше драться, если они поймут, что ссоры на вас не действуют.</a:t>
            </a:r>
          </a:p>
          <a:p>
            <a:r>
              <a:rPr lang="ru-RU" dirty="0"/>
              <a:t>Вы можете сталкиваться с вопросом от родного ребенка: кого вы больше любите?</a:t>
            </a:r>
          </a:p>
          <a:p>
            <a:r>
              <a:rPr lang="ru-RU" dirty="0"/>
              <a:t>Ответ на этот вопрос, нужные слова найдутся у каждого свои. Но не забывайте без этих детских вопросов  говорить, что вы любите ребенка, а также  гордитесь им за то, что он принял другого маленького человека, на что способны далеко не все взрослые.</a:t>
            </a:r>
          </a:p>
          <a:p>
            <a:endParaRPr lang="ru-RU" dirty="0"/>
          </a:p>
          <a:p>
            <a:endParaRPr lang="ru-RU" dirty="0"/>
          </a:p>
        </p:txBody>
      </p:sp>
    </p:spTree>
    <p:extLst>
      <p:ext uri="{BB962C8B-B14F-4D97-AF65-F5344CB8AC3E}">
        <p14:creationId xmlns:p14="http://schemas.microsoft.com/office/powerpoint/2010/main" val="6217889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2044" y="356261"/>
            <a:ext cx="8044497" cy="6008913"/>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endParaRPr lang="ru-RU" sz="6000" dirty="0" smtClean="0"/>
          </a:p>
          <a:p>
            <a:pPr marL="0" indent="0" algn="ctr">
              <a:buNone/>
            </a:pPr>
            <a:endParaRPr lang="ru-RU" sz="6000" dirty="0"/>
          </a:p>
          <a:p>
            <a:pPr marL="0" indent="0" algn="ctr">
              <a:buNone/>
            </a:pPr>
            <a:r>
              <a:rPr lang="ru-RU" sz="6000" dirty="0" smtClean="0"/>
              <a:t>СПАСИБО ЗА ВНИМАНИЕ</a:t>
            </a:r>
            <a:endParaRPr lang="ru-RU" sz="6000" dirty="0"/>
          </a:p>
        </p:txBody>
      </p:sp>
    </p:spTree>
    <p:extLst>
      <p:ext uri="{BB962C8B-B14F-4D97-AF65-F5344CB8AC3E}">
        <p14:creationId xmlns:p14="http://schemas.microsoft.com/office/powerpoint/2010/main" val="4114479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style>
          <a:lnRef idx="1">
            <a:schemeClr val="accent3"/>
          </a:lnRef>
          <a:fillRef idx="2">
            <a:schemeClr val="accent3"/>
          </a:fillRef>
          <a:effectRef idx="1">
            <a:schemeClr val="accent3"/>
          </a:effectRef>
          <a:fontRef idx="minor">
            <a:schemeClr val="dk1"/>
          </a:fontRef>
        </p:style>
        <p:txBody>
          <a:bodyPr>
            <a:normAutofit/>
          </a:bodyPr>
          <a:lstStyle/>
          <a:p>
            <a:r>
              <a:rPr lang="ru-RU" sz="1800" dirty="0" smtClean="0"/>
              <a:t>Особенности адаптации ребенка в приемной семье.</a:t>
            </a:r>
            <a:endParaRPr lang="ru-RU" sz="1800" dirty="0"/>
          </a:p>
        </p:txBody>
      </p:sp>
      <p:sp>
        <p:nvSpPr>
          <p:cNvPr id="3" name="Объект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ru-RU" sz="2400" dirty="0" smtClean="0"/>
              <a:t>Важно понимать, что для приемного ребенка отчуждение от кровной семьи начинается не в момент изъятия, а в момент помещения в кровную семью.</a:t>
            </a:r>
          </a:p>
          <a:p>
            <a:r>
              <a:rPr lang="ru-RU" sz="2400" dirty="0" smtClean="0"/>
              <a:t>Дети разлученные с кровной семьей и помещенные в приемную семью, сталкиваются с проблемой разрыва близких отношений и необходимостью формирования новых привязанностей.</a:t>
            </a:r>
          </a:p>
          <a:p>
            <a:r>
              <a:rPr lang="ru-RU" sz="2400" dirty="0" smtClean="0"/>
              <a:t>Процесс свыкания с утратой является внутренним переживанием.</a:t>
            </a:r>
          </a:p>
        </p:txBody>
      </p:sp>
    </p:spTree>
    <p:extLst>
      <p:ext uri="{BB962C8B-B14F-4D97-AF65-F5344CB8AC3E}">
        <p14:creationId xmlns:p14="http://schemas.microsoft.com/office/powerpoint/2010/main" val="4066427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ru-RU" sz="2400" dirty="0" smtClean="0"/>
              <a:t>Возможные стадии переживания у  приемных детей</a:t>
            </a:r>
            <a:br>
              <a:rPr lang="ru-RU" sz="2400" dirty="0" smtClean="0"/>
            </a:br>
            <a:endParaRPr lang="ru-RU" sz="2400" dirty="0"/>
          </a:p>
        </p:txBody>
      </p:sp>
      <p:sp>
        <p:nvSpPr>
          <p:cNvPr id="3" name="Объект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ru-RU" sz="2400" u="sng" dirty="0" smtClean="0"/>
              <a:t>Отрицание.</a:t>
            </a:r>
            <a:r>
              <a:rPr lang="ru-RU" sz="2400" dirty="0" smtClean="0"/>
              <a:t> Главная особенность поведения ребенка на этой стадии состоит в том, что он бессознательно не воспринимает потерю. Дети живут из всех сил стараясь не думать о том что произошло, отвлекаясь от своих чувств. Но особенности психики не дадут долго не замечать своих чувств. </a:t>
            </a:r>
          </a:p>
          <a:p>
            <a:r>
              <a:rPr lang="ru-RU" sz="2400" dirty="0" smtClean="0"/>
              <a:t>Могут быть на фоне спокойствия-эмоциональные взрывы, рассеянность, впадение в прострацию, расстройства учебной или иной деятельности,  капризы, ночные кошмары, расстройствах </a:t>
            </a:r>
            <a:r>
              <a:rPr lang="ru-RU" sz="2400" dirty="0" err="1" smtClean="0"/>
              <a:t>жкт</a:t>
            </a:r>
            <a:r>
              <a:rPr lang="ru-RU" sz="2400" dirty="0" smtClean="0"/>
              <a:t> и сердечной деятельности.</a:t>
            </a:r>
          </a:p>
          <a:p>
            <a:endParaRPr lang="ru-RU" sz="2400" dirty="0"/>
          </a:p>
        </p:txBody>
      </p:sp>
    </p:spTree>
    <p:extLst>
      <p:ext uri="{BB962C8B-B14F-4D97-AF65-F5344CB8AC3E}">
        <p14:creationId xmlns:p14="http://schemas.microsoft.com/office/powerpoint/2010/main" val="2214866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ru-RU" sz="1800" dirty="0" smtClean="0"/>
              <a:t>Возможные стадии переживания у приемных  детей.</a:t>
            </a:r>
            <a:endParaRPr lang="ru-RU" sz="1800" dirty="0"/>
          </a:p>
        </p:txBody>
      </p:sp>
      <p:sp>
        <p:nvSpPr>
          <p:cNvPr id="3" name="Объект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ru-RU" sz="2400" u="sng" dirty="0" smtClean="0"/>
              <a:t>Стадия гнева и смешения чувств.</a:t>
            </a:r>
          </a:p>
          <a:p>
            <a:pPr marL="0" indent="0">
              <a:buNone/>
            </a:pPr>
            <a:r>
              <a:rPr lang="ru-RU" sz="2400" dirty="0" smtClean="0"/>
              <a:t>Эта стадия характеризуется появлением сильных, иногда взаимоисключающих эмоций. Жить ребенку с чувствами, вызывающими тревогу и беспокойство, сложно и тяжело.</a:t>
            </a:r>
          </a:p>
          <a:p>
            <a:pPr marL="0" indent="0">
              <a:buNone/>
            </a:pPr>
            <a:r>
              <a:rPr lang="ru-RU" sz="2400" dirty="0" smtClean="0"/>
              <a:t> </a:t>
            </a:r>
          </a:p>
          <a:p>
            <a:pPr marL="0" indent="0">
              <a:buNone/>
            </a:pPr>
            <a:r>
              <a:rPr lang="ru-RU" sz="2400" dirty="0" smtClean="0"/>
              <a:t>Дети могут испытывать следующие чувства, причем иногда все сразу: Тоска, злость, депрессия, вина, тревога.</a:t>
            </a:r>
            <a:endParaRPr lang="ru-RU" sz="2400" dirty="0"/>
          </a:p>
        </p:txBody>
      </p:sp>
    </p:spTree>
    <p:extLst>
      <p:ext uri="{BB962C8B-B14F-4D97-AF65-F5344CB8AC3E}">
        <p14:creationId xmlns:p14="http://schemas.microsoft.com/office/powerpoint/2010/main" val="682761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ru-RU" sz="1800" dirty="0" smtClean="0"/>
              <a:t>Что может помочь ребенку адаптироваться?</a:t>
            </a:r>
            <a:endParaRPr lang="ru-RU" sz="1800" dirty="0"/>
          </a:p>
        </p:txBody>
      </p:sp>
      <p:sp>
        <p:nvSpPr>
          <p:cNvPr id="3" name="Объект 2"/>
          <p:cNvSpPr>
            <a:spLocks noGrp="1"/>
          </p:cNvSpPr>
          <p:nvPr>
            <p:ph idx="1"/>
          </p:nvPr>
        </p:nvSpPr>
        <p:spPr>
          <a:xfrm>
            <a:off x="395536" y="1772816"/>
            <a:ext cx="8496944" cy="4525963"/>
          </a:xfrm>
        </p:spPr>
        <p:style>
          <a:lnRef idx="1">
            <a:schemeClr val="accent3"/>
          </a:lnRef>
          <a:fillRef idx="2">
            <a:schemeClr val="accent3"/>
          </a:fillRef>
          <a:effectRef idx="1">
            <a:schemeClr val="accent3"/>
          </a:effectRef>
          <a:fontRef idx="minor">
            <a:schemeClr val="dk1"/>
          </a:fontRef>
        </p:style>
        <p:txBody>
          <a:bodyPr>
            <a:normAutofit/>
          </a:bodyPr>
          <a:lstStyle/>
          <a:p>
            <a:r>
              <a:rPr lang="ru-RU" sz="1800" b="1" u="sng" dirty="0" smtClean="0"/>
              <a:t>Определенность.</a:t>
            </a:r>
          </a:p>
          <a:p>
            <a:pPr marL="0" indent="0">
              <a:buNone/>
            </a:pPr>
            <a:r>
              <a:rPr lang="ru-RU" sz="1800" dirty="0" smtClean="0"/>
              <a:t>Ребенку важно знать, что будет дальше, какие порядки в том месте, куда он попал. Надо постараться заранее  рассказать ему о других членах семьи, показать их фотографии. Показать ребенку его комнату, кровать, шкаф, куда он может сложить личные вещи, объяснить, что это его пространство. Спросить, хочет ли он теперь побыть один или вместе с кем-то. Постараться все время кратко, но внятно рассказывать  ребенку о том, что будет дальше происходить. Например: «Сейчас  мы покушаем и ляжем спать, а завтра еще раз посмотрим квартиру, сходим погулять во двор и в магазин».</a:t>
            </a:r>
          </a:p>
          <a:p>
            <a:r>
              <a:rPr lang="ru-RU" sz="1800" b="1" u="sng" dirty="0" smtClean="0"/>
              <a:t>Утешение.</a:t>
            </a:r>
          </a:p>
          <a:p>
            <a:pPr marL="0" indent="0">
              <a:buNone/>
            </a:pPr>
            <a:r>
              <a:rPr lang="ru-RU" sz="1800" dirty="0" smtClean="0"/>
              <a:t>Если ребенок подавлен и проявляет другие признаки горя, можно постараться мягко обнять его и сказать о том, что очень грустно расставаться с теми, кого любишь, и как бывает тоскливо в новом, незнакомом месте, но так грустно ему будет не всегда. Обсудить вместе с ребенком то, что могло бы ему помочь.</a:t>
            </a:r>
            <a:endParaRPr lang="ru-RU" sz="1800" dirty="0"/>
          </a:p>
        </p:txBody>
      </p:sp>
    </p:spTree>
    <p:extLst>
      <p:ext uri="{BB962C8B-B14F-4D97-AF65-F5344CB8AC3E}">
        <p14:creationId xmlns:p14="http://schemas.microsoft.com/office/powerpoint/2010/main" val="1256053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ru-RU" sz="1800" dirty="0"/>
              <a:t>Что может помочь ребенку адаптироваться?</a:t>
            </a:r>
          </a:p>
        </p:txBody>
      </p:sp>
      <p:sp>
        <p:nvSpPr>
          <p:cNvPr id="3" name="Объект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ru-RU" sz="1800" b="1" u="sng" dirty="0" smtClean="0"/>
              <a:t>Важно: </a:t>
            </a:r>
            <a:r>
              <a:rPr lang="ru-RU" sz="1800" dirty="0" smtClean="0"/>
              <a:t>если ребенок расплакался, то не останавливать его сразу. Побыть с ним вместе и через некоторое время успокоить: если слезы есть внутри, лучше их выплакать.</a:t>
            </a:r>
          </a:p>
          <a:p>
            <a:r>
              <a:rPr lang="ru-RU" sz="1800" b="1" u="sng" dirty="0" smtClean="0"/>
              <a:t>Физическая забота. </a:t>
            </a:r>
            <a:r>
              <a:rPr lang="ru-RU" sz="1800" dirty="0" smtClean="0"/>
              <a:t>Нужно  узнать, что любит ребенок из еды, желательно обсуждать с ним меню и по возможности учитывать пожелания.  Проследить, чтобы ночью  в коридоре горел ночник , и если ребенок боится темноты-то и в его комнате тоже. Укладывая спать, посидеть с ребенком подольше, поговорить с ним, подержать за руку или погладить по голове, если возможно-дождаться, пока уснет. Если ночью родителям кажется, что ребенок даже не маленький плачет, стоит зайти к нему, включив свет в коридоре, а не в комнате ребенка, чтобы не смутить его. Тихонько посидеть с ним, попробовать поговорить и утешить. Малыша можно просто обнять и даже остаться с ним на ночь(в первое время).</a:t>
            </a:r>
            <a:r>
              <a:rPr lang="ru-RU" sz="1800" b="1" dirty="0" smtClean="0"/>
              <a:t>ВАЖНО: </a:t>
            </a:r>
            <a:r>
              <a:rPr lang="ru-RU" sz="1800" dirty="0" smtClean="0"/>
              <a:t>быть внимательным! Если ребенок сильно напрягается от физического контакта, лучше выражать свое сочувствие и заботу просто словами.</a:t>
            </a:r>
            <a:endParaRPr lang="ru-RU" sz="1800" b="1" dirty="0"/>
          </a:p>
        </p:txBody>
      </p:sp>
    </p:spTree>
    <p:extLst>
      <p:ext uri="{BB962C8B-B14F-4D97-AF65-F5344CB8AC3E}">
        <p14:creationId xmlns:p14="http://schemas.microsoft.com/office/powerpoint/2010/main" val="2354579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ru-RU" sz="1800" dirty="0"/>
              <a:t>Что может помочь ребенку адаптироваться?</a:t>
            </a:r>
          </a:p>
        </p:txBody>
      </p:sp>
      <p:sp>
        <p:nvSpPr>
          <p:cNvPr id="3" name="Объект 2"/>
          <p:cNvSpPr>
            <a:spLocks noGrp="1"/>
          </p:cNvSpPr>
          <p:nvPr>
            <p:ph idx="1"/>
          </p:nvPr>
        </p:nvSpPr>
        <p:spPr>
          <a:xfrm>
            <a:off x="395536" y="1628800"/>
            <a:ext cx="8229600" cy="4525963"/>
          </a:xfrm>
        </p:spPr>
        <p:style>
          <a:lnRef idx="1">
            <a:schemeClr val="accent3"/>
          </a:lnRef>
          <a:fillRef idx="2">
            <a:schemeClr val="accent3"/>
          </a:fillRef>
          <a:effectRef idx="1">
            <a:schemeClr val="accent3"/>
          </a:effectRef>
          <a:fontRef idx="minor">
            <a:schemeClr val="dk1"/>
          </a:fontRef>
        </p:style>
        <p:txBody>
          <a:bodyPr>
            <a:normAutofit/>
          </a:bodyPr>
          <a:lstStyle/>
          <a:p>
            <a:r>
              <a:rPr lang="ru-RU" sz="1800" b="1" dirty="0" smtClean="0"/>
              <a:t>Инициатива.</a:t>
            </a:r>
          </a:p>
          <a:p>
            <a:pPr marL="0" indent="0">
              <a:buNone/>
            </a:pPr>
            <a:r>
              <a:rPr lang="ru-RU" sz="1800" dirty="0" smtClean="0"/>
              <a:t>Необходимо проявлять первыми внимание и заинтересованность делами и чувствами ребенка, задавать вопросы и выражать тепло и участие, даже если ребенок кажется равнодушным или угрюмым. </a:t>
            </a:r>
            <a:r>
              <a:rPr lang="ru-RU" sz="1800" b="1" dirty="0" smtClean="0"/>
              <a:t>Важно: </a:t>
            </a:r>
            <a:r>
              <a:rPr lang="ru-RU" sz="1800" dirty="0" smtClean="0"/>
              <a:t>не </a:t>
            </a:r>
            <a:r>
              <a:rPr lang="ru-RU" sz="1800" dirty="0"/>
              <a:t>ж</a:t>
            </a:r>
            <a:r>
              <a:rPr lang="ru-RU" sz="1800" dirty="0" smtClean="0"/>
              <a:t>дать ответного тепла сразу.</a:t>
            </a:r>
          </a:p>
          <a:p>
            <a:r>
              <a:rPr lang="ru-RU" sz="1800" b="1" dirty="0" smtClean="0"/>
              <a:t>Воспоминания.</a:t>
            </a:r>
            <a:r>
              <a:rPr lang="ru-RU" sz="1800" dirty="0" smtClean="0"/>
              <a:t> Ребенок может захотеть поговорить о том, что с ним было, о своей семье. </a:t>
            </a:r>
            <a:r>
              <a:rPr lang="ru-RU" sz="1800" b="1" dirty="0" smtClean="0"/>
              <a:t>Важно:</a:t>
            </a:r>
            <a:r>
              <a:rPr lang="ru-RU" sz="1800" dirty="0" smtClean="0"/>
              <a:t> отложить по возможности, свои дела на потом, или выделить специальное время, чтобы поговорить с ребенком. Если его рассказ вызывает сомнение или смешанные чувства, надо помнить: ребенку важнее быть внимательно выслушанным, чем получить совет. Взрослым надо попытаться представить, что мог пережить ребенок тогда и что он чувствует во время разговора в настоящий момент и посочувствовать этому. Здесь важна не объективность рассказа ребенка, а его переживания и его потребность в эмоциональном отклике. А работа с фактами и воссоздание истории жизни-это отдельная деятельность.</a:t>
            </a:r>
            <a:endParaRPr lang="ru-RU" sz="1800" b="1" dirty="0"/>
          </a:p>
        </p:txBody>
      </p:sp>
    </p:spTree>
    <p:extLst>
      <p:ext uri="{BB962C8B-B14F-4D97-AF65-F5344CB8AC3E}">
        <p14:creationId xmlns:p14="http://schemas.microsoft.com/office/powerpoint/2010/main" val="181451389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TotalTime>
  <Words>6741</Words>
  <Application>Microsoft Office PowerPoint</Application>
  <PresentationFormat>Экран (4:3)</PresentationFormat>
  <Paragraphs>281</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Тема Office</vt:lpstr>
      <vt:lpstr>Адаптация  приемного ребенка  и приемной семьи  </vt:lpstr>
      <vt:lpstr>Что такое адаптация?</vt:lpstr>
      <vt:lpstr>Адаптация</vt:lpstr>
      <vt:lpstr>Особенности адаптации ребенка в приемной семье.</vt:lpstr>
      <vt:lpstr>Возможные стадии переживания у  приемных детей </vt:lpstr>
      <vt:lpstr>Возможные стадии переживания у приемных  детей.</vt:lpstr>
      <vt:lpstr>Что может помочь ребенку адаптироваться?</vt:lpstr>
      <vt:lpstr>Что может помочь ребенку адаптироваться?</vt:lpstr>
      <vt:lpstr>Что может помочь ребенку адаптироваться?</vt:lpstr>
      <vt:lpstr>Что может помочь ребенку адаптироваться?</vt:lpstr>
      <vt:lpstr>Что может помочь ребенку адаптироваться?</vt:lpstr>
      <vt:lpstr>Три стадии адаптации</vt:lpstr>
      <vt:lpstr>Чем родитель может помочь ребенку в этот период? </vt:lpstr>
      <vt:lpstr>Чем может помочь родитель в этот период?</vt:lpstr>
      <vt:lpstr>Помощь в адаптации.</vt:lpstr>
      <vt:lpstr>Помощь в адаптации.</vt:lpstr>
      <vt:lpstr>Вторая стадия адаптации: Фаза регресса, фаза установочных конфликтов. </vt:lpstr>
      <vt:lpstr>2 фаза адаптации</vt:lpstr>
      <vt:lpstr>Что делать если ребенок просит его вернуть в детский дом.</vt:lpstr>
      <vt:lpstr>Причины негативного поведения детей в период адаптации.</vt:lpstr>
      <vt:lpstr>Проявления регресса в психики детей во второй стадии адаптации.</vt:lpstr>
      <vt:lpstr>Помощь в адаптации.</vt:lpstr>
      <vt:lpstr>Помощь в адаптации.</vt:lpstr>
      <vt:lpstr>Помощь в адаптации.</vt:lpstr>
      <vt:lpstr>Помощь в адаптации</vt:lpstr>
      <vt:lpstr>Помощь в адаптации</vt:lpstr>
      <vt:lpstr>Помощь в адаптации</vt:lpstr>
      <vt:lpstr>Помощь в адаптации</vt:lpstr>
      <vt:lpstr>Помощь в адаптации</vt:lpstr>
      <vt:lpstr>Помощь в адаптации</vt:lpstr>
      <vt:lpstr>Помощь в адаптации.</vt:lpstr>
      <vt:lpstr>Стадии адаптации</vt:lpstr>
      <vt:lpstr>3 стадия адаптации.</vt:lpstr>
      <vt:lpstr>Как подготовить  кровного ребенка к появлению приемного ребенка </vt:lpstr>
      <vt:lpstr>Рекомендации</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К.В. Минина</dc:creator>
  <cp:lastModifiedBy>Любовь</cp:lastModifiedBy>
  <cp:revision>125</cp:revision>
  <dcterms:created xsi:type="dcterms:W3CDTF">2021-09-15T06:24:00Z</dcterms:created>
  <dcterms:modified xsi:type="dcterms:W3CDTF">2021-12-10T13:07:40Z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1049-10.1.0.5672</vt:lpwstr>
  </property>
</Properties>
</file>