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7" r:id="rId4"/>
    <p:sldId id="259" r:id="rId5"/>
    <p:sldId id="261" r:id="rId6"/>
    <p:sldId id="262" r:id="rId7"/>
    <p:sldId id="263" r:id="rId8"/>
    <p:sldId id="266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616FCA3-290D-4731-9ED6-91EB41F72D97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3E489C-95EA-4BC3-9C18-59CD23BE9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836"/>
            <a:ext cx="9143999" cy="8037512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Бронхиальная астма</a:t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это и как с ним жить</a:t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Студент группы 141-КС-22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Якимов Н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07EFBAD-1E1D-4CC8-B462-E3778CA05B35}"/>
              </a:ext>
            </a:extLst>
          </p:cNvPr>
          <p:cNvSpPr/>
          <p:nvPr/>
        </p:nvSpPr>
        <p:spPr>
          <a:xfrm>
            <a:off x="467544" y="5486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/>
              <a:t>Астма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117BF4C-521C-4EF1-9ED3-C6225F85D54F}"/>
              </a:ext>
            </a:extLst>
          </p:cNvPr>
          <p:cNvSpPr/>
          <p:nvPr/>
        </p:nvSpPr>
        <p:spPr>
          <a:xfrm>
            <a:off x="143000" y="1700808"/>
            <a:ext cx="9001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Бронхиальная астма — хроническое неинфекционное воспалительное заболевание дыхательных путей. Главная особенность — склонность дыхательной системы к резкому сужению просвета бронхов в ответ на разные факторы. Это сопровождается затруднённым выдохом, приступами кашля, ощущением сдавленности в груди и нехваткой воздуха. </a:t>
            </a:r>
          </a:p>
          <a:p>
            <a:r>
              <a:rPr lang="ru-RU" dirty="0"/>
              <a:t>Нередко заболевание впервые проявляется у детей или подростков, но может возникнуть и во взрослом возрасте, особенно если человек длительное время работает в условиях загрязнённого воздуха или страдает от заболеваний дыхательных путей.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6BB02B5-FE57-49BB-B607-B39CA6F583B0}"/>
              </a:ext>
            </a:extLst>
          </p:cNvPr>
          <p:cNvSpPr/>
          <p:nvPr/>
        </p:nvSpPr>
        <p:spPr>
          <a:xfrm>
            <a:off x="215516" y="89624"/>
            <a:ext cx="871296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Причины</a:t>
            </a:r>
          </a:p>
          <a:p>
            <a:endParaRPr lang="ru-RU" dirty="0"/>
          </a:p>
          <a:p>
            <a:endParaRPr lang="ru-RU" dirty="0"/>
          </a:p>
          <a:p>
            <a:r>
              <a:rPr lang="ru-RU" sz="1600" dirty="0"/>
              <a:t>Астма развивается из-за сложного сочетания генетических факторов и внешних причин. Некоторые факторы, способствующие развитию заболевания: </a:t>
            </a:r>
          </a:p>
          <a:p>
            <a:endParaRPr lang="ru-RU" sz="1600" dirty="0"/>
          </a:p>
          <a:p>
            <a:r>
              <a:rPr lang="ru-RU" sz="1600" dirty="0"/>
              <a:t>Генетическая предрасположенность — наличие астмы, аллергии или экземы у ближайших родственников увеличивает риск.</a:t>
            </a:r>
          </a:p>
          <a:p>
            <a:endParaRPr lang="ru-RU" sz="1600" dirty="0"/>
          </a:p>
          <a:p>
            <a:r>
              <a:rPr lang="ru-RU" sz="1600" dirty="0"/>
              <a:t>Аллергены — контакт с пыльцой, домашней пылью, спорами грибков, шерстью животных может вызвать воспаление в бронхах.</a:t>
            </a:r>
          </a:p>
          <a:p>
            <a:endParaRPr lang="ru-RU" sz="1600" dirty="0"/>
          </a:p>
          <a:p>
            <a:r>
              <a:rPr lang="ru-RU" sz="1600" dirty="0"/>
              <a:t>Профессиональные раздражители — воздействие химических паров, строительной пыли, растворителей и других веществ на рабочем месте.</a:t>
            </a:r>
          </a:p>
          <a:p>
            <a:endParaRPr lang="ru-RU" sz="1600" dirty="0"/>
          </a:p>
          <a:p>
            <a:r>
              <a:rPr lang="ru-RU" sz="1600" dirty="0"/>
              <a:t>Респираторные инфекции — частые воспаления в дыхательных путях повреждают слизистую и провоцируют патологическую реактивность бронхов.</a:t>
            </a:r>
          </a:p>
          <a:p>
            <a:endParaRPr lang="ru-RU" sz="1600" dirty="0"/>
          </a:p>
          <a:p>
            <a:r>
              <a:rPr lang="ru-RU" sz="1600" dirty="0"/>
              <a:t>Физическая нагрузка — приступы могут возникать после активного движения, особенно на холодном воздухе.</a:t>
            </a:r>
          </a:p>
          <a:p>
            <a:endParaRPr lang="ru-RU" sz="1600" dirty="0"/>
          </a:p>
          <a:p>
            <a:r>
              <a:rPr lang="ru-RU" sz="1600" dirty="0"/>
              <a:t>Психоэмоциональные факторы — сильные переживания, тревога или хронический стресс увеличивают вероятность бронхоспазма.</a:t>
            </a:r>
          </a:p>
        </p:txBody>
      </p:sp>
    </p:spTree>
    <p:extLst>
      <p:ext uri="{BB962C8B-B14F-4D97-AF65-F5344CB8AC3E}">
        <p14:creationId xmlns:p14="http://schemas.microsoft.com/office/powerpoint/2010/main" val="290102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2083"/>
            <a:ext cx="8229600" cy="6113834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tx1"/>
                </a:solidFill>
                <a:effectLst/>
              </a:rPr>
              <a:t>Противопоказания для проведения ЛФК  при бронхиальной астме:</a:t>
            </a:r>
            <a:br>
              <a:rPr lang="ru-RU" b="1" i="1" dirty="0">
                <a:solidFill>
                  <a:schemeClr val="tx1"/>
                </a:solidFill>
                <a:effectLst/>
              </a:rPr>
            </a:br>
            <a:br>
              <a:rPr lang="ru-RU" dirty="0">
                <a:solidFill>
                  <a:schemeClr val="tx1"/>
                </a:solidFill>
                <a:effectLst/>
              </a:rPr>
            </a:br>
            <a:r>
              <a:rPr lang="ru-RU" sz="3600" dirty="0">
                <a:solidFill>
                  <a:schemeClr val="tx1"/>
                </a:solidFill>
                <a:effectLst/>
              </a:rPr>
              <a:t>– общие противопоказания для проведения ЛФК;</a:t>
            </a:r>
            <a:br>
              <a:rPr lang="ru-RU" sz="3600" dirty="0">
                <a:solidFill>
                  <a:schemeClr val="tx1"/>
                </a:solidFill>
                <a:effectLst/>
              </a:rPr>
            </a:br>
            <a:r>
              <a:rPr lang="ru-RU" sz="3600" dirty="0">
                <a:solidFill>
                  <a:schemeClr val="tx1"/>
                </a:solidFill>
                <a:effectLst/>
              </a:rPr>
              <a:t>– дыхательная и сердечная недостаточность с декомпенсацией функций этих систем;</a:t>
            </a:r>
            <a:br>
              <a:rPr lang="ru-RU" sz="3600" dirty="0">
                <a:solidFill>
                  <a:schemeClr val="tx1"/>
                </a:solidFill>
                <a:effectLst/>
              </a:rPr>
            </a:br>
            <a:r>
              <a:rPr lang="ru-RU" sz="3600" dirty="0">
                <a:solidFill>
                  <a:schemeClr val="tx1"/>
                </a:solidFill>
                <a:effectLst/>
              </a:rPr>
              <a:t>– астматический статус.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753794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tx1"/>
                </a:solidFill>
                <a:effectLst/>
              </a:rPr>
              <a:t>Средства ЛФК:</a:t>
            </a:r>
            <a:br>
              <a:rPr lang="ru-RU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-гимнастические упражнения;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-ходьба;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-утренняя гимнастика;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-кварц;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-суховоздушные ванны;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-диатермия;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-точечный массаж;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-иглотерапия;</a:t>
            </a:r>
            <a:br>
              <a:rPr lang="ru-RU" sz="3100" dirty="0">
                <a:solidFill>
                  <a:schemeClr val="tx1"/>
                </a:solidFill>
                <a:effectLst/>
              </a:rPr>
            </a:br>
            <a:r>
              <a:rPr lang="ru-RU" sz="3100" dirty="0">
                <a:solidFill>
                  <a:schemeClr val="tx1"/>
                </a:solidFill>
                <a:effectLst/>
              </a:rPr>
              <a:t>-закаливание;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Татьяна\Downloads\12_50_1400226070_765679_ma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2915816" cy="2702229"/>
          </a:xfrm>
          <a:prstGeom prst="rect">
            <a:avLst/>
          </a:prstGeom>
          <a:noFill/>
        </p:spPr>
      </p:pic>
      <p:pic>
        <p:nvPicPr>
          <p:cNvPr id="5123" name="Picture 3" descr="C:\Users\Татьяна\Downloads\Massazh-pri-bronhialnoj-astme-640x3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3" y="476672"/>
            <a:ext cx="3312369" cy="2664296"/>
          </a:xfrm>
          <a:prstGeom prst="rect">
            <a:avLst/>
          </a:prstGeom>
          <a:noFill/>
        </p:spPr>
      </p:pic>
      <p:pic>
        <p:nvPicPr>
          <p:cNvPr id="5124" name="Picture 4" descr="C:\Users\Татьяна\Downloads\b50-201207042259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860470"/>
            <a:ext cx="3168352" cy="2376841"/>
          </a:xfrm>
          <a:prstGeom prst="rect">
            <a:avLst/>
          </a:prstGeom>
          <a:noFill/>
        </p:spPr>
      </p:pic>
      <p:pic>
        <p:nvPicPr>
          <p:cNvPr id="5125" name="Picture 5" descr="C:\Users\Татьяна\Downloads\x_d196d8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861048"/>
            <a:ext cx="3744416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3902"/>
            <a:ext cx="8229600" cy="643345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Принципы ЛФК при астме:</a:t>
            </a:r>
            <a:br>
              <a:rPr lang="ru-RU" sz="3600" b="1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1. Подбор наиболее целесообразных общих и специальных физических упражнений для воздействия на организм в целом и, в частности, на дыхательный аппарат и  </a:t>
            </a:r>
            <a:r>
              <a:rPr lang="ru-RU" sz="2700" dirty="0" err="1">
                <a:solidFill>
                  <a:schemeClr val="tx1"/>
                </a:solidFill>
              </a:rPr>
              <a:t>сердечно-сосудистую</a:t>
            </a:r>
            <a:r>
              <a:rPr lang="ru-RU" sz="2700" dirty="0">
                <a:solidFill>
                  <a:schemeClr val="tx1"/>
                </a:solidFill>
              </a:rPr>
              <a:t> систему с учетом патологических изменений и общего состояния больного.</a:t>
            </a:r>
            <a:br>
              <a:rPr lang="ru-RU" sz="2700" dirty="0">
                <a:solidFill>
                  <a:schemeClr val="tx1"/>
                </a:solidFill>
              </a:rPr>
            </a:b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2. Выбор физиологически наиболее выгодных исходных положений, из которых больные выполняют упражнение.</a:t>
            </a:r>
            <a:br>
              <a:rPr lang="ru-RU" sz="2700" dirty="0">
                <a:solidFill>
                  <a:schemeClr val="tx1"/>
                </a:solidFill>
              </a:rPr>
            </a:b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3. Соблюдение дозировки упражнений.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Татьяна\Downloads\slide_5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2C48F11-8AFB-4DEA-B188-E9F920560FCE}"/>
              </a:ext>
            </a:extLst>
          </p:cNvPr>
          <p:cNvSpPr/>
          <p:nvPr/>
        </p:nvSpPr>
        <p:spPr>
          <a:xfrm>
            <a:off x="2286000" y="324433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257996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</TotalTime>
  <Words>377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Century Gothic</vt:lpstr>
      <vt:lpstr>Times New Roman</vt:lpstr>
      <vt:lpstr>Verdana</vt:lpstr>
      <vt:lpstr>Wingdings 2</vt:lpstr>
      <vt:lpstr>Яркая</vt:lpstr>
      <vt:lpstr>Бронхиальная астма Что это и как с ним жить                                                                                                                                    Выполнил:                                                                                                   Студент группы 141-КС-22                                                                                                                            Якимов Н.А</vt:lpstr>
      <vt:lpstr>Презентация PowerPoint</vt:lpstr>
      <vt:lpstr>Презентация PowerPoint</vt:lpstr>
      <vt:lpstr>Противопоказания для проведения ЛФК  при бронхиальной астме:  – общие противопоказания для проведения ЛФК; – дыхательная и сердечная недостаточность с декомпенсацией функций этих систем; – астматический статус. </vt:lpstr>
      <vt:lpstr>Средства ЛФК: -гимнастические упражнения; -ходьба; -утренняя гимнастика; -кварц; -суховоздушные ванны; -диатермия; -точечный массаж; -иглотерапия; -закаливание;</vt:lpstr>
      <vt:lpstr>Презентация PowerPoint</vt:lpstr>
      <vt:lpstr>Принципы ЛФК при астме:  1. Подбор наиболее целесообразных общих и специальных физических упражнений для воздействия на организм в целом и, в частности, на дыхательный аппарат и  сердечно-сосудистую систему с учетом патологических изменений и общего состояния больного.  2. Выбор физиологически наиболее выгодных исходных положений, из которых больные выполняют упражнение.  3. Соблюдение дозировки упражнений.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Бронхиальная астма и лечебная физкультура                                выполнила  : Пшеничнова Т.А.</dc:title>
  <dc:creator>Татьяна</dc:creator>
  <cp:lastModifiedBy>Art</cp:lastModifiedBy>
  <cp:revision>13</cp:revision>
  <dcterms:created xsi:type="dcterms:W3CDTF">2018-02-15T12:36:59Z</dcterms:created>
  <dcterms:modified xsi:type="dcterms:W3CDTF">2026-02-26T07:38:34Z</dcterms:modified>
</cp:coreProperties>
</file>