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2" r:id="rId4"/>
    <p:sldId id="276" r:id="rId5"/>
    <p:sldId id="277" r:id="rId6"/>
    <p:sldId id="278" r:id="rId7"/>
    <p:sldId id="279" r:id="rId8"/>
    <p:sldId id="271" r:id="rId9"/>
    <p:sldId id="257" r:id="rId10"/>
    <p:sldId id="266" r:id="rId11"/>
    <p:sldId id="258" r:id="rId12"/>
    <p:sldId id="259" r:id="rId13"/>
    <p:sldId id="260" r:id="rId14"/>
    <p:sldId id="267" r:id="rId15"/>
    <p:sldId id="275" r:id="rId16"/>
    <p:sldId id="268" r:id="rId17"/>
    <p:sldId id="261" r:id="rId18"/>
    <p:sldId id="262" r:id="rId19"/>
    <p:sldId id="263" r:id="rId20"/>
    <p:sldId id="270" r:id="rId21"/>
    <p:sldId id="264" r:id="rId22"/>
    <p:sldId id="265" r:id="rId23"/>
    <p:sldId id="274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5342-B031-426F-801D-4B79D20552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17C8-130A-445F-AEE9-C0F7DE205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5342-B031-426F-801D-4B79D20552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17C8-130A-445F-AEE9-C0F7DE205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5342-B031-426F-801D-4B79D20552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17C8-130A-445F-AEE9-C0F7DE205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3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5342-B031-426F-801D-4B79D20552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17C8-130A-445F-AEE9-C0F7DE205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3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5342-B031-426F-801D-4B79D20552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17C8-130A-445F-AEE9-C0F7DE205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5342-B031-426F-801D-4B79D20552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17C8-130A-445F-AEE9-C0F7DE205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5342-B031-426F-801D-4B79D20552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17C8-130A-445F-AEE9-C0F7DE205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8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5342-B031-426F-801D-4B79D20552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17C8-130A-445F-AEE9-C0F7DE205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9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5342-B031-426F-801D-4B79D20552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17C8-130A-445F-AEE9-C0F7DE205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5342-B031-426F-801D-4B79D20552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17C8-130A-445F-AEE9-C0F7DE205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2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5342-B031-426F-801D-4B79D20552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17C8-130A-445F-AEE9-C0F7DE205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76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5342-B031-426F-801D-4B79D20552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17C8-130A-445F-AEE9-C0F7DE205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7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42359/0c17a4091d18f33af58d3c20e17e1ac7f808242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Общие вопросы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статусе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самозанятого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Составитель Приходько Тамара Петровна, преподаватель НГУЭУ (НИНХ) Новосибирск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https://xn---33-9cdulgg0aog6b.xn--p1ai/upload/iblock/1ef/v-rossii-zaregistrirovalis-1-5-mln-samozanyatyk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05413"/>
            <a:ext cx="3026032" cy="201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abudetsite.ru/wp-content/uploads/2021/02/460x460xRegistratsiya-samozanyatogo.jpg.pagespeed.ic_.wq88V5H0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1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данного документа утверждена приказом ФНС России от 31.03.2017 № ММВ-7-14/270@.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avatars.mds.yandex.net/get-zen_doc/1108934/pub_5d3aee2dd4f07a00af1ab47d_5d3aee9706cc4600ace3f770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3152" r="50000" b="51624"/>
          <a:stretch/>
        </p:blipFill>
        <p:spPr bwMode="auto">
          <a:xfrm>
            <a:off x="0" y="2247311"/>
            <a:ext cx="3614450" cy="22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static-sl.insales.ru/files/1/6441/16570665/original/Screenshot_2_10c50b968e0b1e003dc50d80617528e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93" y="1196752"/>
            <a:ext cx="5616624" cy="5661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69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зарегистрироваться как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гражданину необходимо указать в уведомлении: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680" y="1412776"/>
            <a:ext cx="9036496" cy="52578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ИНН (при наличии);</a:t>
            </a:r>
          </a:p>
          <a:p>
            <a:r>
              <a:rPr lang="ru-RU" dirty="0" smtClean="0"/>
              <a:t>код налогового органа, в который направляется уведомление;</a:t>
            </a:r>
          </a:p>
          <a:p>
            <a:r>
              <a:rPr lang="ru-RU" dirty="0" smtClean="0"/>
              <a:t>вид деятельности (в соответствии с НК или региональным законом);</a:t>
            </a:r>
          </a:p>
          <a:p>
            <a:r>
              <a:rPr lang="ru-RU" dirty="0" smtClean="0"/>
              <a:t>Ф.И.О. заявителя;</a:t>
            </a:r>
          </a:p>
          <a:p>
            <a:r>
              <a:rPr lang="ru-RU" dirty="0" smtClean="0"/>
              <a:t>его пол и дату рождения;</a:t>
            </a:r>
          </a:p>
          <a:p>
            <a:r>
              <a:rPr lang="ru-RU" dirty="0" smtClean="0"/>
              <a:t>реквизиты удостоверяющего личность документа (для граждан РФ — общегражданский паспорт);</a:t>
            </a:r>
          </a:p>
          <a:p>
            <a:r>
              <a:rPr lang="ru-RU" dirty="0" smtClean="0"/>
              <a:t>адрес места жительства или пребывания в стране;</a:t>
            </a:r>
          </a:p>
          <a:p>
            <a:r>
              <a:rPr lang="ru-RU" dirty="0" smtClean="0"/>
              <a:t>реквизиты регионального закона и виды деятельности в соответствии с ним, если осуществляемая деятельность не установлена НК;</a:t>
            </a:r>
          </a:p>
          <a:p>
            <a:r>
              <a:rPr lang="ru-RU" dirty="0" smtClean="0"/>
              <a:t>дату составления документа и подпись.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30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помощью приложения «Мой налог»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/>
          </a:bodyPr>
          <a:lstStyle/>
          <a:p>
            <a:r>
              <a:rPr lang="ru-RU" dirty="0" smtClean="0"/>
              <a:t>Приложение «Мой налог», в силу ст. 3 закона «О проведении эксперимента по установлению специального налогового режима “Налог на профессиональный доход”» от 27.11.2018 № 422-ФЗ, предназначено для плательщиков этого налога. Это означает, что использовать его могут лишь те </a:t>
            </a:r>
            <a:r>
              <a:rPr lang="ru-RU" dirty="0" err="1" smtClean="0"/>
              <a:t>самозанятые</a:t>
            </a:r>
            <a:r>
              <a:rPr lang="ru-RU" dirty="0" smtClean="0"/>
              <a:t> лица, которые проживают в указанных в ст.1 закона субъектах РФ.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73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мой налог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tatic.tildacdn.com/tild3530-3064-4836-b936-353164636663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r="4464"/>
          <a:stretch/>
        </p:blipFill>
        <p:spPr bwMode="auto">
          <a:xfrm>
            <a:off x="67801" y="1343258"/>
            <a:ext cx="906092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0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7712" r="34184" b="7852"/>
          <a:stretch/>
        </p:blipFill>
        <p:spPr bwMode="auto">
          <a:xfrm>
            <a:off x="2267744" y="116631"/>
            <a:ext cx="5256584" cy="670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95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2.ppt-online.org/files2/slide/f/f8SpX0oNAbYkWzVQ1d32rmBhay4RK9uOl5c7CTGZxJ/slide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t="2957" r="4399" b="2691"/>
          <a:stretch/>
        </p:blipFill>
        <p:spPr bwMode="auto">
          <a:xfrm>
            <a:off x="0" y="12932"/>
            <a:ext cx="9144000" cy="68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79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зарегистрироваться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2022 году через это приложение: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069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скачать приложение «Мой налог» на планшет или телефон через </a:t>
            </a:r>
            <a:r>
              <a:rPr lang="ru-RU" dirty="0" err="1" smtClean="0"/>
              <a:t>AppStore</a:t>
            </a:r>
            <a:r>
              <a:rPr lang="ru-RU" dirty="0" smtClean="0"/>
              <a:t> или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Play</a:t>
            </a:r>
            <a:r>
              <a:rPr lang="ru-RU" dirty="0" smtClean="0"/>
              <a:t> (в зависимости от операционной системы);</a:t>
            </a:r>
          </a:p>
          <a:p>
            <a:r>
              <a:rPr lang="ru-RU" dirty="0" smtClean="0"/>
              <a:t>указать номер мобильного телефона;</a:t>
            </a:r>
          </a:p>
          <a:p>
            <a:r>
              <a:rPr lang="ru-RU" dirty="0" smtClean="0"/>
              <a:t>выбрать один из регионов, участвующих в эксперименте;</a:t>
            </a:r>
          </a:p>
          <a:p>
            <a:r>
              <a:rPr lang="ru-RU" dirty="0" smtClean="0"/>
              <a:t>добавить фото паспорта гражданина;</a:t>
            </a:r>
          </a:p>
          <a:p>
            <a:r>
              <a:rPr lang="ru-RU" dirty="0" smtClean="0"/>
              <a:t>сфотографировать лицо;</a:t>
            </a:r>
          </a:p>
          <a:p>
            <a:r>
              <a:rPr lang="ru-RU" dirty="0" smtClean="0"/>
              <a:t>подтвердить свои данные.</a:t>
            </a:r>
          </a:p>
          <a:p>
            <a:r>
              <a:rPr lang="ru-RU" dirty="0" smtClean="0"/>
              <a:t>Уведомление при этом будет сформировано автоматически, дополнительных действий от заявителя не потребуется.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167"/>
            <a:ext cx="8229600" cy="8855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Через личный кабинет на сайте ФНС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9046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через личный кабинет налогоплательщика — физического лица регистрация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 в настоящее время не реализована. Итак, как оформиться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гражданином в 2021 году через «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налог»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личного кабинета: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программу на любое доступное устройство.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действующий номер телефона.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субъект РФ из предлагаемого перечня.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ИНН и пароль для доступа в личный кабинет налогоплательщика.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и введите ПИН-код для дальнейшего доступа в приложение.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паспорт не требуется, как и фотография заявителя.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41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714"/>
            <a:ext cx="8229600" cy="1143000"/>
          </a:xfrm>
        </p:spPr>
        <p:txBody>
          <a:bodyPr/>
          <a:lstStyle/>
          <a:p>
            <a:r>
              <a:rPr lang="ru-RU" dirty="0" smtClean="0"/>
              <a:t>Работа </a:t>
            </a:r>
            <a:r>
              <a:rPr lang="ru-RU" dirty="0" err="1" smtClean="0"/>
              <a:t>самозанятого</a:t>
            </a:r>
            <a:r>
              <a:rPr lang="ru-RU" dirty="0" smtClean="0"/>
              <a:t> с чеками.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лиц, в соответствии с п. 70 ст. 217 НК, не начисляется в отношении доходов, которые получены от профессиональной деятельности нянь, репетиторов, сиделок, лиц, осуществляющих ведение домашнего хозяйства, уборку помещений физическим лицам. Соответственно, в этих случаях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выдают чеков и не уплачивают налогов.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выписывать чеки предоставлена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лицам, зарегистрированным в качестве таковых в регионах проведения эксперимента. Приложение «Мой налог» позволяет формировать и направлять клиентам чеки установленной формы без приобретения дополнительного оборудования.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1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mo-yaransk.ru/news/%D0%AD%D0%BA%D0%BE%D0%BD%D0%BE%D0%BC%D0%B8%D0%BA%D0%B0/%D1%8D%D0%A1%D0%BB%D0%B0%D0%B9%D0%B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68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pravo-profy.ru/wp-content/uploads/2020/06/w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76" y="7706"/>
            <a:ext cx="9193623" cy="68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81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smtClean="0"/>
              <a:t>Уплата налогов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ru-RU" dirty="0" smtClean="0"/>
              <a:t>Указанное приложение также упрощает процедуру уплаты налога на профессиональный доход (4%), поскольку самостоятельно исчисляет сумму, подлежащую уплате на основании полученных доходов. </a:t>
            </a:r>
          </a:p>
          <a:p>
            <a:pPr marL="0" indent="0">
              <a:buNone/>
            </a:pPr>
            <a:r>
              <a:rPr lang="ru-RU" dirty="0" smtClean="0"/>
              <a:t>Гражданину остается лишь выбрать способ оплаты: с банковской карты или же по квитанции в кредитной организации.          В последнем случае приложение поможет сформировать квитанцию и сохранить ее на устройстве.</a:t>
            </a:r>
            <a:endParaRPr lang="ru-RU" dirty="0"/>
          </a:p>
        </p:txBody>
      </p:sp>
      <p:pic>
        <p:nvPicPr>
          <p:cNvPr id="12292" name="Picture 4" descr="Налог на самозанятых гражда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8" t="37712" r="5337" b="21223"/>
          <a:stretch/>
        </p:blipFill>
        <p:spPr bwMode="auto">
          <a:xfrm>
            <a:off x="5508104" y="5250854"/>
            <a:ext cx="1656185" cy="16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63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6552728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Регистрация </a:t>
            </a:r>
            <a:r>
              <a:rPr lang="ru-RU" dirty="0" err="1" smtClean="0"/>
              <a:t>самозанятым</a:t>
            </a:r>
            <a:r>
              <a:rPr lang="ru-RU" dirty="0" smtClean="0"/>
              <a:t> гражданином носит уведомительный характер. </a:t>
            </a:r>
          </a:p>
          <a:p>
            <a:pPr marL="0" indent="0">
              <a:buNone/>
            </a:pPr>
            <a:r>
              <a:rPr lang="ru-RU" dirty="0" smtClean="0"/>
              <a:t>Сделать это можно посредством направления уведомления в ФНС. Также реализована возможность регистрации через приложение «Мой налог» или кредитные организации. </a:t>
            </a:r>
          </a:p>
          <a:p>
            <a:pPr marL="0" indent="0">
              <a:buNone/>
            </a:pPr>
            <a:r>
              <a:rPr lang="ru-RU" dirty="0" smtClean="0"/>
              <a:t>Приложение упрощает процедуры выдачи чеков клиентам, ведения учета и уплаты налога на профессиональный доход.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55236"/>
            <a:ext cx="1728192" cy="529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748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/>
          <a:stretch/>
        </p:blipFill>
        <p:spPr bwMode="auto">
          <a:xfrm>
            <a:off x="899592" y="235493"/>
            <a:ext cx="7200800" cy="644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773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Спасибо за внимание!!!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204212"/>
            <a:ext cx="8496945" cy="566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6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xn--90aifddrld7a.xn--p1ai/upload/medialibrary/b9f/%D1%81%D0%B0%D0%BC%D0%B0%D1%80%D0%B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9" r="2214"/>
          <a:stretch/>
        </p:blipFill>
        <p:spPr bwMode="auto">
          <a:xfrm>
            <a:off x="33638" y="16024"/>
            <a:ext cx="9110362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3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Разница между ИП и 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самозанятым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841755"/>
              </p:ext>
            </p:extLst>
          </p:nvPr>
        </p:nvGraphicFramePr>
        <p:xfrm>
          <a:off x="107504" y="1052736"/>
          <a:ext cx="8856984" cy="5821691"/>
        </p:xfrm>
        <a:graphic>
          <a:graphicData uri="http://schemas.openxmlformats.org/drawingml/2006/table">
            <a:tbl>
              <a:tblPr/>
              <a:tblGrid>
                <a:gridCol w="2818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4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591">
                <a:tc>
                  <a:txBody>
                    <a:bodyPr/>
                    <a:lstStyle/>
                    <a:p>
                      <a:pPr fontAlgn="b"/>
                      <a:endParaRPr lang="ru-RU" sz="1600" b="1" dirty="0">
                        <a:effectLst/>
                        <a:latin typeface="var(--grotesque-font)"/>
                      </a:endParaRPr>
                    </a:p>
                  </a:txBody>
                  <a:tcPr marL="79802" marR="199505" marT="74815" marB="3325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845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ru-RU" sz="2800" b="1" baseline="0" dirty="0" smtClean="0">
                          <a:effectLst/>
                          <a:latin typeface="var(--grotesque-font)"/>
                        </a:rPr>
                        <a:t>       </a:t>
                      </a:r>
                      <a:r>
                        <a:rPr lang="ru-RU" sz="2800" b="1" dirty="0" smtClean="0">
                          <a:solidFill>
                            <a:schemeClr val="accent1"/>
                          </a:solidFill>
                          <a:effectLst/>
                          <a:latin typeface="var(--grotesque-font)"/>
                        </a:rPr>
                        <a:t>ИП</a:t>
                      </a:r>
                      <a:endParaRPr lang="ru-RU" sz="2800" b="1" dirty="0">
                        <a:solidFill>
                          <a:schemeClr val="accent1"/>
                        </a:solidFill>
                        <a:effectLst/>
                        <a:latin typeface="var(--grotesque-font)"/>
                      </a:endParaRPr>
                    </a:p>
                  </a:txBody>
                  <a:tcPr marL="79802" marR="199505" marT="74815" marB="3325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48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ru-RU" sz="1600" b="1" dirty="0" smtClean="0">
                          <a:effectLst/>
                          <a:latin typeface="var(--grotesque-font)"/>
                        </a:rPr>
                        <a:t>            </a:t>
                      </a:r>
                      <a:r>
                        <a:rPr lang="ru-RU" sz="2400" b="1" i="1" dirty="0" err="1" smtClean="0">
                          <a:solidFill>
                            <a:schemeClr val="accent1"/>
                          </a:solidFill>
                          <a:effectLst/>
                          <a:latin typeface="var(--grotesque-font)"/>
                        </a:rPr>
                        <a:t>Самозанятый</a:t>
                      </a:r>
                      <a:endParaRPr lang="ru-RU" sz="2400" b="1" i="1" dirty="0">
                        <a:solidFill>
                          <a:schemeClr val="accent1"/>
                        </a:solidFill>
                        <a:effectLst/>
                        <a:latin typeface="var(--grotesque-font)"/>
                      </a:endParaRPr>
                    </a:p>
                  </a:txBody>
                  <a:tcPr marL="79802" marR="199505" marT="74815" marB="3325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048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1532">
                <a:tc>
                  <a:txBody>
                    <a:bodyPr/>
                    <a:lstStyle/>
                    <a:p>
                      <a:pPr fontAlgn="t"/>
                      <a:r>
                        <a:rPr lang="ru-RU" sz="2000" b="1" i="1" dirty="0">
                          <a:effectLst/>
                          <a:latin typeface="var(--grotesque-font)"/>
                        </a:rPr>
                        <a:t>Регистрация</a:t>
                      </a:r>
                    </a:p>
                  </a:txBody>
                  <a:tcPr marL="79802" marR="199505" marT="116378" marB="3990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845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var(--grotesque-font)"/>
                        </a:rPr>
                        <a:t>Документы можно подать лично или через интернет. Если подаете лично, то придется заплатить госпошлину — 800 </a:t>
                      </a:r>
                      <a:r>
                        <a:rPr lang="ru-RU" sz="1600" dirty="0">
                          <a:effectLst/>
                          <a:latin typeface="var(--ruble-sans-font)"/>
                        </a:rPr>
                        <a:t>Р</a:t>
                      </a:r>
                      <a:r>
                        <a:rPr lang="ru-RU" sz="1600" dirty="0">
                          <a:effectLst/>
                          <a:latin typeface="var(--grotesque-font)"/>
                        </a:rPr>
                        <a:t>. Срок регистрации — 3 рабочих дня</a:t>
                      </a:r>
                    </a:p>
                  </a:txBody>
                  <a:tcPr marL="79802" marR="199505" marT="116378" marB="3990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48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var(--grotesque-font)"/>
                        </a:rPr>
                        <a:t>Только удаленная регистрация. Нет госпошлины. Заявление рассматривают до 6 календарных дней</a:t>
                      </a:r>
                    </a:p>
                  </a:txBody>
                  <a:tcPr marL="79802" marR="199505" marT="116378" marB="3990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048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615"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1" dirty="0">
                          <a:effectLst/>
                          <a:latin typeface="var(--grotesque-font)"/>
                        </a:rPr>
                        <a:t>Какие налоги платит при ведении бизнеса</a:t>
                      </a: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var(--grotesque-font)"/>
                        </a:rPr>
                        <a:t>В зависимости от системы налогообложения</a:t>
                      </a: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var(--grotesque-font)"/>
                        </a:rPr>
                        <a:t>Только НПД</a:t>
                      </a: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324"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1" dirty="0">
                          <a:effectLst/>
                          <a:latin typeface="var(--grotesque-font)"/>
                        </a:rPr>
                        <a:t>Налоговая отчетность</a:t>
                      </a: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var(--grotesque-font)"/>
                        </a:rPr>
                        <a:t>Как правило, есть</a:t>
                      </a: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var(--grotesque-font)"/>
                        </a:rPr>
                        <a:t>Нет</a:t>
                      </a: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324"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1" dirty="0">
                          <a:effectLst/>
                          <a:latin typeface="var(--grotesque-font)"/>
                        </a:rPr>
                        <a:t>Работники</a:t>
                      </a: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var(--grotesque-font)"/>
                        </a:rPr>
                        <a:t>Можно нанять</a:t>
                      </a: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var(--grotesque-font)"/>
                        </a:rPr>
                        <a:t>Нельзя нанимать</a:t>
                      </a: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615"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1" dirty="0">
                          <a:effectLst/>
                          <a:latin typeface="var(--grotesque-font)"/>
                        </a:rPr>
                        <a:t>Касса</a:t>
                      </a: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var(--grotesque-font)"/>
                        </a:rPr>
                        <a:t>В большинстве случаев нужна, </a:t>
                      </a:r>
                      <a:r>
                        <a:rPr lang="ru-RU" sz="1600" u="none" strike="noStrike">
                          <a:effectLst/>
                          <a:latin typeface="var(--grotesque-font)"/>
                          <a:hlinkClick r:id="rId2"/>
                        </a:rPr>
                        <a:t>но есть исключения</a:t>
                      </a:r>
                      <a:endParaRPr lang="ru-RU" sz="1600">
                        <a:effectLst/>
                        <a:latin typeface="var(--grotesque-font)"/>
                      </a:endParaRP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var(--grotesque-font)"/>
                        </a:rPr>
                        <a:t>Не нужна</a:t>
                      </a: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4615">
                <a:tc>
                  <a:txBody>
                    <a:bodyPr/>
                    <a:lstStyle/>
                    <a:p>
                      <a:pPr fontAlgn="t"/>
                      <a:r>
                        <a:rPr lang="ru-RU" sz="1600" b="1" i="1" dirty="0">
                          <a:effectLst/>
                          <a:latin typeface="var(--grotesque-font)"/>
                        </a:rPr>
                        <a:t>Обязательные страховые взносы</a:t>
                      </a: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var(--grotesque-font)"/>
                        </a:rPr>
                        <a:t>Есть</a:t>
                      </a: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var(--grotesque-font)"/>
                        </a:rPr>
                        <a:t>Нет</a:t>
                      </a:r>
                    </a:p>
                  </a:txBody>
                  <a:tcPr marL="79802" marR="199505" marT="83127" marB="399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71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НПД нужно платить только за те месяцы, когда был доход: если </a:t>
            </a:r>
            <a:r>
              <a:rPr lang="ru-RU" dirty="0" err="1"/>
              <a:t>самозанятый</a:t>
            </a:r>
            <a:r>
              <a:rPr lang="ru-RU" dirty="0"/>
              <a:t> ничего не заработал — нет и налога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Налоговые ставки действуют до конца 2028 года, когда закончится эксперимент. На все это время они зафиксированы — государство не вправе их повышать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/>
              <a:t>Налоговый вычет</a:t>
            </a:r>
            <a:r>
              <a:rPr lang="ru-RU" dirty="0"/>
              <a:t>. Государство дает </a:t>
            </a:r>
            <a:r>
              <a:rPr lang="ru-RU" dirty="0" err="1"/>
              <a:t>самозанятым</a:t>
            </a:r>
            <a:r>
              <a:rPr lang="ru-RU" dirty="0"/>
              <a:t> специальный бонус — вычет, который снижает налоговую ставку. С учетом вычета ставка по платежам от физлиц — 3%, от </a:t>
            </a:r>
            <a:r>
              <a:rPr lang="ru-RU" dirty="0" err="1"/>
              <a:t>юрлиц</a:t>
            </a:r>
            <a:r>
              <a:rPr lang="ru-RU" dirty="0"/>
              <a:t> и ИП — 4%.</a:t>
            </a:r>
          </a:p>
        </p:txBody>
      </p:sp>
    </p:spTree>
    <p:extLst>
      <p:ext uri="{BB962C8B-B14F-4D97-AF65-F5344CB8AC3E}">
        <p14:creationId xmlns:p14="http://schemas.microsoft.com/office/powerpoint/2010/main" val="232428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расчета налога с вычетом, все доходы от физлиц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541950"/>
              </p:ext>
            </p:extLst>
          </p:nvPr>
        </p:nvGraphicFramePr>
        <p:xfrm>
          <a:off x="107505" y="1124743"/>
          <a:ext cx="8784975" cy="5616625"/>
        </p:xfrm>
        <a:graphic>
          <a:graphicData uri="http://schemas.openxmlformats.org/drawingml/2006/table">
            <a:tbl>
              <a:tblPr/>
              <a:tblGrid>
                <a:gridCol w="175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251">
                <a:tc>
                  <a:txBody>
                    <a:bodyPr/>
                    <a:lstStyle/>
                    <a:p>
                      <a:pPr fontAlgn="b"/>
                      <a:r>
                        <a:rPr lang="ru-RU" sz="1800" b="1" dirty="0">
                          <a:effectLst/>
                          <a:latin typeface="var(--grotesque-font)"/>
                        </a:rPr>
                        <a:t> </a:t>
                      </a:r>
                    </a:p>
                  </a:txBody>
                  <a:tcPr marL="44728" marR="111821" marT="41933" marB="186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0F3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ru-RU" sz="1800" b="1" dirty="0">
                          <a:effectLst/>
                          <a:latin typeface="var(--grotesque-font)"/>
                        </a:rPr>
                        <a:t>Доход за месяц</a:t>
                      </a:r>
                    </a:p>
                  </a:txBody>
                  <a:tcPr marL="44728" marR="111821" marT="41933" marB="186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0F4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ru-RU" sz="1800" b="1" dirty="0">
                          <a:effectLst/>
                          <a:latin typeface="var(--grotesque-font)"/>
                        </a:rPr>
                        <a:t>Начислено (4%)</a:t>
                      </a:r>
                    </a:p>
                  </a:txBody>
                  <a:tcPr marL="44728" marR="111821" marT="41933" marB="186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0F6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ru-RU" sz="1800" b="1" dirty="0">
                          <a:effectLst/>
                          <a:latin typeface="var(--grotesque-font)"/>
                        </a:rPr>
                        <a:t>Вычет (1%)</a:t>
                      </a:r>
                    </a:p>
                  </a:txBody>
                  <a:tcPr marL="44728" marR="111821" marT="41933" marB="186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8F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ru-RU" sz="1800" b="1">
                          <a:effectLst/>
                          <a:latin typeface="var(--grotesque-font)"/>
                        </a:rPr>
                        <a:t>Налог к уплате</a:t>
                      </a:r>
                    </a:p>
                  </a:txBody>
                  <a:tcPr marL="44728" marR="111821" marT="41933" marB="1863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F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744">
                <a:tc>
                  <a:txBody>
                    <a:bodyPr/>
                    <a:lstStyle/>
                    <a:p>
                      <a:pPr fontAlgn="t"/>
                      <a:r>
                        <a:rPr lang="ru-RU" sz="1800" b="1">
                          <a:effectLst/>
                          <a:latin typeface="var(--grotesque-font)"/>
                        </a:rPr>
                        <a:t>Январь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65229" marB="223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0F3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50 000 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65229" marB="223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0F4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var(--grotesque-font)"/>
                        </a:rPr>
                        <a:t>2000 </a:t>
                      </a:r>
                      <a:r>
                        <a:rPr lang="ru-RU" sz="1800" dirty="0">
                          <a:effectLst/>
                          <a:latin typeface="var(--ruble-sans-font)"/>
                        </a:rPr>
                        <a:t>Р</a:t>
                      </a:r>
                      <a:endParaRPr lang="ru-RU" sz="1800" dirty="0">
                        <a:effectLst/>
                        <a:latin typeface="var(--grotesque-font)"/>
                      </a:endParaRPr>
                    </a:p>
                  </a:txBody>
                  <a:tcPr marL="44728" marR="111821" marT="65229" marB="223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0F6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var(--grotesque-font)"/>
                        </a:rPr>
                        <a:t>500 </a:t>
                      </a:r>
                      <a:r>
                        <a:rPr lang="ru-RU" sz="1800" dirty="0">
                          <a:effectLst/>
                          <a:latin typeface="var(--ruble-sans-font)"/>
                        </a:rPr>
                        <a:t>Р</a:t>
                      </a:r>
                      <a:endParaRPr lang="ru-RU" sz="1800" dirty="0">
                        <a:effectLst/>
                        <a:latin typeface="var(--grotesque-font)"/>
                      </a:endParaRPr>
                    </a:p>
                  </a:txBody>
                  <a:tcPr marL="44728" marR="111821" marT="65229" marB="223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8F7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1500 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65229" marB="223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F9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616">
                <a:tc>
                  <a:txBody>
                    <a:bodyPr/>
                    <a:lstStyle/>
                    <a:p>
                      <a:pPr fontAlgn="t"/>
                      <a:r>
                        <a:rPr lang="ru-RU" sz="1800" b="1">
                          <a:effectLst/>
                          <a:latin typeface="var(--grotesque-font)"/>
                        </a:rPr>
                        <a:t>Февраль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60 000 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2400 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var(--grotesque-font)"/>
                        </a:rPr>
                        <a:t>600 </a:t>
                      </a:r>
                      <a:r>
                        <a:rPr lang="ru-RU" sz="1800" dirty="0">
                          <a:effectLst/>
                          <a:latin typeface="var(--ruble-sans-font)"/>
                        </a:rPr>
                        <a:t>Р</a:t>
                      </a:r>
                      <a:endParaRPr lang="ru-RU" sz="1800" dirty="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var(--grotesque-font)"/>
                        </a:rPr>
                        <a:t>1800 </a:t>
                      </a:r>
                      <a:r>
                        <a:rPr lang="ru-RU" sz="1800" dirty="0">
                          <a:effectLst/>
                          <a:latin typeface="var(--ruble-sans-font)"/>
                        </a:rPr>
                        <a:t>Р</a:t>
                      </a:r>
                      <a:endParaRPr lang="ru-RU" sz="1800" dirty="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616">
                <a:tc>
                  <a:txBody>
                    <a:bodyPr/>
                    <a:lstStyle/>
                    <a:p>
                      <a:pPr fontAlgn="t"/>
                      <a:r>
                        <a:rPr lang="ru-RU" sz="1800" b="1">
                          <a:effectLst/>
                          <a:latin typeface="var(--grotesque-font)"/>
                        </a:rPr>
                        <a:t>Март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70 000 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2800 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700 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var(--grotesque-font)"/>
                        </a:rPr>
                        <a:t>2100 </a:t>
                      </a:r>
                      <a:r>
                        <a:rPr lang="ru-RU" sz="1800" dirty="0">
                          <a:effectLst/>
                          <a:latin typeface="var(--ruble-sans-font)"/>
                        </a:rPr>
                        <a:t>Р</a:t>
                      </a:r>
                      <a:endParaRPr lang="ru-RU" sz="1800" dirty="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16">
                <a:tc>
                  <a:txBody>
                    <a:bodyPr/>
                    <a:lstStyle/>
                    <a:p>
                      <a:pPr fontAlgn="t"/>
                      <a:r>
                        <a:rPr lang="ru-RU" sz="1800" b="1">
                          <a:effectLst/>
                          <a:latin typeface="var(--grotesque-font)"/>
                        </a:rPr>
                        <a:t>Апрель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80 000 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3200 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800 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var(--grotesque-font)"/>
                        </a:rPr>
                        <a:t>2400 </a:t>
                      </a:r>
                      <a:r>
                        <a:rPr lang="ru-RU" sz="1800" dirty="0">
                          <a:effectLst/>
                          <a:latin typeface="var(--ruble-sans-font)"/>
                        </a:rPr>
                        <a:t>Р</a:t>
                      </a:r>
                      <a:endParaRPr lang="ru-RU" sz="1800" dirty="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16">
                <a:tc>
                  <a:txBody>
                    <a:bodyPr/>
                    <a:lstStyle/>
                    <a:p>
                      <a:pPr fontAlgn="t"/>
                      <a:r>
                        <a:rPr lang="ru-RU" sz="1800" b="1">
                          <a:effectLst/>
                          <a:latin typeface="var(--grotesque-font)"/>
                        </a:rPr>
                        <a:t>Май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100 000 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4000 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1000 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var(--grotesque-font)"/>
                        </a:rPr>
                        <a:t>3000 </a:t>
                      </a:r>
                      <a:r>
                        <a:rPr lang="ru-RU" sz="1800" dirty="0">
                          <a:effectLst/>
                          <a:latin typeface="var(--ruble-sans-font)"/>
                        </a:rPr>
                        <a:t>Р</a:t>
                      </a:r>
                      <a:endParaRPr lang="ru-RU" sz="1800" dirty="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616">
                <a:tc>
                  <a:txBody>
                    <a:bodyPr/>
                    <a:lstStyle/>
                    <a:p>
                      <a:pPr fontAlgn="t"/>
                      <a:r>
                        <a:rPr lang="ru-RU" sz="1800" b="1">
                          <a:effectLst/>
                          <a:latin typeface="var(--grotesque-font)"/>
                        </a:rPr>
                        <a:t>Июнь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100 000 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4000 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1000 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var(--grotesque-font)"/>
                        </a:rPr>
                        <a:t>3000 </a:t>
                      </a:r>
                      <a:r>
                        <a:rPr lang="ru-RU" sz="1800" dirty="0">
                          <a:effectLst/>
                          <a:latin typeface="var(--ruble-sans-font)"/>
                        </a:rPr>
                        <a:t>Р</a:t>
                      </a:r>
                      <a:endParaRPr lang="ru-RU" sz="1800" dirty="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616">
                <a:tc>
                  <a:txBody>
                    <a:bodyPr/>
                    <a:lstStyle/>
                    <a:p>
                      <a:pPr fontAlgn="t"/>
                      <a:r>
                        <a:rPr lang="ru-RU" sz="1800" b="1">
                          <a:effectLst/>
                          <a:latin typeface="var(--grotesque-font)"/>
                        </a:rPr>
                        <a:t>Июль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150 000 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6000 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1500 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var(--grotesque-font)"/>
                        </a:rPr>
                        <a:t>4500 </a:t>
                      </a:r>
                      <a:r>
                        <a:rPr lang="ru-RU" sz="1800" dirty="0">
                          <a:effectLst/>
                          <a:latin typeface="var(--ruble-sans-font)"/>
                        </a:rPr>
                        <a:t>Р</a:t>
                      </a:r>
                      <a:endParaRPr lang="ru-RU" sz="1800" dirty="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616">
                <a:tc>
                  <a:txBody>
                    <a:bodyPr/>
                    <a:lstStyle/>
                    <a:p>
                      <a:pPr fontAlgn="t"/>
                      <a:r>
                        <a:rPr lang="ru-RU" sz="1800" b="1">
                          <a:effectLst/>
                          <a:latin typeface="var(--grotesque-font)"/>
                        </a:rPr>
                        <a:t>Август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200 000 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8000 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2000 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var(--grotesque-font)"/>
                        </a:rPr>
                        <a:t>6000 </a:t>
                      </a:r>
                      <a:r>
                        <a:rPr lang="ru-RU" sz="1800" dirty="0">
                          <a:effectLst/>
                          <a:latin typeface="var(--ruble-sans-font)"/>
                        </a:rPr>
                        <a:t>Р</a:t>
                      </a:r>
                      <a:endParaRPr lang="ru-RU" sz="1800" dirty="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616">
                <a:tc>
                  <a:txBody>
                    <a:bodyPr/>
                    <a:lstStyle/>
                    <a:p>
                      <a:pPr fontAlgn="t"/>
                      <a:r>
                        <a:rPr lang="ru-RU" sz="1800" b="1">
                          <a:effectLst/>
                          <a:latin typeface="var(--grotesque-font)"/>
                        </a:rPr>
                        <a:t>Сентябрь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400 000 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16 000 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1900 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var(--grotesque-font)"/>
                        </a:rPr>
                        <a:t>14 100 </a:t>
                      </a:r>
                      <a:r>
                        <a:rPr lang="ru-RU" sz="1800" dirty="0">
                          <a:effectLst/>
                          <a:latin typeface="var(--ruble-sans-font)"/>
                        </a:rPr>
                        <a:t>Р</a:t>
                      </a:r>
                      <a:endParaRPr lang="ru-RU" sz="1800" dirty="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4702">
                <a:tc>
                  <a:txBody>
                    <a:bodyPr/>
                    <a:lstStyle/>
                    <a:p>
                      <a:pPr fontAlgn="t"/>
                      <a:r>
                        <a:rPr lang="ru-RU" sz="1800" b="1">
                          <a:effectLst/>
                          <a:latin typeface="var(--grotesque-font)"/>
                        </a:rPr>
                        <a:t>Октябрь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200 000 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>
                          <a:effectLst/>
                          <a:latin typeface="var(--grotesque-font)"/>
                        </a:rPr>
                        <a:t>8000 </a:t>
                      </a:r>
                      <a:r>
                        <a:rPr lang="ru-RU" sz="1800">
                          <a:effectLst/>
                          <a:latin typeface="var(--ruble-sans-font)"/>
                        </a:rPr>
                        <a:t>Р</a:t>
                      </a:r>
                      <a:endParaRPr lang="ru-RU" sz="180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var(--grotesque-font)"/>
                        </a:rPr>
                        <a:t>Лимит 10 000 </a:t>
                      </a:r>
                      <a:r>
                        <a:rPr lang="ru-RU" sz="1800" dirty="0">
                          <a:effectLst/>
                          <a:latin typeface="var(--ruble-sans-font)"/>
                        </a:rPr>
                        <a:t>Р</a:t>
                      </a:r>
                      <a:r>
                        <a:rPr lang="ru-RU" sz="1800" dirty="0">
                          <a:effectLst/>
                          <a:latin typeface="var(--grotesque-font)"/>
                        </a:rPr>
                        <a:t> </a:t>
                      </a:r>
                      <a:endParaRPr lang="ru-RU" sz="1800" dirty="0" smtClean="0">
                        <a:effectLst/>
                        <a:latin typeface="var(--grotesque-font)"/>
                      </a:endParaRPr>
                    </a:p>
                    <a:p>
                      <a:pPr fontAlgn="t"/>
                      <a:r>
                        <a:rPr lang="ru-RU" sz="1800" dirty="0" smtClean="0">
                          <a:effectLst/>
                          <a:latin typeface="var(--grotesque-font)"/>
                        </a:rPr>
                        <a:t>исчерпан</a:t>
                      </a:r>
                      <a:r>
                        <a:rPr lang="ru-RU" sz="1800" dirty="0">
                          <a:effectLst/>
                          <a:latin typeface="var(--grotesque-font)"/>
                        </a:rPr>
                        <a:t>: вычет закончился</a:t>
                      </a: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var(--grotesque-font)"/>
                        </a:rPr>
                        <a:t>8000 </a:t>
                      </a:r>
                      <a:r>
                        <a:rPr lang="ru-RU" sz="1800" dirty="0">
                          <a:effectLst/>
                          <a:latin typeface="var(--ruble-sans-font)"/>
                        </a:rPr>
                        <a:t>Р</a:t>
                      </a:r>
                      <a:endParaRPr lang="ru-RU" sz="1800" dirty="0">
                        <a:effectLst/>
                        <a:latin typeface="var(--grotesque-font)"/>
                      </a:endParaRPr>
                    </a:p>
                  </a:txBody>
                  <a:tcPr marL="44728" marR="111821" marT="46592" marB="223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75000" y="1649025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1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ru-RU" dirty="0"/>
              <a:t>Считать вычет и лимит налоговая будет сама. Вам не нужно следить за превышением — когда придет время, вместо 3% просто придет уведомление на 4%.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у вас небольшие доходы, то миллион наберется не скоро — а время вычета не ограничено. </a:t>
            </a:r>
            <a:endParaRPr lang="ru-RU" dirty="0" smtClean="0"/>
          </a:p>
          <a:p>
            <a:r>
              <a:rPr lang="ru-RU" dirty="0" smtClean="0"/>
              <a:t>Его </a:t>
            </a:r>
            <a:r>
              <a:rPr lang="ru-RU" dirty="0"/>
              <a:t>остаток не сгорает через год или два. Пока 1% от ваших доходов не достигнет 10 тысяч рублей, налог будет уменьшаться.</a:t>
            </a:r>
          </a:p>
        </p:txBody>
      </p:sp>
    </p:spTree>
    <p:extLst>
      <p:ext uri="{BB962C8B-B14F-4D97-AF65-F5344CB8AC3E}">
        <p14:creationId xmlns:p14="http://schemas.microsoft.com/office/powerpoint/2010/main" val="398708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pbs.twimg.com/media/ET810t3X0AIqge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7" y="25794"/>
            <a:ext cx="9079376" cy="68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4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85" y="3501008"/>
            <a:ext cx="2796843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3149"/>
            <a:ext cx="727280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Процедура регистрации </a:t>
            </a:r>
            <a:r>
              <a:rPr lang="ru-RU" b="1" dirty="0" err="1" smtClean="0"/>
              <a:t>самозанятых</a:t>
            </a:r>
            <a:r>
              <a:rPr lang="ru-RU" b="1" dirty="0" smtClean="0"/>
              <a:t> граждан без ИП в 2021 -2022г. прописана Налоговым кодексом РФ, в частности п. 7.3 ст. 83.</a:t>
            </a:r>
            <a:endParaRPr lang="en-US" b="1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Как стать </a:t>
            </a:r>
            <a:r>
              <a:rPr lang="ru-RU" b="1" i="1" dirty="0" err="1" smtClean="0">
                <a:solidFill>
                  <a:srgbClr val="00B0F0"/>
                </a:solidFill>
              </a:rPr>
              <a:t>самозанятым</a:t>
            </a:r>
            <a:r>
              <a:rPr lang="ru-RU" b="1" i="1" dirty="0" smtClean="0">
                <a:solidFill>
                  <a:srgbClr val="00B0F0"/>
                </a:solidFill>
              </a:rPr>
              <a:t> лицом в России?</a:t>
            </a:r>
          </a:p>
          <a:p>
            <a:pPr marL="0" indent="0">
              <a:buNone/>
            </a:pPr>
            <a:r>
              <a:rPr lang="ru-RU" dirty="0" smtClean="0"/>
              <a:t> Для этого необходимо направить в налоговый орган заполненное уведомление установленной формы об осуществлении такой деятельности. Аналогичный документ требуется представить в налоговую инспекцию и в том случае, если указанная деятельность физическим лицом более не осуществляется.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370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907</Words>
  <Application>Microsoft Office PowerPoint</Application>
  <PresentationFormat>Экран (4:3)</PresentationFormat>
  <Paragraphs>132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var(--grotesque-font)</vt:lpstr>
      <vt:lpstr>var(--ruble-sans-font)</vt:lpstr>
      <vt:lpstr>Тема Office</vt:lpstr>
      <vt:lpstr>Общие вопросы о статусе самозанятого</vt:lpstr>
      <vt:lpstr>Презентация PowerPoint</vt:lpstr>
      <vt:lpstr>Презентация PowerPoint</vt:lpstr>
      <vt:lpstr>Разница между ИП и самозанятым </vt:lpstr>
      <vt:lpstr>Презентация PowerPoint</vt:lpstr>
      <vt:lpstr>Пример расчета налога с вычетом, все доходы от физлиц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данного документа утверждена приказом ФНС России от 31.03.2017 № ММВ-7-14/270@.</vt:lpstr>
      <vt:lpstr>Чтобы зарегистрироваться как самозанятый, гражданину необходимо указать в уведомлении:</vt:lpstr>
      <vt:lpstr>С помощью приложения «Мой налог»</vt:lpstr>
      <vt:lpstr>Приложение мой налог</vt:lpstr>
      <vt:lpstr>Презентация PowerPoint</vt:lpstr>
      <vt:lpstr>Презентация PowerPoint</vt:lpstr>
      <vt:lpstr>как зарегистрироваться самозанятым в 2022 году через это приложение:</vt:lpstr>
      <vt:lpstr>Через личный кабинет на сайте ФНС</vt:lpstr>
      <vt:lpstr>Работа самозанятого с чеками.</vt:lpstr>
      <vt:lpstr>Презентация PowerPoint</vt:lpstr>
      <vt:lpstr>Уплата налогов</vt:lpstr>
      <vt:lpstr>Презентация PowerPoint</vt:lpstr>
      <vt:lpstr>Презентация PowerPoint</vt:lpstr>
      <vt:lpstr>Спасибо за внимание!!!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вопросы в статусе самозанятого</dc:title>
  <dc:creator>student</dc:creator>
  <cp:lastModifiedBy>admin</cp:lastModifiedBy>
  <cp:revision>12</cp:revision>
  <dcterms:created xsi:type="dcterms:W3CDTF">2021-10-28T07:36:26Z</dcterms:created>
  <dcterms:modified xsi:type="dcterms:W3CDTF">2025-10-29T14:19:47Z</dcterms:modified>
</cp:coreProperties>
</file>