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0" r:id="rId3"/>
    <p:sldId id="286" r:id="rId4"/>
    <p:sldId id="262" r:id="rId5"/>
    <p:sldId id="263" r:id="rId6"/>
    <p:sldId id="264" r:id="rId7"/>
    <p:sldId id="265" r:id="rId8"/>
    <p:sldId id="266" r:id="rId9"/>
    <p:sldId id="287" r:id="rId10"/>
    <p:sldId id="288" r:id="rId11"/>
    <p:sldId id="289" r:id="rId12"/>
    <p:sldId id="290" r:id="rId13"/>
    <p:sldId id="292" r:id="rId14"/>
    <p:sldId id="291" r:id="rId15"/>
    <p:sldId id="267" r:id="rId16"/>
    <p:sldId id="268" r:id="rId17"/>
    <p:sldId id="269" r:id="rId18"/>
    <p:sldId id="270" r:id="rId19"/>
    <p:sldId id="277" r:id="rId20"/>
    <p:sldId id="278" r:id="rId21"/>
    <p:sldId id="279" r:id="rId22"/>
    <p:sldId id="280" r:id="rId23"/>
    <p:sldId id="281" r:id="rId24"/>
    <p:sldId id="282" r:id="rId25"/>
    <p:sldId id="271" r:id="rId26"/>
    <p:sldId id="272" r:id="rId27"/>
    <p:sldId id="273" r:id="rId28"/>
    <p:sldId id="274" r:id="rId29"/>
    <p:sldId id="275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82533-1B1C-4BB7-9AC2-7437D42BC49C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02DD7-76A3-4078-ADC4-3174A8EFC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366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02DD7-76A3-4078-ADC4-3174A8EFCB09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086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25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71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86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67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524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81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78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6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21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81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86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73D45-61C3-42FB-B227-D8EDA957DCB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BBD90-7D14-474B-B13D-9D960EA92E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Классы: основные понятия.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Перегрузка методов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3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Свойства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Объявление простого свойства </a:t>
            </a:r>
            <a:r>
              <a:rPr lang="ru-RU" dirty="0"/>
              <a:t>имеет следующую </a:t>
            </a:r>
            <a:r>
              <a:rPr lang="ru-RU" b="1" dirty="0"/>
              <a:t>структуру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[модификатор доступа] [тип] [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имя_свойства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]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{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тело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аксессора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для чтения из поля</a:t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}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{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тело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аксессора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для записи в поле</a:t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}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95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6856" y="44624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Пример использования свойств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0" y="1340768"/>
            <a:ext cx="4355976" cy="5400600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class Student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private 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year;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объявление закрытого поля</a:t>
            </a:r>
            <a:r>
              <a:rPr lang="ru-RU" sz="16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1600" b="1" dirty="0">
                <a:latin typeface="Courier New" pitchFamily="49" charset="0"/>
                <a:cs typeface="Courier New" pitchFamily="49" charset="0"/>
              </a:rPr>
            </a:br>
            <a:r>
              <a:rPr lang="ru-RU" sz="16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1600" b="1" dirty="0">
                <a:latin typeface="Courier New" pitchFamily="49" charset="0"/>
                <a:cs typeface="Courier New" pitchFamily="49" charset="0"/>
              </a:rPr>
            </a:br>
            <a:r>
              <a:rPr lang="ru-RU" sz="1600" b="1" dirty="0">
                <a:latin typeface="Courier New" pitchFamily="49" charset="0"/>
                <a:cs typeface="Courier New" pitchFamily="49" charset="0"/>
              </a:rPr>
              <a:t>   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Year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объявление свойства</a:t>
            </a:r>
            <a:r>
              <a:rPr lang="ru-RU" sz="16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1600" b="1" dirty="0">
                <a:latin typeface="Courier New" pitchFamily="49" charset="0"/>
                <a:cs typeface="Courier New" pitchFamily="49" charset="0"/>
              </a:rPr>
            </a:br>
            <a:r>
              <a:rPr lang="ru-RU" sz="1600" b="1" dirty="0">
                <a:latin typeface="Courier New" pitchFamily="49" charset="0"/>
                <a:cs typeface="Courier New" pitchFamily="49" charset="0"/>
              </a:rPr>
              <a:t>  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get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аксессор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чтения поля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{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   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 year;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}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set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аксессор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записи в поле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{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   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if (value &lt; 1)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     year = 1;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   else if (value &gt; 5)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     year = 5;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   else year = value;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}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}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427984" y="1340768"/>
            <a:ext cx="4628557" cy="5400600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class Program</a:t>
            </a:r>
            <a:b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{ </a:t>
            </a:r>
            <a:b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static void Main(string[] </a:t>
            </a:r>
            <a:r>
              <a:rPr lang="en-US" sz="18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{</a:t>
            </a:r>
            <a:b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Student st1 = new Student();</a:t>
            </a:r>
            <a:b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st1.Year = 0;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8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записываем в поле, используя </a:t>
            </a:r>
            <a:r>
              <a:rPr lang="ru-RU" sz="1800" b="1" dirty="0" err="1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аксессор</a:t>
            </a:r>
            <a:r>
              <a:rPr lang="ru-RU" sz="18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set</a:t>
            </a:r>
            <a:endParaRPr lang="ru-RU" sz="1800" b="1" dirty="0" smtClean="0">
              <a:solidFill>
                <a:schemeClr val="accent3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</a:t>
            </a:r>
            <a:r>
              <a:rPr lang="en-US" sz="1800" b="1" dirty="0" err="1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(st1.Year</a:t>
            </a: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8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читаем поле, используя </a:t>
            </a:r>
            <a:r>
              <a:rPr lang="ru-RU" sz="1800" b="1" dirty="0" err="1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аксессор</a:t>
            </a:r>
            <a:r>
              <a:rPr lang="ru-RU" sz="18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get, </a:t>
            </a:r>
            <a:r>
              <a:rPr lang="ru-RU" sz="18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выведет 1</a:t>
            </a:r>
            <a:br>
              <a:rPr lang="ru-RU" sz="1800" b="1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</a:t>
            </a:r>
            <a:r>
              <a:rPr lang="en-US" sz="18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Console.ReadKey</a:t>
            </a: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} </a:t>
            </a:r>
            <a:b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ru-RU" sz="1800" b="1" dirty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476672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Имеется класс </a:t>
            </a:r>
            <a:r>
              <a:rPr lang="ru-RU" b="1" i="1" dirty="0"/>
              <a:t>Студент</a:t>
            </a:r>
            <a:r>
              <a:rPr lang="ru-RU" dirty="0"/>
              <a:t>, и в нем есть закрытое поле </a:t>
            </a:r>
            <a:r>
              <a:rPr lang="ru-RU" b="1" dirty="0"/>
              <a:t>курс</a:t>
            </a:r>
            <a:r>
              <a:rPr lang="ru-RU" dirty="0"/>
              <a:t>, которое не может быть ниже единицы и больше пяти. Для управления доступом к этому полю будет использовано свойство </a:t>
            </a:r>
            <a:r>
              <a:rPr lang="ru-RU" b="1" i="1" dirty="0" err="1"/>
              <a:t>Year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1124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Свойства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свойстве реализуются два метода.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теле </a:t>
            </a:r>
            <a:r>
              <a:rPr lang="ru-RU" dirty="0" err="1"/>
              <a:t>аксессора</a:t>
            </a:r>
            <a:r>
              <a:rPr lang="ru-RU" dirty="0"/>
              <a:t> </a:t>
            </a:r>
            <a:r>
              <a:rPr lang="ru-RU" b="1" i="1" dirty="0" err="1"/>
              <a:t>get</a:t>
            </a:r>
            <a:r>
              <a:rPr lang="ru-RU" dirty="0"/>
              <a:t> может быть более сложная логика доступа, но в итоге должно возвращаться значение поля, либо другое значение с помощью оператора </a:t>
            </a:r>
            <a:r>
              <a:rPr lang="ru-RU" b="1" i="1" dirty="0" err="1"/>
              <a:t>return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 err="1"/>
              <a:t>аксессоре</a:t>
            </a:r>
            <a:r>
              <a:rPr lang="ru-RU" dirty="0"/>
              <a:t> </a:t>
            </a:r>
            <a:r>
              <a:rPr lang="ru-RU" b="1" i="1" dirty="0" err="1"/>
              <a:t>set</a:t>
            </a:r>
            <a:r>
              <a:rPr lang="ru-RU" dirty="0"/>
              <a:t> же присутствует неявный параметр </a:t>
            </a:r>
            <a:r>
              <a:rPr lang="ru-RU" b="1" i="1" dirty="0" err="1"/>
              <a:t>value</a:t>
            </a:r>
            <a:r>
              <a:rPr lang="ru-RU" dirty="0"/>
              <a:t>, который содержит значение, присваиваемое </a:t>
            </a:r>
            <a:r>
              <a:rPr lang="ru-RU" dirty="0" smtClean="0"/>
              <a:t>свойству.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40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Зачем нужно использовать свойства?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Если, например, мы бы просто сделали поле </a:t>
            </a:r>
            <a:r>
              <a:rPr lang="ru-RU" b="1" i="1" dirty="0" err="1"/>
              <a:t>year</a:t>
            </a:r>
            <a:r>
              <a:rPr lang="ru-RU" dirty="0"/>
              <a:t> открытым и не использовали ни методы, ни свойство для доступа, мы могли бы записать в это поле любое значение, в том числе и некорректное, а так мы можем контролировать чтение и запись.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Для контроля доступа </a:t>
            </a:r>
            <a:r>
              <a:rPr lang="ru-RU" dirty="0" smtClean="0"/>
              <a:t>можно здесь </a:t>
            </a:r>
            <a:r>
              <a:rPr lang="ru-RU" dirty="0"/>
              <a:t>использовать простые методы, но для этого нам бы пришлось реализовать два отдельных метода, с разными именами, и при обращении к ним необходимо использовать скобки, что добавляет лишние неудобства. </a:t>
            </a:r>
          </a:p>
        </p:txBody>
      </p:sp>
    </p:spTree>
    <p:extLst>
      <p:ext uri="{BB962C8B-B14F-4D97-AF65-F5344CB8AC3E}">
        <p14:creationId xmlns:p14="http://schemas.microsoft.com/office/powerpoint/2010/main" val="332734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Вот </a:t>
            </a:r>
            <a:r>
              <a:rPr lang="ru-RU" sz="2000" b="1" dirty="0"/>
              <a:t>как бы выглядела та же программа с использованием </a:t>
            </a:r>
            <a:r>
              <a:rPr lang="ru-RU" sz="2000" b="1" dirty="0" smtClean="0"/>
              <a:t>методов: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433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class Student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private 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year;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public 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GetYear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{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return year;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}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public void 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SetYear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value)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{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if (value &lt; 1)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     year = 1;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else if (value &gt; 5)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     year = 5;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else year = value;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} 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class Program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{ 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static void Main(string[] 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{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Student st1 = new Student();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st1.SetYear(0);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(st1.GetYear());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   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Console.ReadKey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   } </a:t>
            </a:r>
            <a:b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2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Методы в </a:t>
            </a:r>
            <a:r>
              <a:rPr lang="en-US" b="1" dirty="0" smtClean="0">
                <a:solidFill>
                  <a:srgbClr val="FF0000"/>
                </a:solidFill>
              </a:rPr>
              <a:t>C#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effectLst/>
              </a:rPr>
              <a:t>Метод</a:t>
            </a:r>
            <a:r>
              <a:rPr lang="ru-RU" dirty="0" smtClean="0">
                <a:effectLst/>
              </a:rPr>
              <a:t> – это небольшая подпрограмма, которая выполняет, в идеале, только одну функцию. Методы позволяют сократить объем кода.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Методы вместе с полями, являются основными членами класса.</a:t>
            </a:r>
            <a:br>
              <a:rPr lang="ru-RU" dirty="0" smtClean="0">
                <a:effectLst/>
              </a:rPr>
            </a:b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b="1" dirty="0" smtClean="0">
                <a:effectLst/>
              </a:rPr>
              <a:t>Статический </a:t>
            </a:r>
            <a:r>
              <a:rPr lang="ru-RU" b="1" dirty="0" smtClean="0">
                <a:effectLst/>
              </a:rPr>
              <a:t>метод</a:t>
            </a:r>
            <a:r>
              <a:rPr lang="ru-RU" dirty="0" smtClean="0">
                <a:effectLst/>
              </a:rPr>
              <a:t> – это метод, который не имеет доступа к полям объекта, и для вызова такого метода не нужно создавать экземпляр (объект) класса, в котором он объявлен.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Простой метод</a:t>
            </a:r>
            <a:r>
              <a:rPr lang="ru-RU" dirty="0" smtClean="0">
                <a:effectLst/>
              </a:rPr>
              <a:t> – это метод, который имеет доступ к данным объекта, и его вызов выполняется через объект.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Простые методы служат для обработки внутренних данных объекта.</a:t>
            </a:r>
            <a:br>
              <a:rPr lang="ru-RU" dirty="0" smtClean="0">
                <a:effectLst/>
              </a:rPr>
            </a:br>
            <a:endParaRPr lang="en-US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93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Пример использования простого метода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dirty="0" smtClean="0">
                <a:effectLst/>
              </a:rPr>
              <a:t>Класс </a:t>
            </a:r>
            <a:r>
              <a:rPr lang="ru-RU" sz="3800" b="1" i="1" dirty="0" smtClean="0">
                <a:effectLst/>
              </a:rPr>
              <a:t>Телевизор</a:t>
            </a:r>
            <a:r>
              <a:rPr lang="ru-RU" sz="3800" dirty="0" smtClean="0">
                <a:effectLst/>
              </a:rPr>
              <a:t>, у него есть поле </a:t>
            </a:r>
            <a:r>
              <a:rPr lang="en-US" sz="3800" b="1" i="1" dirty="0" err="1" smtClean="0">
                <a:effectLst/>
              </a:rPr>
              <a:t>switchedOn</a:t>
            </a:r>
            <a:r>
              <a:rPr lang="en-US" sz="3800" dirty="0" smtClean="0">
                <a:effectLst/>
              </a:rPr>
              <a:t>, </a:t>
            </a:r>
            <a:r>
              <a:rPr lang="ru-RU" sz="3800" dirty="0" smtClean="0">
                <a:effectLst/>
              </a:rPr>
              <a:t>которое отображает состояние </a:t>
            </a:r>
            <a:r>
              <a:rPr lang="ru-RU" sz="3800" b="1" dirty="0" smtClean="0">
                <a:effectLst/>
              </a:rPr>
              <a:t>включен/выключен</a:t>
            </a:r>
            <a:r>
              <a:rPr lang="ru-RU" sz="3800" dirty="0" smtClean="0">
                <a:effectLst/>
              </a:rPr>
              <a:t>, и два </a:t>
            </a:r>
            <a:r>
              <a:rPr lang="ru-RU" sz="3800" b="1" dirty="0" smtClean="0">
                <a:effectLst/>
              </a:rPr>
              <a:t>метода</a:t>
            </a:r>
            <a:r>
              <a:rPr lang="ru-RU" sz="3800" dirty="0" smtClean="0">
                <a:effectLst/>
              </a:rPr>
              <a:t> – </a:t>
            </a:r>
            <a:r>
              <a:rPr lang="ru-RU" sz="3800" b="1" dirty="0" smtClean="0">
                <a:effectLst/>
              </a:rPr>
              <a:t>включение</a:t>
            </a:r>
            <a:r>
              <a:rPr lang="ru-RU" sz="3800" dirty="0" smtClean="0">
                <a:effectLst/>
              </a:rPr>
              <a:t> и </a:t>
            </a:r>
            <a:r>
              <a:rPr lang="ru-RU" sz="3800" b="1" dirty="0" smtClean="0">
                <a:effectLst/>
              </a:rPr>
              <a:t>выключение</a:t>
            </a:r>
            <a:r>
              <a:rPr lang="ru-RU" sz="3800" dirty="0" smtClean="0">
                <a:effectLst/>
              </a:rPr>
              <a:t>: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TVSet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private bool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switchedOn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SwitchOn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switchedOn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true;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SwitchOff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switchedOn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false;</a:t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Program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static void Main(string[]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TVSet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myTV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TVSet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myTV.SwitchOn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включаем телевизор,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switchedOn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true;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myTV.SwitchOff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выключаем телевизор,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switchedOn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false;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ru-RU" sz="3800" i="1" dirty="0" smtClean="0">
                <a:effectLst/>
              </a:rPr>
              <a:t>Чтобы вызвать простой метод</a:t>
            </a:r>
            <a:r>
              <a:rPr lang="ru-RU" sz="3800" dirty="0" smtClean="0">
                <a:effectLst/>
              </a:rPr>
              <a:t>, перед его именем, указывается имя объекта. Для вызова статического метода необходимо указывать имя класса.</a:t>
            </a:r>
            <a:br>
              <a:rPr lang="ru-RU" sz="3800" dirty="0" smtClean="0">
                <a:effectLst/>
              </a:rPr>
            </a:b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267880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022" y="188640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Статические методы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602701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dirty="0" smtClean="0">
                <a:effectLst/>
              </a:rPr>
              <a:t>Статические методы, обычно, выполняют какую-нибудь глобальную, общую функцию, обрабатывают «внешние данные». Например, сортировка массива, обработка строки, возведение числа в степень и другое.</a:t>
            </a:r>
            <a:br>
              <a:rPr lang="ru-RU" sz="3800" dirty="0" smtClean="0">
                <a:effectLst/>
              </a:rPr>
            </a:br>
            <a:r>
              <a:rPr lang="ru-RU" sz="3800" dirty="0" smtClean="0">
                <a:effectLst/>
              </a:rPr>
              <a:t/>
            </a:r>
            <a:br>
              <a:rPr lang="ru-RU" sz="3800" dirty="0" smtClean="0">
                <a:effectLst/>
              </a:rPr>
            </a:br>
            <a:r>
              <a:rPr lang="ru-RU" sz="3800" b="1" dirty="0" smtClean="0">
                <a:effectLst/>
              </a:rPr>
              <a:t>Пример статического метода</a:t>
            </a:r>
            <a:r>
              <a:rPr lang="ru-RU" sz="3800" dirty="0" smtClean="0">
                <a:effectLst/>
              </a:rPr>
              <a:t>, который обрезает строку до указанной длины, и добавляет многоточие: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StringHelper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public static string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TrimIt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(string s,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max)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if (s == null)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 return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string.Empty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if (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&lt;= max)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 return s;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return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s.Substring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(0, max) + "...";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Program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static void Main(string[]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string s = "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Очень длинная строка, которую необходимо обрезать до указанной длины и добавить многоточие";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Console.WriteLine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StringHelper.TrimIt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(s, 20));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//"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Очень длинная строка…"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Console.ReadLine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940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>Статический метод не имеет доступа к нестатическим полям класса: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SomeClass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private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private static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public static void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SomeMethod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a=5;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ошибка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b=10;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допустимо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503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Статические методы</a:t>
            </a:r>
          </a:p>
        </p:txBody>
      </p:sp>
    </p:spTree>
    <p:extLst>
      <p:ext uri="{BB962C8B-B14F-4D97-AF65-F5344CB8AC3E}">
        <p14:creationId xmlns:p14="http://schemas.microsoft.com/office/powerpoint/2010/main" val="324447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/>
                </a:solidFill>
              </a:rPr>
              <a:t>Конструкторы в </a:t>
            </a:r>
            <a:r>
              <a:rPr lang="en-US" b="1" dirty="0" smtClean="0">
                <a:solidFill>
                  <a:schemeClr val="accent2"/>
                </a:solidFill>
              </a:rPr>
              <a:t>C#</a:t>
            </a:r>
            <a:r>
              <a:rPr lang="ru-RU" b="1" dirty="0" smtClean="0">
                <a:solidFill>
                  <a:schemeClr val="accent2"/>
                </a:solidFill>
              </a:rPr>
              <a:t>. </a:t>
            </a:r>
            <a:r>
              <a:rPr lang="ru-RU" b="1" dirty="0">
                <a:solidFill>
                  <a:schemeClr val="accent2"/>
                </a:solidFill>
              </a:rPr>
              <a:t>Указатель </a:t>
            </a:r>
            <a:r>
              <a:rPr lang="ru-RU" b="1" dirty="0" err="1">
                <a:solidFill>
                  <a:schemeClr val="accent2"/>
                </a:solidFill>
              </a:rPr>
              <a:t>this</a:t>
            </a:r>
            <a:r>
              <a:rPr lang="ru-RU" dirty="0" smtClean="0">
                <a:solidFill>
                  <a:schemeClr val="accent2"/>
                </a:solidFill>
                <a:effectLst/>
              </a:rPr>
              <a:t>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effectLst/>
              </a:rPr>
              <a:t>Конструктор</a:t>
            </a:r>
            <a:r>
              <a:rPr lang="ru-RU" dirty="0" smtClean="0">
                <a:effectLst/>
              </a:rPr>
              <a:t> – это метод класса, предназначенный для инициализации объекта при его создании. </a:t>
            </a:r>
            <a:r>
              <a:rPr lang="ru-RU" b="1" dirty="0" smtClean="0">
                <a:effectLst/>
              </a:rPr>
              <a:t>Инициализация</a:t>
            </a:r>
            <a:r>
              <a:rPr lang="ru-RU" dirty="0" smtClean="0">
                <a:effectLst/>
              </a:rPr>
              <a:t> – это задание начальных параметров объектов/переменных при их создании.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Особенностью конструктора, как метода, является то, что его имя всегда совпадает с именем класса, в котором он объявляется. При этом, при объявлении конструктора, не нужно указывать возвращаемый тип, даже ключевое слово </a:t>
            </a:r>
            <a:r>
              <a:rPr lang="ru-RU" b="1" i="1" dirty="0" err="1" smtClean="0">
                <a:effectLst/>
              </a:rPr>
              <a:t>void</a:t>
            </a:r>
            <a:r>
              <a:rPr lang="ru-RU" dirty="0" smtClean="0">
                <a:effectLst/>
              </a:rPr>
              <a:t>. Конструктор следует объявлять как </a:t>
            </a:r>
            <a:r>
              <a:rPr lang="ru-RU" b="1" i="1" dirty="0" err="1" smtClean="0">
                <a:effectLst/>
              </a:rPr>
              <a:t>public</a:t>
            </a:r>
            <a:r>
              <a:rPr lang="ru-RU" dirty="0" smtClean="0">
                <a:effectLst/>
              </a:rPr>
              <a:t>, иначе объект нельзя будет создать (хотя иногда в этом также есть смысл).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В классе, в котором не объявлен ни один конструктор, существует неявный конструктор по умолчанию, который вызывается при создании объекта с помощью оператора </a:t>
            </a:r>
            <a:r>
              <a:rPr lang="ru-RU" b="1" i="1" dirty="0" err="1" smtClean="0">
                <a:effectLst/>
              </a:rPr>
              <a:t>new</a:t>
            </a:r>
            <a:r>
              <a:rPr lang="ru-RU" dirty="0" smtClean="0">
                <a:effectLst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34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Классы и объекты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00108"/>
            <a:ext cx="8712968" cy="55252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В ООП можно выделить  два ключевых понятия: </a:t>
            </a:r>
            <a:r>
              <a:rPr lang="ru-RU" b="1" dirty="0" smtClean="0"/>
              <a:t>Класс</a:t>
            </a:r>
            <a:r>
              <a:rPr lang="ru-RU" dirty="0" smtClean="0"/>
              <a:t> и </a:t>
            </a:r>
            <a:r>
              <a:rPr lang="ru-RU" b="1" dirty="0" smtClean="0"/>
              <a:t>Объект</a:t>
            </a:r>
            <a:r>
              <a:rPr lang="ru-RU" dirty="0" smtClean="0"/>
              <a:t>. </a:t>
            </a:r>
            <a:endParaRPr lang="en-US" dirty="0" smtClean="0"/>
          </a:p>
          <a:p>
            <a:pPr marL="0" indent="0">
              <a:buNone/>
            </a:pPr>
            <a:endParaRPr lang="en-US" b="1" dirty="0">
              <a:effectLst/>
            </a:endParaRPr>
          </a:p>
          <a:p>
            <a:pPr marL="0" indent="0">
              <a:buNone/>
            </a:pPr>
            <a:r>
              <a:rPr lang="ru-RU" b="1" dirty="0" smtClean="0">
                <a:effectLst/>
              </a:rPr>
              <a:t>Класс</a:t>
            </a:r>
            <a:r>
              <a:rPr lang="ru-RU" dirty="0" smtClean="0">
                <a:effectLst/>
              </a:rPr>
              <a:t> – это абстрактный тип данных.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Другими словами, класс – это некоторый шаблон, на основе которого будут создаваться его экземпляры – </a:t>
            </a:r>
            <a:r>
              <a:rPr lang="ru-RU" b="1" dirty="0" smtClean="0">
                <a:effectLst/>
              </a:rPr>
              <a:t>объекты</a:t>
            </a:r>
            <a:r>
              <a:rPr lang="ru-RU" dirty="0" smtClean="0">
                <a:effectLst/>
              </a:rPr>
              <a:t>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В </a:t>
            </a:r>
            <a:r>
              <a:rPr lang="en-US" dirty="0" smtClean="0">
                <a:effectLst/>
              </a:rPr>
              <a:t>C#</a:t>
            </a:r>
            <a:r>
              <a:rPr lang="ru-RU" dirty="0" smtClean="0">
                <a:effectLst/>
              </a:rPr>
              <a:t> классы объявляются с помощью ключевого слова </a:t>
            </a:r>
            <a:r>
              <a:rPr lang="ru-RU" b="1" i="1" dirty="0" err="1" smtClean="0">
                <a:effectLst/>
              </a:rPr>
              <a:t>class</a:t>
            </a:r>
            <a:r>
              <a:rPr lang="ru-RU" dirty="0" smtClean="0">
                <a:effectLst/>
              </a:rPr>
              <a:t>. Общая структура объявления выглядит следующим образом: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[модификатор доступа]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имя_класса</a:t>
            </a: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//тело класса</a:t>
            </a: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Модификаторов доступа для классов есть два: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b="1" i="1" dirty="0" err="1" smtClean="0">
                <a:effectLst/>
              </a:rPr>
              <a:t>public</a:t>
            </a:r>
            <a:r>
              <a:rPr lang="ru-RU" dirty="0" smtClean="0">
                <a:effectLst/>
              </a:rPr>
              <a:t> – доступ к классу возможен из любого места одной сборки либо из другой сборки, на которую есть ссылка;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b="1" i="1" dirty="0" err="1" smtClean="0">
                <a:effectLst/>
              </a:rPr>
              <a:t>internal</a:t>
            </a:r>
            <a:r>
              <a:rPr lang="ru-RU" dirty="0" smtClean="0">
                <a:effectLst/>
              </a:rPr>
              <a:t> – доступ к классу возможен только из сборки, в которой он объявлен</a:t>
            </a:r>
            <a:endParaRPr lang="ru-R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77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  <a:effectLst/>
              </a:rPr>
              <a:t>Объявление конструктора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200" dirty="0" smtClean="0">
                <a:effectLst/>
              </a:rPr>
              <a:t>Объявление конструктора имеет следующую структуру: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[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имя_класса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([аргументы])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тело конструктора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sz="4200" dirty="0" smtClean="0">
                <a:effectLst/>
              </a:rPr>
              <a:t>Например, у нас есть класс Автомобиль. </a:t>
            </a:r>
            <a:endParaRPr lang="ru-RU" sz="4200" dirty="0" smtClean="0">
              <a:effectLst/>
            </a:endParaRPr>
          </a:p>
          <a:p>
            <a:pPr marL="0" indent="0">
              <a:buNone/>
            </a:pPr>
            <a:r>
              <a:rPr lang="ru-RU" sz="4200" dirty="0" smtClean="0">
                <a:effectLst/>
              </a:rPr>
              <a:t>Создавая </a:t>
            </a:r>
            <a:r>
              <a:rPr lang="ru-RU" sz="4200" dirty="0" smtClean="0">
                <a:effectLst/>
              </a:rPr>
              <a:t>новый автомобиль, значения пробега и количества топлива в баке есть смысл поставить равными нулю: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Car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private double mileage;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private double fuel;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public Car()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объявление конструктора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mileage = 0;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 fuel = 0;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Program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static void Main(string[]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 Car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newCar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Car();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создание объекта и вызов конструктора </a:t>
            </a:r>
            <a:br>
              <a:rPr lang="ru-RU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60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/>
                </a:solidFill>
              </a:rPr>
              <a:t>Конструкторы в </a:t>
            </a:r>
            <a:r>
              <a:rPr lang="en-US" b="1" dirty="0">
                <a:solidFill>
                  <a:schemeClr val="accent2"/>
                </a:solidFill>
              </a:rPr>
              <a:t>C#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20285"/>
            <a:ext cx="8229600" cy="616931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>Без конструктора нам бы пришлось после создания объекта отдельно присваивать значения его полям, что очень неудобно.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Конструктор</a:t>
            </a:r>
            <a:r>
              <a:rPr lang="ru-RU" dirty="0" smtClean="0">
                <a:effectLst/>
              </a:rPr>
              <a:t> также может иметь </a:t>
            </a:r>
            <a:r>
              <a:rPr lang="ru-RU" b="1" dirty="0" smtClean="0">
                <a:effectLst/>
              </a:rPr>
              <a:t>параметры</a:t>
            </a:r>
            <a:r>
              <a:rPr lang="ru-RU" dirty="0" smtClean="0">
                <a:effectLst/>
              </a:rPr>
              <a:t>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Пример с тем же автомобилем, только теперь при создании объекта мы можем задать любые начальные значения: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Car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private double mileage;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private double fuel;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public Car(double mileage, double fuel)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this.mileage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mileage;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this.fuel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fuel;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Program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static void Main(string[]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Car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newCar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Car(100, 50);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вызов конструктора с параметрами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 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424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/>
                </a:solidFill>
              </a:rPr>
              <a:t>Конструкторы в </a:t>
            </a:r>
            <a:r>
              <a:rPr lang="en-US" b="1" dirty="0">
                <a:solidFill>
                  <a:schemeClr val="accent2"/>
                </a:solidFill>
              </a:rPr>
              <a:t>C#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7864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effectLst/>
              </a:rPr>
              <a:t>	</a:t>
            </a:r>
            <a:r>
              <a:rPr lang="ru-RU" b="1" dirty="0" smtClean="0">
                <a:solidFill>
                  <a:srgbClr val="C00000"/>
                </a:solidFill>
                <a:effectLst/>
              </a:rPr>
              <a:t>Ключевое слово </a:t>
            </a:r>
            <a:r>
              <a:rPr lang="ru-RU" b="1" dirty="0" err="1" smtClean="0">
                <a:solidFill>
                  <a:srgbClr val="C00000"/>
                </a:solidFill>
                <a:effectLst/>
              </a:rPr>
              <a:t>this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В примере выше используется ключевое слово </a:t>
            </a:r>
            <a:r>
              <a:rPr lang="ru-RU" b="1" dirty="0" err="1" smtClean="0">
                <a:effectLst/>
              </a:rPr>
              <a:t>this</a:t>
            </a:r>
            <a:r>
              <a:rPr lang="ru-RU" dirty="0" smtClean="0">
                <a:effectLst/>
              </a:rPr>
              <a:t>. </a:t>
            </a:r>
            <a:br>
              <a:rPr lang="ru-RU" dirty="0" smtClean="0">
                <a:effectLst/>
              </a:rPr>
            </a:br>
            <a:endParaRPr lang="ru-RU" dirty="0" smtClean="0">
              <a:effectLst/>
            </a:endParaRP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smtClean="0">
                <a:effectLst/>
              </a:rPr>
              <a:t>Указатель </a:t>
            </a:r>
            <a:r>
              <a:rPr lang="ru-RU" b="1" dirty="0" err="1" smtClean="0">
                <a:effectLst/>
              </a:rPr>
              <a:t>this</a:t>
            </a:r>
            <a:r>
              <a:rPr lang="ru-RU" dirty="0" smtClean="0">
                <a:effectLst/>
              </a:rPr>
              <a:t> - это указатель на объект, для которого был вызван нестатический метод. Ключевое слово </a:t>
            </a:r>
            <a:r>
              <a:rPr lang="ru-RU" b="1" i="1" dirty="0" err="1" smtClean="0">
                <a:effectLst/>
              </a:rPr>
              <a:t>this</a:t>
            </a:r>
            <a:r>
              <a:rPr lang="ru-RU" dirty="0" smtClean="0">
                <a:effectLst/>
              </a:rPr>
              <a:t> обеспечивает доступ к текущему экземпляру класса. Классический пример использования </a:t>
            </a:r>
            <a:r>
              <a:rPr lang="ru-RU" b="1" i="1" dirty="0" err="1" smtClean="0">
                <a:effectLst/>
              </a:rPr>
              <a:t>this</a:t>
            </a:r>
            <a:r>
              <a:rPr lang="ru-RU" dirty="0" smtClean="0">
                <a:effectLst/>
              </a:rPr>
              <a:t>, это как раз в конструкторах, при одинаковых именах полей класса и аргументов конструктора. Ключевое слово </a:t>
            </a:r>
            <a:r>
              <a:rPr lang="ru-RU" b="1" i="1" dirty="0" err="1" smtClean="0">
                <a:effectLst/>
              </a:rPr>
              <a:t>this</a:t>
            </a:r>
            <a:r>
              <a:rPr lang="ru-RU" dirty="0" smtClean="0">
                <a:effectLst/>
              </a:rPr>
              <a:t> это что-то вроде имени объекта, через которое мы имеем доступ к текущему объекту. 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solidFill>
                  <a:srgbClr val="C00000"/>
                </a:solidFill>
                <a:effectLst/>
              </a:rPr>
              <a:t>Несколько конструкторов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В классе возможно указывать множество конструкторов, главное чтобы они отличались сигнатурами. </a:t>
            </a:r>
            <a:r>
              <a:rPr lang="ru-RU" b="1" dirty="0" smtClean="0">
                <a:effectLst/>
              </a:rPr>
              <a:t>Сигнатура</a:t>
            </a:r>
            <a:r>
              <a:rPr lang="ru-RU" dirty="0" smtClean="0">
                <a:effectLst/>
              </a:rPr>
              <a:t>, в случае конструкторов, - это набор аргументов. Например, нельзя создать два конструктора, которые принимают два аргумента типа </a:t>
            </a:r>
            <a:r>
              <a:rPr lang="ru-RU" b="1" i="1" dirty="0" err="1" smtClean="0">
                <a:effectLst/>
              </a:rPr>
              <a:t>int</a:t>
            </a:r>
            <a:r>
              <a:rPr lang="ru-RU" dirty="0" smtClean="0">
                <a:effectLst/>
              </a:rPr>
              <a:t>.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49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Пример использования нескольких конструкторов: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692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Car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private double mileage;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private double fuel;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Car()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mileage = 0;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fuel = 0;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Car(double mileage, double fuel)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{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this.mileage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mileage;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this.fuel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fuel;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}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Program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static void Main(string[]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Car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newCar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Car();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создаем автомобиль с параметрами по умолчанию, 0 и 0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Car newCar2 = new Car(100, 50);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создаем автомобиль с указанными параметрами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} 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16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616931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200" dirty="0" smtClean="0">
                <a:effectLst/>
              </a:rPr>
              <a:t>Если в классе определен один или несколько конструкторов с параметрами, мы не сможем создать объект через неявный конструктор по умолчанию:</a:t>
            </a:r>
            <a:br>
              <a:rPr lang="ru-RU" sz="4200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Car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private double mileage;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private double fuel;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</a:t>
            </a:r>
            <a:r>
              <a:rPr lang="en-US" sz="3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Car(double mileage, double fuel)</a:t>
            </a:r>
            <a:br>
              <a:rPr lang="en-US" sz="3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sz="3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sz="3800" b="1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this.mileage</a:t>
            </a:r>
            <a:r>
              <a:rPr lang="en-US" sz="3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mileage;</a:t>
            </a:r>
            <a:br>
              <a:rPr lang="en-US" sz="3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sz="3800" b="1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this.fuel</a:t>
            </a:r>
            <a:r>
              <a:rPr lang="en-US" sz="3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fuel;</a:t>
            </a:r>
            <a:br>
              <a:rPr lang="en-US" sz="3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Program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static void Main(string[] </a:t>
            </a:r>
            <a:r>
              <a:rPr lang="en-US" sz="38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Car </a:t>
            </a:r>
            <a:r>
              <a:rPr lang="en-US" sz="38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newCar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Car(100, 50); 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Car newCar2 = new Car(); </a:t>
            </a:r>
            <a:r>
              <a:rPr lang="en-US" sz="3800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sz="3800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ошибка, в классе не определен конструктор без параметров </a:t>
            </a:r>
            <a:r>
              <a:rPr lang="ru-RU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} </a:t>
            </a:r>
            <a:br>
              <a:rPr lang="ru-RU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ru-RU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/>
                </a:solidFill>
              </a:rPr>
              <a:t>Конструкторы в </a:t>
            </a:r>
            <a:r>
              <a:rPr lang="en-US" b="1" dirty="0">
                <a:solidFill>
                  <a:schemeClr val="accent2"/>
                </a:solidFill>
              </a:rPr>
              <a:t>C#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20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Перегрузка методов в </a:t>
            </a:r>
            <a:r>
              <a:rPr lang="en-US" b="1" dirty="0" smtClean="0">
                <a:solidFill>
                  <a:srgbClr val="FF0000"/>
                </a:solidFill>
              </a:rPr>
              <a:t>C#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effectLst/>
              </a:rPr>
              <a:t>Перегрузка методов</a:t>
            </a:r>
            <a:r>
              <a:rPr lang="ru-RU" dirty="0" smtClean="0">
                <a:effectLst/>
              </a:rPr>
              <a:t> – это объявление в классе методов с одинаковыми именами при этом с различными параметрами. 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Имея некий </a:t>
            </a:r>
            <a:r>
              <a:rPr lang="ru-RU" b="1" dirty="0" smtClean="0">
                <a:effectLst/>
              </a:rPr>
              <a:t>метод</a:t>
            </a:r>
            <a:r>
              <a:rPr lang="ru-RU" dirty="0" smtClean="0">
                <a:effectLst/>
              </a:rPr>
              <a:t>, чтобы его </a:t>
            </a:r>
            <a:r>
              <a:rPr lang="ru-RU" b="1" dirty="0" smtClean="0">
                <a:effectLst/>
              </a:rPr>
              <a:t>перегрузить</a:t>
            </a:r>
            <a:r>
              <a:rPr lang="ru-RU" dirty="0" smtClean="0">
                <a:effectLst/>
              </a:rPr>
              <a:t>, другой метод с таким же именем должен отличаться от него </a:t>
            </a:r>
            <a:r>
              <a:rPr lang="ru-RU" b="1" dirty="0" smtClean="0">
                <a:effectLst/>
              </a:rPr>
              <a:t>количеством параметров и/или типами параметров</a:t>
            </a:r>
            <a:r>
              <a:rPr lang="ru-RU" dirty="0" smtClean="0">
                <a:effectLst/>
              </a:rPr>
              <a:t>. 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Отличия </a:t>
            </a:r>
            <a:r>
              <a:rPr lang="ru-RU" dirty="0" smtClean="0">
                <a:effectLst/>
              </a:rPr>
              <a:t>только типами возвращаемых значений </a:t>
            </a:r>
            <a:r>
              <a:rPr lang="ru-RU" dirty="0" smtClean="0">
                <a:effectLst/>
              </a:rPr>
              <a:t>методам </a:t>
            </a:r>
            <a:r>
              <a:rPr lang="ru-RU" dirty="0" smtClean="0">
                <a:effectLst/>
              </a:rPr>
              <a:t>недостаточно для перегрузки, но если методы отличаются параметрами, тогда перегружаемые методы могут иметь и различные типы возвращаемых значений.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0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Перегрузка методов в </a:t>
            </a:r>
            <a:r>
              <a:rPr lang="en-US" b="1" dirty="0" smtClean="0">
                <a:solidFill>
                  <a:srgbClr val="FF0000"/>
                </a:solidFill>
              </a:rPr>
              <a:t>C#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200" dirty="0" smtClean="0">
                <a:effectLst/>
              </a:rPr>
              <a:t>Пример того, как может быть перегружен метод:</a:t>
            </a:r>
            <a:br>
              <a:rPr lang="ru-RU" sz="4200" dirty="0" smtClean="0">
                <a:effectLst/>
              </a:rPr>
            </a:br>
            <a:r>
              <a:rPr lang="ru-RU" sz="4200" dirty="0" smtClean="0">
                <a:effectLst/>
              </a:rPr>
              <a:t/>
            </a:r>
            <a:br>
              <a:rPr lang="ru-RU" sz="4200" dirty="0" smtClean="0">
                <a:effectLst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SomeMethod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тело метода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SomeMethod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a)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от первого отличается наличием параметра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// тело метода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SomeMethod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(string s)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от второго отличается типом параметра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// тело метода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SomeMethod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b)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от предыдущих отличается количеством параметров (плюс изменен тип возврата)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// тело метода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0;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63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Перегрузка методов в </a:t>
            </a:r>
            <a:r>
              <a:rPr lang="en-US" b="1" dirty="0" smtClean="0">
                <a:solidFill>
                  <a:srgbClr val="FF0000"/>
                </a:solidFill>
              </a:rPr>
              <a:t>C#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effectLst/>
              </a:rPr>
              <a:t>Пример</a:t>
            </a:r>
            <a:r>
              <a:rPr lang="ru-RU" dirty="0" smtClean="0">
                <a:effectLst/>
              </a:rPr>
              <a:t> того, как </a:t>
            </a:r>
            <a:r>
              <a:rPr lang="ru-RU" b="1" dirty="0" smtClean="0">
                <a:effectLst/>
              </a:rPr>
              <a:t>не может быть перегружен метод</a:t>
            </a:r>
            <a:r>
              <a:rPr lang="ru-RU" dirty="0" smtClean="0">
                <a:effectLst/>
              </a:rPr>
              <a:t>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SomeMethod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тело метода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SomeMethod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b)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имени параметра недостаточно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тело метода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SomeMethod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a)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типа возвращаемого значения недостаточно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тело метода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0;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95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5069" y="94678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Перегрузка методов в </a:t>
            </a:r>
            <a:r>
              <a:rPr lang="en-US" b="1" dirty="0" smtClean="0">
                <a:solidFill>
                  <a:srgbClr val="FF0000"/>
                </a:solidFill>
              </a:rPr>
              <a:t>C#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effectLst/>
              </a:rPr>
              <a:t>     </a:t>
            </a:r>
            <a:r>
              <a:rPr lang="ru-RU" sz="3400" dirty="0" smtClean="0">
                <a:effectLst/>
              </a:rPr>
              <a:t>На </a:t>
            </a:r>
            <a:r>
              <a:rPr lang="ru-RU" sz="3400" dirty="0" smtClean="0">
                <a:effectLst/>
              </a:rPr>
              <a:t>практике перегрузка методов в </a:t>
            </a:r>
            <a:r>
              <a:rPr lang="en-US" sz="3400" dirty="0" smtClean="0">
                <a:effectLst/>
              </a:rPr>
              <a:t>C#</a:t>
            </a:r>
            <a:r>
              <a:rPr lang="ru-RU" sz="3400" dirty="0" smtClean="0">
                <a:effectLst/>
              </a:rPr>
              <a:t> встречается на каждом шагу. </a:t>
            </a:r>
            <a:endParaRPr lang="ru-RU" sz="3400" dirty="0" smtClean="0">
              <a:effectLst/>
            </a:endParaRPr>
          </a:p>
          <a:p>
            <a:pPr>
              <a:buNone/>
            </a:pPr>
            <a:r>
              <a:rPr lang="ru-RU" sz="3400" dirty="0"/>
              <a:t> </a:t>
            </a:r>
            <a:r>
              <a:rPr lang="ru-RU" sz="3400" dirty="0" smtClean="0"/>
              <a:t>    </a:t>
            </a:r>
            <a:r>
              <a:rPr lang="ru-RU" sz="3400" dirty="0" smtClean="0">
                <a:effectLst/>
              </a:rPr>
              <a:t>Например</a:t>
            </a:r>
            <a:r>
              <a:rPr lang="ru-RU" sz="3400" dirty="0" smtClean="0">
                <a:effectLst/>
              </a:rPr>
              <a:t>, в классе для конвертации типов </a:t>
            </a:r>
            <a:r>
              <a:rPr lang="ru-RU" sz="3400" b="1" i="1" dirty="0" err="1" smtClean="0">
                <a:effectLst/>
              </a:rPr>
              <a:t>Convert</a:t>
            </a:r>
            <a:r>
              <a:rPr lang="ru-RU" sz="3400" dirty="0" smtClean="0">
                <a:effectLst/>
              </a:rPr>
              <a:t> перегружены почти все методы. </a:t>
            </a:r>
            <a:endParaRPr lang="ru-RU" sz="3400" dirty="0" smtClean="0">
              <a:effectLst/>
            </a:endParaRPr>
          </a:p>
          <a:p>
            <a:pPr>
              <a:buNone/>
            </a:pPr>
            <a:r>
              <a:rPr lang="ru-RU" sz="3400" dirty="0"/>
              <a:t> </a:t>
            </a:r>
            <a:r>
              <a:rPr lang="ru-RU" sz="3400" dirty="0" smtClean="0"/>
              <a:t>    </a:t>
            </a:r>
            <a:r>
              <a:rPr lang="ru-RU" sz="3400" dirty="0" smtClean="0">
                <a:effectLst/>
              </a:rPr>
              <a:t>Метод </a:t>
            </a:r>
            <a:r>
              <a:rPr lang="ru-RU" sz="3400" b="1" i="1" dirty="0" smtClean="0">
                <a:effectLst/>
              </a:rPr>
              <a:t>ToInt32()</a:t>
            </a:r>
            <a:r>
              <a:rPr lang="ru-RU" sz="3400" b="1" dirty="0" smtClean="0">
                <a:effectLst/>
              </a:rPr>
              <a:t> </a:t>
            </a:r>
            <a:r>
              <a:rPr lang="ru-RU" sz="3400" dirty="0" smtClean="0">
                <a:effectLst/>
              </a:rPr>
              <a:t>может принимать параметр различного типа – </a:t>
            </a:r>
            <a:r>
              <a:rPr lang="ru-RU" sz="3400" b="1" i="1" dirty="0" err="1" smtClean="0">
                <a:effectLst/>
              </a:rPr>
              <a:t>bool</a:t>
            </a:r>
            <a:r>
              <a:rPr lang="ru-RU" sz="3400" b="1" i="1" dirty="0" smtClean="0">
                <a:effectLst/>
              </a:rPr>
              <a:t>, </a:t>
            </a:r>
            <a:r>
              <a:rPr lang="ru-RU" sz="3400" b="1" i="1" dirty="0" err="1" smtClean="0">
                <a:effectLst/>
              </a:rPr>
              <a:t>float</a:t>
            </a:r>
            <a:r>
              <a:rPr lang="ru-RU" sz="3400" b="1" i="1" dirty="0" smtClean="0">
                <a:effectLst/>
              </a:rPr>
              <a:t>, </a:t>
            </a:r>
            <a:r>
              <a:rPr lang="ru-RU" sz="3400" b="1" i="1" dirty="0" err="1" smtClean="0">
                <a:effectLst/>
              </a:rPr>
              <a:t>double</a:t>
            </a:r>
            <a:r>
              <a:rPr lang="ru-RU" sz="3400" b="1" i="1" dirty="0" smtClean="0">
                <a:effectLst/>
              </a:rPr>
              <a:t>, </a:t>
            </a:r>
            <a:r>
              <a:rPr lang="ru-RU" sz="3400" b="1" i="1" dirty="0" err="1" smtClean="0">
                <a:effectLst/>
              </a:rPr>
              <a:t>byte</a:t>
            </a:r>
            <a:r>
              <a:rPr lang="ru-RU" sz="3400" b="1" i="1" dirty="0" smtClean="0">
                <a:effectLst/>
              </a:rPr>
              <a:t>, </a:t>
            </a:r>
            <a:r>
              <a:rPr lang="ru-RU" sz="3400" b="1" i="1" dirty="0" err="1" smtClean="0">
                <a:effectLst/>
              </a:rPr>
              <a:t>char</a:t>
            </a:r>
            <a:r>
              <a:rPr lang="ru-RU" sz="3400" b="1" dirty="0" smtClean="0">
                <a:effectLst/>
              </a:rPr>
              <a:t> </a:t>
            </a:r>
            <a:r>
              <a:rPr lang="ru-RU" sz="3400" dirty="0" smtClean="0">
                <a:effectLst/>
              </a:rPr>
              <a:t>и т.д. Для каждого варианта параметра метода необходима своя реализация конвертации соответственно, здесь и используется перегрузка метода </a:t>
            </a:r>
            <a:r>
              <a:rPr lang="ru-RU" sz="3400" b="1" dirty="0" smtClean="0">
                <a:effectLst/>
              </a:rPr>
              <a:t>ToInt32()</a:t>
            </a:r>
            <a:r>
              <a:rPr lang="ru-RU" sz="3400" dirty="0" smtClean="0">
                <a:effectLst/>
              </a:rPr>
              <a:t>. </a:t>
            </a:r>
            <a:endParaRPr lang="ru-RU" sz="3400" dirty="0" smtClean="0">
              <a:effectLst/>
            </a:endParaRPr>
          </a:p>
          <a:p>
            <a:pPr>
              <a:buNone/>
            </a:pPr>
            <a:r>
              <a:rPr lang="ru-RU" sz="3400" dirty="0"/>
              <a:t> </a:t>
            </a:r>
            <a:r>
              <a:rPr lang="ru-RU" sz="3400" dirty="0" smtClean="0"/>
              <a:t>    </a:t>
            </a:r>
            <a:r>
              <a:rPr lang="ru-RU" sz="3400" dirty="0" smtClean="0">
                <a:effectLst/>
              </a:rPr>
              <a:t>Этот </a:t>
            </a:r>
            <a:r>
              <a:rPr lang="ru-RU" sz="3400" dirty="0" smtClean="0">
                <a:effectLst/>
              </a:rPr>
              <a:t>пример очень хорошо показывает преимущество, которое дает нам перегрузка – мы просто вызываем метод с универсальным именем </a:t>
            </a:r>
            <a:r>
              <a:rPr lang="ru-RU" sz="3400" i="1" dirty="0" smtClean="0">
                <a:effectLst/>
              </a:rPr>
              <a:t>ToInt32()</a:t>
            </a:r>
            <a:r>
              <a:rPr lang="ru-RU" sz="3400" dirty="0" smtClean="0">
                <a:effectLst/>
              </a:rPr>
              <a:t>, не задумываясь параметр какого типа мы передаем. </a:t>
            </a:r>
            <a:endParaRPr lang="ru-RU" sz="3400" dirty="0" smtClean="0">
              <a:effectLst/>
            </a:endParaRPr>
          </a:p>
          <a:p>
            <a:pPr>
              <a:buNone/>
            </a:pPr>
            <a:r>
              <a:rPr lang="ru-RU" sz="3400" dirty="0"/>
              <a:t> </a:t>
            </a:r>
            <a:r>
              <a:rPr lang="ru-RU" sz="3400" dirty="0" smtClean="0"/>
              <a:t>    </a:t>
            </a:r>
            <a:r>
              <a:rPr lang="ru-RU" sz="3400" dirty="0" smtClean="0">
                <a:effectLst/>
              </a:rPr>
              <a:t>Без </a:t>
            </a:r>
            <a:r>
              <a:rPr lang="ru-RU" sz="3400" dirty="0" smtClean="0">
                <a:effectLst/>
              </a:rPr>
              <a:t>перегрузки этот метод мог бы разделиться на методы с разными именами: </a:t>
            </a:r>
            <a:r>
              <a:rPr lang="ru-RU" sz="3400" i="1" dirty="0" smtClean="0">
                <a:effectLst/>
              </a:rPr>
              <a:t>FromBoolToInt32(), FromFloatToInt32(), FromDoubleToInt32(), FromByteToInt32()</a:t>
            </a:r>
            <a:r>
              <a:rPr lang="ru-RU" sz="3400" dirty="0" smtClean="0">
                <a:effectLst/>
              </a:rPr>
              <a:t> и т.д.</a:t>
            </a:r>
            <a:br>
              <a:rPr lang="ru-RU" sz="3400" dirty="0" smtClean="0">
                <a:effectLst/>
              </a:rPr>
            </a:b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49082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Перегрузка методов в </a:t>
            </a:r>
            <a:r>
              <a:rPr lang="en-US" b="1" dirty="0" smtClean="0">
                <a:solidFill>
                  <a:srgbClr val="FF0000"/>
                </a:solidFill>
              </a:rPr>
              <a:t>C#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>Еще простой пример перегрузки. 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Метод </a:t>
            </a:r>
            <a:r>
              <a:rPr lang="ru-RU" dirty="0" smtClean="0">
                <a:effectLst/>
              </a:rPr>
              <a:t>будет добавлять аргументы друг к другу и выводить результат (с числами это обычное сложение, с символами объединение в строку):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AddAndDisplay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b)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Console.WriteLine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 + b);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AddAndDisplay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(char a, char b)</a:t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Console.WriteLine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a.ToString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+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b.ToString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AddAndDisplay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(5, 8);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13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AddAndDisplay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('C', '#');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"C#"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Console.ReadKey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ru-RU" dirty="0" smtClean="0">
                <a:effectLst/>
              </a:rPr>
              <a:t>Мы просто задаем параметры метода, а компилятор сам решает, какой вариант метода </a:t>
            </a:r>
            <a:r>
              <a:rPr lang="en-US" b="1" i="1" dirty="0" err="1" smtClean="0">
                <a:effectLst/>
              </a:rPr>
              <a:t>AddAndDisplay</a:t>
            </a:r>
            <a:r>
              <a:rPr lang="en-US" dirty="0" smtClean="0">
                <a:effectLst/>
              </a:rPr>
              <a:t> </a:t>
            </a:r>
            <a:r>
              <a:rPr lang="ru-RU" dirty="0" smtClean="0">
                <a:effectLst/>
              </a:rPr>
              <a:t>необходимо вызвать.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92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Классы </a:t>
            </a:r>
            <a:r>
              <a:rPr lang="ru-RU" b="1" dirty="0">
                <a:solidFill>
                  <a:srgbClr val="FF0000"/>
                </a:solidFill>
              </a:rPr>
              <a:t>и объекты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>При объявлении класса модификатор доступа можно не указывать, при этом будет применяться режим по умолчанию </a:t>
            </a:r>
            <a:r>
              <a:rPr lang="ru-RU" b="1" i="1" dirty="0" err="1" smtClean="0">
                <a:effectLst/>
              </a:rPr>
              <a:t>internal</a:t>
            </a:r>
            <a:r>
              <a:rPr lang="ru-RU" dirty="0" smtClean="0">
                <a:effectLst/>
              </a:rPr>
              <a:t>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Класс</a:t>
            </a:r>
            <a:r>
              <a:rPr lang="ru-RU" dirty="0" smtClean="0">
                <a:effectLst/>
              </a:rPr>
              <a:t> следует объявлять внутри пространства имен </a:t>
            </a:r>
            <a:r>
              <a:rPr lang="ru-RU" b="1" i="1" dirty="0" err="1" smtClean="0">
                <a:effectLst/>
              </a:rPr>
              <a:t>namespace</a:t>
            </a:r>
            <a:r>
              <a:rPr lang="ru-RU" dirty="0" smtClean="0">
                <a:effectLst/>
              </a:rPr>
              <a:t>, но за пределами другого класса (возможно также объявление класса внутри другого - вложенные типы). 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Пример объявления классов </a:t>
            </a:r>
            <a:r>
              <a:rPr lang="ru-RU" b="1" i="1" dirty="0" err="1" smtClean="0">
                <a:effectLst/>
              </a:rPr>
              <a:t>Student</a:t>
            </a:r>
            <a:r>
              <a:rPr lang="ru-RU" b="1" dirty="0" smtClean="0">
                <a:effectLst/>
              </a:rPr>
              <a:t> и </a:t>
            </a:r>
            <a:r>
              <a:rPr lang="ru-RU" b="1" i="1" dirty="0" err="1" smtClean="0">
                <a:effectLst/>
              </a:rPr>
              <a:t>Pupil</a:t>
            </a:r>
            <a:r>
              <a:rPr lang="ru-RU" b="1" dirty="0" smtClean="0">
                <a:effectLst/>
              </a:rPr>
              <a:t>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namespace HelloWorld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class Student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без указания модификатор доступа, класс будет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internal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тело класса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Pupil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тело класса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}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ru-RU" b="1" dirty="0">
              <a:solidFill>
                <a:schemeClr val="tx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212976"/>
            <a:ext cx="8424936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5013176"/>
            <a:ext cx="8424936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23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ru-RU" b="1" dirty="0" smtClean="0"/>
              <a:t>Вопросы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774" y="1259632"/>
            <a:ext cx="8421706" cy="5337720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Как соотносятся классы и объекты в ООП?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Как объявляется класс  в С</a:t>
            </a:r>
            <a:r>
              <a:rPr lang="en-US" sz="3400" dirty="0" smtClean="0"/>
              <a:t>#</a:t>
            </a:r>
            <a:r>
              <a:rPr lang="ru-RU" sz="34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Какие модификаторы можно использовать для классов?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Какие члены могут содержать классы в </a:t>
            </a:r>
            <a:r>
              <a:rPr lang="en-US" sz="3400" dirty="0" smtClean="0"/>
              <a:t>C#</a:t>
            </a:r>
            <a:r>
              <a:rPr lang="ru-RU" sz="34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Какие уровни доступа можно использовать для членов класса в </a:t>
            </a:r>
            <a:r>
              <a:rPr lang="en-US" sz="3400" dirty="0" smtClean="0"/>
              <a:t>C#</a:t>
            </a:r>
            <a:r>
              <a:rPr lang="ru-RU" sz="34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Что такое поле класса и как они объявляются в С</a:t>
            </a:r>
            <a:r>
              <a:rPr lang="en-US" sz="3400" dirty="0" smtClean="0"/>
              <a:t>#</a:t>
            </a:r>
            <a:r>
              <a:rPr lang="ru-RU" sz="34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Приведите примеры создания объектов </a:t>
            </a:r>
            <a:r>
              <a:rPr lang="ru-RU" sz="3400" dirty="0"/>
              <a:t>в</a:t>
            </a:r>
            <a:r>
              <a:rPr lang="en-US" sz="3400" dirty="0" smtClean="0"/>
              <a:t> </a:t>
            </a:r>
            <a:r>
              <a:rPr lang="ru-RU" sz="3400" dirty="0" smtClean="0"/>
              <a:t>С</a:t>
            </a:r>
            <a:r>
              <a:rPr lang="en-US" sz="3400" dirty="0" smtClean="0"/>
              <a:t>#</a:t>
            </a:r>
            <a:r>
              <a:rPr lang="ru-RU" sz="34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Как </a:t>
            </a:r>
            <a:r>
              <a:rPr lang="ru-RU" sz="3400" dirty="0"/>
              <a:t>осуществляется </a:t>
            </a:r>
            <a:r>
              <a:rPr lang="ru-RU" sz="3400" dirty="0" smtClean="0"/>
              <a:t>доступ </a:t>
            </a:r>
            <a:r>
              <a:rPr lang="ru-RU" sz="3400" dirty="0"/>
              <a:t>к членам </a:t>
            </a:r>
            <a:r>
              <a:rPr lang="ru-RU" sz="3400" dirty="0" smtClean="0"/>
              <a:t>объекта</a:t>
            </a:r>
            <a:r>
              <a:rPr lang="ru-RU" sz="34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Что такое свойство? </a:t>
            </a:r>
            <a:r>
              <a:rPr lang="ru-RU" sz="3400" dirty="0" err="1" smtClean="0"/>
              <a:t>Аксессор</a:t>
            </a:r>
            <a:r>
              <a:rPr lang="ru-RU" sz="34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Когда используется </a:t>
            </a:r>
            <a:r>
              <a:rPr lang="ru-RU" sz="3400" dirty="0" err="1" smtClean="0"/>
              <a:t>аксессор</a:t>
            </a:r>
            <a:r>
              <a:rPr lang="ru-RU" sz="3400" dirty="0" smtClean="0"/>
              <a:t> </a:t>
            </a:r>
            <a:r>
              <a:rPr lang="en-US" sz="3400" dirty="0" smtClean="0"/>
              <a:t>get</a:t>
            </a:r>
            <a:r>
              <a:rPr lang="ru-RU" sz="3400" dirty="0" smtClean="0"/>
              <a:t>, а когда </a:t>
            </a:r>
            <a:r>
              <a:rPr lang="en-US" sz="3400" dirty="0" smtClean="0"/>
              <a:t>set</a:t>
            </a:r>
            <a:r>
              <a:rPr lang="ru-RU" sz="3400" dirty="0" smtClean="0"/>
              <a:t>?</a:t>
            </a:r>
            <a:endParaRPr lang="ru-RU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Что представляет собой метод?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Дайте определение понятий  «статический метод» и «простой метод»?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Приведите примеры использования статического и простого метода.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Что представляют собой конструкторы в </a:t>
            </a:r>
            <a:r>
              <a:rPr lang="en-US" sz="3400" dirty="0" smtClean="0"/>
              <a:t>C#</a:t>
            </a:r>
            <a:r>
              <a:rPr lang="ru-RU" sz="34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Как объявляется конструктор? Приведите пример.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Укажите назначение ключевого слова </a:t>
            </a:r>
            <a:r>
              <a:rPr lang="ru-RU" sz="3400" b="1" dirty="0" err="1" smtClean="0"/>
              <a:t>this</a:t>
            </a:r>
            <a:r>
              <a:rPr lang="ru-RU" sz="34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Можно ли использовать в классе несколько конструкторов?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Что такое перегрузка методов? Укажите условия возможности перегрузки методов.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/>
              <a:t>Приведите примеры перегрузки методов.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366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Определить класс с именем STUDENT, содержащий следующие поля: - фамилия и инициалы; - номер группы; - успеваемость (массив из нескольких элементов). Написать методы, выполняющие следующие действия: - ввод с клавиатуры данных в массив, состоящий из нескольких объектов типа STUDENT; - вывод на дисплей фамилий и номеров групп для всех студентов, включенных в массив. - если есть студенты имеющие 2 в табеле, вывести таких студентов, если таких студентов нет, вывести соответствующее сообщение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Решение в файле </a:t>
            </a:r>
            <a:r>
              <a:rPr lang="en-US" dirty="0" smtClean="0">
                <a:solidFill>
                  <a:srgbClr val="FF0000"/>
                </a:solidFill>
              </a:rPr>
              <a:t>new 1</a:t>
            </a: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70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для </a:t>
            </a:r>
            <a:r>
              <a:rPr lang="ru-RU" dirty="0" smtClean="0"/>
              <a:t>самостоятельного выполнения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3"/>
          <a:srcRect l="19756" t="24490" r="39860" b="13479"/>
          <a:stretch/>
        </p:blipFill>
        <p:spPr bwMode="auto">
          <a:xfrm>
            <a:off x="1043608" y="1268760"/>
            <a:ext cx="6984776" cy="54726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7482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b="1" dirty="0" smtClean="0">
                <a:solidFill>
                  <a:srgbClr val="FF0000"/>
                </a:solidFill>
                <a:effectLst/>
              </a:rPr>
            </a:br>
            <a:r>
              <a:rPr lang="ru-RU" b="1" dirty="0" smtClean="0">
                <a:solidFill>
                  <a:srgbClr val="FF0000"/>
                </a:solidFill>
                <a:effectLst/>
              </a:rPr>
              <a:t>Члены класса</a:t>
            </a:r>
            <a:r>
              <a:rPr lang="ru-RU" dirty="0" smtClean="0">
                <a:solidFill>
                  <a:srgbClr val="FF0000"/>
                </a:solidFill>
                <a:effectLst/>
              </a:rPr>
              <a:t/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607220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Классы</a:t>
            </a:r>
            <a:r>
              <a:rPr lang="ru-RU" dirty="0" smtClean="0">
                <a:effectLst/>
              </a:rPr>
              <a:t> в </a:t>
            </a:r>
            <a:r>
              <a:rPr lang="en-US" dirty="0" smtClean="0">
                <a:effectLst/>
              </a:rPr>
              <a:t>C#</a:t>
            </a:r>
            <a:r>
              <a:rPr lang="ru-RU" dirty="0" smtClean="0">
                <a:effectLst/>
              </a:rPr>
              <a:t> могут содержать следующие члены: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i="1" dirty="0" smtClean="0">
                <a:effectLst/>
              </a:rPr>
              <a:t>поля</a:t>
            </a:r>
            <a:r>
              <a:rPr lang="ru-RU" dirty="0" smtClean="0">
                <a:effectLst/>
              </a:rPr>
              <a:t>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i="1" dirty="0" smtClean="0">
                <a:effectLst/>
              </a:rPr>
              <a:t>константы</a:t>
            </a:r>
            <a:r>
              <a:rPr lang="ru-RU" dirty="0" smtClean="0">
                <a:effectLst/>
              </a:rPr>
              <a:t>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i="1" dirty="0" smtClean="0">
                <a:effectLst/>
              </a:rPr>
              <a:t>свойства</a:t>
            </a:r>
            <a:r>
              <a:rPr lang="ru-RU" dirty="0" smtClean="0">
                <a:effectLst/>
              </a:rPr>
              <a:t>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i="1" dirty="0" smtClean="0">
                <a:effectLst/>
              </a:rPr>
              <a:t>конструкторы</a:t>
            </a:r>
            <a:r>
              <a:rPr lang="ru-RU" dirty="0" smtClean="0">
                <a:effectLst/>
              </a:rPr>
              <a:t>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i="1" dirty="0" smtClean="0">
                <a:effectLst/>
              </a:rPr>
              <a:t>методы</a:t>
            </a:r>
            <a:r>
              <a:rPr lang="ru-RU" dirty="0" smtClean="0">
                <a:effectLst/>
              </a:rPr>
              <a:t>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i="1" dirty="0" smtClean="0">
                <a:effectLst/>
              </a:rPr>
              <a:t>события</a:t>
            </a:r>
            <a:r>
              <a:rPr lang="ru-RU" dirty="0" smtClean="0">
                <a:effectLst/>
              </a:rPr>
              <a:t>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i="1" dirty="0" smtClean="0">
                <a:effectLst/>
              </a:rPr>
              <a:t>операторы</a:t>
            </a:r>
            <a:r>
              <a:rPr lang="ru-RU" dirty="0" smtClean="0">
                <a:effectLst/>
              </a:rPr>
              <a:t>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i="1" dirty="0" smtClean="0">
                <a:effectLst/>
              </a:rPr>
              <a:t>индексаторы</a:t>
            </a:r>
            <a:r>
              <a:rPr lang="ru-RU" dirty="0" smtClean="0">
                <a:effectLst/>
              </a:rPr>
              <a:t>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i="1" dirty="0" smtClean="0">
                <a:effectLst/>
              </a:rPr>
              <a:t>вложенные типы</a:t>
            </a:r>
            <a:r>
              <a:rPr lang="ru-RU" dirty="0" smtClean="0">
                <a:effectLst/>
              </a:rPr>
              <a:t>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Все члены класса, как и сам класс, имеют свой уровень доступа. Их может быть уже пять: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b="1" i="1" dirty="0" err="1" smtClean="0">
                <a:effectLst/>
              </a:rPr>
              <a:t>public</a:t>
            </a:r>
            <a:r>
              <a:rPr lang="ru-RU" dirty="0" smtClean="0">
                <a:effectLst/>
              </a:rPr>
              <a:t> – доступ к члену возможен из любого места одной сборки, либо из другой сборки, на которую есть ссылка;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b="1" i="1" dirty="0" err="1" smtClean="0">
                <a:effectLst/>
              </a:rPr>
              <a:t>protected</a:t>
            </a:r>
            <a:r>
              <a:rPr lang="ru-RU" dirty="0" smtClean="0">
                <a:effectLst/>
              </a:rPr>
              <a:t> – доступ к члену возможен только внутри класса, либо в классе-наследнике (при наследовании);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b="1" i="1" dirty="0" err="1" smtClean="0">
                <a:effectLst/>
              </a:rPr>
              <a:t>internal</a:t>
            </a:r>
            <a:r>
              <a:rPr lang="ru-RU" dirty="0" smtClean="0">
                <a:effectLst/>
              </a:rPr>
              <a:t> – доступ к члену возможен только из сборки, в которой он объявлен;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b="1" i="1" dirty="0" err="1" smtClean="0">
                <a:effectLst/>
              </a:rPr>
              <a:t>private</a:t>
            </a:r>
            <a:r>
              <a:rPr lang="ru-RU" dirty="0" smtClean="0">
                <a:effectLst/>
              </a:rPr>
              <a:t> – доступ к члену возможен только внутри класса;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- </a:t>
            </a:r>
            <a:r>
              <a:rPr lang="ru-RU" b="1" i="1" dirty="0" err="1" smtClean="0">
                <a:effectLst/>
              </a:rPr>
              <a:t>protected</a:t>
            </a:r>
            <a:r>
              <a:rPr lang="ru-RU" b="1" i="1" dirty="0" smtClean="0">
                <a:effectLst/>
              </a:rPr>
              <a:t> </a:t>
            </a:r>
            <a:r>
              <a:rPr lang="ru-RU" b="1" i="1" dirty="0" err="1" smtClean="0">
                <a:effectLst/>
              </a:rPr>
              <a:t>intern</a:t>
            </a:r>
            <a:r>
              <a:rPr lang="ru-RU" i="1" dirty="0" err="1" smtClean="0">
                <a:effectLst/>
              </a:rPr>
              <a:t>al</a:t>
            </a:r>
            <a:r>
              <a:rPr lang="ru-RU" dirty="0" smtClean="0">
                <a:effectLst/>
              </a:rPr>
              <a:t> - доступ к члену возможен из одной сборки, либо из класса-наследника другой сборки.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90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/>
              </a:rPr>
              <a:t>Поля класса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Поле</a:t>
            </a:r>
            <a:r>
              <a:rPr lang="ru-RU" dirty="0" smtClean="0">
                <a:effectLst/>
              </a:rPr>
              <a:t> – это </a:t>
            </a:r>
            <a:r>
              <a:rPr lang="ru-RU" b="1" dirty="0" smtClean="0">
                <a:effectLst/>
              </a:rPr>
              <a:t>переменная</a:t>
            </a:r>
            <a:r>
              <a:rPr lang="ru-RU" dirty="0" smtClean="0">
                <a:effectLst/>
              </a:rPr>
              <a:t>, объявленная </a:t>
            </a:r>
            <a:r>
              <a:rPr lang="ru-RU" b="1" dirty="0" smtClean="0">
                <a:effectLst/>
              </a:rPr>
              <a:t>внутри класса</a:t>
            </a:r>
            <a:r>
              <a:rPr lang="ru-RU" dirty="0" smtClean="0">
                <a:effectLst/>
              </a:rPr>
              <a:t>.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>
                <a:effectLst/>
              </a:rPr>
              <a:t>Как правило, поля объявляются с модификаторами доступа </a:t>
            </a:r>
            <a:r>
              <a:rPr lang="ru-RU" b="1" i="1" dirty="0" err="1" smtClean="0">
                <a:effectLst/>
              </a:rPr>
              <a:t>private</a:t>
            </a:r>
            <a:r>
              <a:rPr lang="ru-RU" dirty="0" smtClean="0">
                <a:effectLst/>
              </a:rPr>
              <a:t> либо </a:t>
            </a:r>
            <a:r>
              <a:rPr lang="ru-RU" b="1" i="1" dirty="0" err="1" smtClean="0">
                <a:effectLst/>
              </a:rPr>
              <a:t>protected</a:t>
            </a:r>
            <a:r>
              <a:rPr lang="ru-RU" dirty="0" smtClean="0">
                <a:effectLst/>
              </a:rPr>
              <a:t>, чтобы запретить прямой доступ к ним. 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Для </a:t>
            </a:r>
            <a:r>
              <a:rPr lang="ru-RU" dirty="0" smtClean="0">
                <a:effectLst/>
              </a:rPr>
              <a:t>получения доступа к полям следует использовать свойства или методы.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Пример объявления полей в классе: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не рекомендуется использовать </a:t>
            </a: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для поля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38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b="1" dirty="0" smtClean="0">
                <a:solidFill>
                  <a:srgbClr val="FF0000"/>
                </a:solidFill>
                <a:effectLst/>
              </a:rPr>
            </a:br>
            <a:r>
              <a:rPr lang="ru-RU" b="1" dirty="0" smtClean="0">
                <a:solidFill>
                  <a:srgbClr val="FF0000"/>
                </a:solidFill>
                <a:effectLst/>
              </a:rPr>
              <a:t>Создание объектов</a:t>
            </a:r>
            <a:r>
              <a:rPr lang="ru-RU" dirty="0" smtClean="0">
                <a:solidFill>
                  <a:srgbClr val="FF0000"/>
                </a:solidFill>
                <a:effectLst/>
              </a:rPr>
              <a:t/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229600" cy="57606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5000" dirty="0" smtClean="0">
                <a:effectLst/>
              </a:rPr>
              <a:t>Объявив класс,  можно создавать объекты. Делается это при помощи ключевого слова </a:t>
            </a:r>
            <a:r>
              <a:rPr lang="en-US" sz="5000" b="1" i="1" dirty="0" smtClean="0">
                <a:effectLst/>
              </a:rPr>
              <a:t>new</a:t>
            </a:r>
            <a:r>
              <a:rPr lang="en-US" sz="5000" dirty="0" smtClean="0">
                <a:effectLst/>
              </a:rPr>
              <a:t> </a:t>
            </a:r>
            <a:r>
              <a:rPr lang="ru-RU" sz="5000" dirty="0" smtClean="0">
                <a:effectLst/>
              </a:rPr>
              <a:t>и имени класса:</a:t>
            </a:r>
            <a:br>
              <a:rPr lang="ru-RU" sz="5000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namespace HelloWorld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class Student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private string </a:t>
            </a:r>
            <a:r>
              <a:rPr lang="en-US" sz="38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private string </a:t>
            </a:r>
            <a:r>
              <a:rPr lang="en-US" sz="38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private </a:t>
            </a:r>
            <a:r>
              <a:rPr lang="en-US" sz="38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age;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public string group;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class Program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{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static void Main(string[] </a:t>
            </a:r>
            <a:r>
              <a:rPr lang="en-US" sz="38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{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 Student student1 = </a:t>
            </a:r>
            <a:r>
              <a:rPr lang="en-US" sz="3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Student(); </a:t>
            </a:r>
            <a:r>
              <a:rPr lang="en-US" sz="3800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ru-RU" sz="3800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создание объекта </a:t>
            </a:r>
            <a:r>
              <a:rPr lang="en-US" sz="3800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student1 </a:t>
            </a:r>
            <a:r>
              <a:rPr lang="ru-RU" sz="3800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класса </a:t>
            </a:r>
            <a:r>
              <a:rPr lang="en-US" sz="3800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 </a:t>
            </a:r>
            <a:r>
              <a:rPr lang="en-US" sz="38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student2 = </a:t>
            </a:r>
            <a:r>
              <a:rPr lang="en-US" sz="3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Student();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}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}</a:t>
            </a:r>
            <a:b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Доступ к членам объекта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>Доступ к членам объекта осуществляется при помощи оператора точка «</a:t>
            </a:r>
            <a:r>
              <a:rPr lang="ru-RU" b="1" dirty="0" smtClean="0">
                <a:effectLst/>
              </a:rPr>
              <a:t>.</a:t>
            </a:r>
            <a:r>
              <a:rPr lang="ru-RU" dirty="0" smtClean="0">
                <a:effectLst/>
              </a:rPr>
              <a:t>» 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Student student1 = new Student();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Student student2 = new Student();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student1.group = "Group1";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student2.group = "Group2";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Console.WriteLine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(student1.group);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выводит на экран "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Group1"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Console.Write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(student2.group);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Console.ReadKey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b="1" dirty="0" smtClean="0"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ru-RU" sz="3800" dirty="0" smtClean="0">
                <a:effectLst/>
              </a:rPr>
              <a:t>Такие поля класса </a:t>
            </a:r>
            <a:r>
              <a:rPr lang="en-US" sz="3800" b="1" i="1" dirty="0" smtClean="0">
                <a:effectLst/>
              </a:rPr>
              <a:t>Student</a:t>
            </a:r>
            <a:r>
              <a:rPr lang="en-US" sz="3800" b="1" dirty="0" smtClean="0">
                <a:effectLst/>
              </a:rPr>
              <a:t>, </a:t>
            </a:r>
            <a:r>
              <a:rPr lang="ru-RU" sz="3800" b="1" dirty="0" smtClean="0">
                <a:effectLst/>
              </a:rPr>
              <a:t>как </a:t>
            </a:r>
            <a:r>
              <a:rPr lang="en-US" sz="3800" b="1" i="1" dirty="0" err="1" smtClean="0">
                <a:effectLst/>
              </a:rPr>
              <a:t>firstName</a:t>
            </a:r>
            <a:r>
              <a:rPr lang="en-US" sz="3800" b="1" dirty="0" smtClean="0">
                <a:effectLst/>
              </a:rPr>
              <a:t>, </a:t>
            </a:r>
            <a:r>
              <a:rPr lang="en-US" sz="3800" b="1" i="1" dirty="0" err="1" smtClean="0">
                <a:effectLst/>
              </a:rPr>
              <a:t>lastName</a:t>
            </a:r>
            <a:r>
              <a:rPr lang="en-US" sz="3800" b="1" dirty="0" smtClean="0">
                <a:effectLst/>
              </a:rPr>
              <a:t> </a:t>
            </a:r>
            <a:r>
              <a:rPr lang="ru-RU" sz="3800" b="1" dirty="0" smtClean="0">
                <a:effectLst/>
              </a:rPr>
              <a:t>и </a:t>
            </a:r>
            <a:r>
              <a:rPr lang="en-US" sz="3800" b="1" i="1" dirty="0" smtClean="0">
                <a:effectLst/>
              </a:rPr>
              <a:t>age</a:t>
            </a:r>
            <a:r>
              <a:rPr lang="en-US" sz="3800" b="1" dirty="0" smtClean="0">
                <a:effectLst/>
              </a:rPr>
              <a:t> </a:t>
            </a:r>
            <a:r>
              <a:rPr lang="ru-RU" sz="3800" dirty="0" smtClean="0">
                <a:effectLst/>
              </a:rPr>
              <a:t>указаны с модификатором доступа </a:t>
            </a:r>
            <a:r>
              <a:rPr lang="en-US" sz="3800" b="1" i="1" dirty="0" smtClean="0">
                <a:effectLst/>
              </a:rPr>
              <a:t>private</a:t>
            </a:r>
            <a:r>
              <a:rPr lang="en-US" sz="3800" dirty="0" smtClean="0">
                <a:effectLst/>
              </a:rPr>
              <a:t>, </a:t>
            </a:r>
            <a:r>
              <a:rPr lang="ru-RU" sz="3800" dirty="0" smtClean="0">
                <a:effectLst/>
              </a:rPr>
              <a:t>поэтому доступ к ним будет запрещен вне класса: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Student student1 = new Student(); 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student1.firstName= "Nikolay";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ошибка, нет доступа к полю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Программа не скомпилируется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2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Константы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Константы - члены класса</a:t>
            </a:r>
            <a:r>
              <a:rPr lang="ru-RU" dirty="0" smtClean="0">
                <a:effectLst/>
              </a:rPr>
              <a:t> ничем не отличаются от простых констант внутри методов.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Константа</a:t>
            </a:r>
            <a:r>
              <a:rPr lang="ru-RU" dirty="0" smtClean="0">
                <a:effectLst/>
              </a:rPr>
              <a:t> – это переменная, значений которой нельзя изменить. Константа объявляется с помощью ключевого слова </a:t>
            </a:r>
            <a:r>
              <a:rPr lang="ru-RU" i="1" dirty="0" err="1" smtClean="0">
                <a:effectLst/>
              </a:rPr>
              <a:t>const</a:t>
            </a:r>
            <a:r>
              <a:rPr lang="ru-RU" dirty="0" smtClean="0">
                <a:effectLst/>
              </a:rPr>
              <a:t>. 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effectLst/>
              </a:rPr>
              <a:t>Пример </a:t>
            </a:r>
            <a:r>
              <a:rPr lang="ru-RU" dirty="0" smtClean="0">
                <a:effectLst/>
              </a:rPr>
              <a:t>объявления константы: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err="1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Pi</a:t>
            </a: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3.14;</a:t>
            </a:r>
            <a:b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solidFill>
                  <a:srgbClr val="00206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61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Свойства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Свойство</a:t>
            </a:r>
            <a:r>
              <a:rPr lang="ru-RU" sz="2400" dirty="0"/>
              <a:t> в </a:t>
            </a:r>
            <a:r>
              <a:rPr lang="ru-RU" sz="2400" dirty="0" smtClean="0"/>
              <a:t>Си</a:t>
            </a:r>
            <a:r>
              <a:rPr lang="en-US" sz="2400" dirty="0" smtClean="0"/>
              <a:t>#</a:t>
            </a:r>
            <a:r>
              <a:rPr lang="ru-RU" sz="2400" dirty="0" smtClean="0"/>
              <a:t> </a:t>
            </a:r>
            <a:r>
              <a:rPr lang="ru-RU" sz="2400" dirty="0"/>
              <a:t>– это член класса, который предоставляет удобный механизм доступа к полю класса (чтение поля и запись).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ru-RU" sz="2400" dirty="0" smtClean="0"/>
              <a:t>Свойство </a:t>
            </a:r>
            <a:r>
              <a:rPr lang="ru-RU" sz="2400" dirty="0"/>
              <a:t>представляет собой что-то среднее между полем и методом класса. </a:t>
            </a:r>
            <a:endParaRPr lang="en-US" sz="2400" dirty="0" smtClean="0"/>
          </a:p>
          <a:p>
            <a:pPr marL="0" indent="0">
              <a:buNone/>
            </a:pPr>
            <a:r>
              <a:rPr lang="ru-RU" sz="2400" dirty="0" smtClean="0"/>
              <a:t>При </a:t>
            </a:r>
            <a:r>
              <a:rPr lang="ru-RU" sz="2400" dirty="0"/>
              <a:t>использовании </a:t>
            </a:r>
            <a:r>
              <a:rPr lang="ru-RU" sz="2400" dirty="0" smtClean="0"/>
              <a:t>свойства </a:t>
            </a:r>
            <a:r>
              <a:rPr lang="ru-RU" sz="2400" dirty="0"/>
              <a:t>мы обращаемся к нему, как к полю класса, но на самом деле компилятор преобразовывает это обращение к вызову соответствующего неявного метода. </a:t>
            </a:r>
            <a:endParaRPr lang="en-US" sz="2400" dirty="0" smtClean="0"/>
          </a:p>
          <a:p>
            <a:pPr marL="0" indent="0">
              <a:buNone/>
            </a:pPr>
            <a:r>
              <a:rPr lang="ru-RU" sz="2400" dirty="0" smtClean="0"/>
              <a:t>Такой </a:t>
            </a:r>
            <a:r>
              <a:rPr lang="ru-RU" sz="2400" dirty="0"/>
              <a:t>метод называется </a:t>
            </a:r>
            <a:r>
              <a:rPr lang="ru-RU" sz="2400" b="1" dirty="0" err="1"/>
              <a:t>аксессор</a:t>
            </a:r>
            <a:r>
              <a:rPr lang="ru-RU" sz="2400" dirty="0"/>
              <a:t> (</a:t>
            </a:r>
            <a:r>
              <a:rPr lang="ru-RU" sz="2400" b="1" i="1" dirty="0" err="1"/>
              <a:t>accessor</a:t>
            </a:r>
            <a:r>
              <a:rPr lang="ru-RU" sz="2400" dirty="0"/>
              <a:t>).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Существует </a:t>
            </a:r>
            <a:r>
              <a:rPr lang="ru-RU" sz="2400" dirty="0"/>
              <a:t>два таких метода: </a:t>
            </a:r>
            <a:r>
              <a:rPr lang="ru-RU" sz="2400" b="1" i="1" dirty="0" err="1"/>
              <a:t>get</a:t>
            </a:r>
            <a:r>
              <a:rPr lang="ru-RU" sz="2400" dirty="0"/>
              <a:t> (</a:t>
            </a:r>
            <a:r>
              <a:rPr lang="ru-RU" sz="2400" b="1" dirty="0"/>
              <a:t>для получения данных</a:t>
            </a:r>
            <a:r>
              <a:rPr lang="ru-RU" sz="2400" dirty="0"/>
              <a:t>) и </a:t>
            </a:r>
            <a:r>
              <a:rPr lang="ru-RU" sz="2400" b="1" i="1" dirty="0" err="1"/>
              <a:t>set</a:t>
            </a:r>
            <a:r>
              <a:rPr lang="ru-RU" sz="2400" dirty="0"/>
              <a:t> (</a:t>
            </a:r>
            <a:r>
              <a:rPr lang="ru-RU" sz="2400" b="1" dirty="0"/>
              <a:t>для записи</a:t>
            </a:r>
            <a:r>
              <a:rPr lang="ru-RU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54397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994</Words>
  <Application>Microsoft Office PowerPoint</Application>
  <PresentationFormat>Экран (4:3)</PresentationFormat>
  <Paragraphs>142</Paragraphs>
  <Slides>32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6" baseType="lpstr">
      <vt:lpstr>Arial</vt:lpstr>
      <vt:lpstr>Calibri</vt:lpstr>
      <vt:lpstr>Courier New</vt:lpstr>
      <vt:lpstr>Тема Office</vt:lpstr>
      <vt:lpstr>Классы: основные понятия. Перегрузка методов</vt:lpstr>
      <vt:lpstr>Классы и объекты  </vt:lpstr>
      <vt:lpstr> Классы и объекты  </vt:lpstr>
      <vt:lpstr> Члены класса </vt:lpstr>
      <vt:lpstr>Поля класса </vt:lpstr>
      <vt:lpstr> Создание объектов </vt:lpstr>
      <vt:lpstr>Доступ к членам объекта</vt:lpstr>
      <vt:lpstr>Константы</vt:lpstr>
      <vt:lpstr> Свойства </vt:lpstr>
      <vt:lpstr>Свойства</vt:lpstr>
      <vt:lpstr>Пример использования свойств</vt:lpstr>
      <vt:lpstr>Свойства</vt:lpstr>
      <vt:lpstr>Зачем нужно использовать свойства?</vt:lpstr>
      <vt:lpstr> Вот как бы выглядела та же программа с использованием методов: </vt:lpstr>
      <vt:lpstr>Методы в C#</vt:lpstr>
      <vt:lpstr>Пример использования простого метода</vt:lpstr>
      <vt:lpstr>Статические методы</vt:lpstr>
      <vt:lpstr>Статические методы</vt:lpstr>
      <vt:lpstr>Конструкторы в C#. Указатель this </vt:lpstr>
      <vt:lpstr>Объявление конструктора</vt:lpstr>
      <vt:lpstr>Конструкторы в C#</vt:lpstr>
      <vt:lpstr>Конструкторы в C#</vt:lpstr>
      <vt:lpstr>Пример использования нескольких конструкторов:</vt:lpstr>
      <vt:lpstr>Конструкторы в C#</vt:lpstr>
      <vt:lpstr>Перегрузка методов в C# </vt:lpstr>
      <vt:lpstr>Перегрузка методов в C# </vt:lpstr>
      <vt:lpstr>Перегрузка методов в C# </vt:lpstr>
      <vt:lpstr>Перегрузка методов в C# </vt:lpstr>
      <vt:lpstr>Перегрузка методов в C# </vt:lpstr>
      <vt:lpstr>Вопросы</vt:lpstr>
      <vt:lpstr>Задание</vt:lpstr>
      <vt:lpstr>Задание  для самостоятельного выполнения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Пикселькина Ольга Игнатьевна</dc:creator>
  <cp:lastModifiedBy>Мелешкина Евгения Владимировна</cp:lastModifiedBy>
  <cp:revision>47</cp:revision>
  <dcterms:created xsi:type="dcterms:W3CDTF">2019-04-22T09:16:57Z</dcterms:created>
  <dcterms:modified xsi:type="dcterms:W3CDTF">2024-12-13T09:35:43Z</dcterms:modified>
</cp:coreProperties>
</file>