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4" r:id="rId3"/>
    <p:sldId id="257" r:id="rId4"/>
    <p:sldId id="258" r:id="rId5"/>
    <p:sldId id="259" r:id="rId6"/>
    <p:sldId id="276" r:id="rId7"/>
    <p:sldId id="277" r:id="rId8"/>
    <p:sldId id="260" r:id="rId9"/>
    <p:sldId id="261" r:id="rId10"/>
    <p:sldId id="262" r:id="rId11"/>
    <p:sldId id="279" r:id="rId12"/>
    <p:sldId id="280" r:id="rId13"/>
    <p:sldId id="282" r:id="rId14"/>
    <p:sldId id="281" r:id="rId15"/>
    <p:sldId id="283" r:id="rId16"/>
    <p:sldId id="285" r:id="rId17"/>
    <p:sldId id="263" r:id="rId18"/>
    <p:sldId id="264" r:id="rId19"/>
    <p:sldId id="265" r:id="rId20"/>
    <p:sldId id="284" r:id="rId21"/>
    <p:sldId id="271" r:id="rId22"/>
    <p:sldId id="266" r:id="rId23"/>
    <p:sldId id="269" r:id="rId24"/>
    <p:sldId id="27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14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Структурное и модульное программирование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11870" y="3377244"/>
            <a:ext cx="9773412" cy="1673352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dirty="0" smtClean="0"/>
              <a:t>Структурное и модульное</a:t>
            </a:r>
            <a:r>
              <a:rPr lang="en-US" dirty="0" smtClean="0"/>
              <a:t> </a:t>
            </a:r>
            <a:r>
              <a:rPr lang="ru-RU" dirty="0" smtClean="0"/>
              <a:t>программирование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64288" y="6237312"/>
            <a:ext cx="1792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Мелешкина Е.В.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447" y="2474"/>
            <a:ext cx="2028553" cy="6480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803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8229600" cy="4625609"/>
          </a:xfrm>
        </p:spPr>
        <p:txBody>
          <a:bodyPr>
            <a:normAutofit/>
          </a:bodyPr>
          <a:lstStyle/>
          <a:p>
            <a:r>
              <a:rPr lang="ru-RU" sz="2800" i="1" dirty="0" smtClean="0"/>
              <a:t>Цикл</a:t>
            </a:r>
            <a:r>
              <a:rPr lang="ru-RU" sz="2800" dirty="0" smtClean="0"/>
              <a:t> </a:t>
            </a:r>
            <a:r>
              <a:rPr lang="ru-RU" sz="2800" dirty="0"/>
              <a:t>— многократное исполнение одной и той же операции до тех пор, пока выполняется заданное условие </a:t>
            </a:r>
            <a:r>
              <a:rPr lang="ru-RU" sz="2800" dirty="0" smtClean="0"/>
              <a:t>- условие </a:t>
            </a:r>
            <a:r>
              <a:rPr lang="ru-RU" sz="2800" dirty="0"/>
              <a:t>продолжения </a:t>
            </a:r>
            <a:r>
              <a:rPr lang="ru-RU" sz="2800" dirty="0" smtClean="0"/>
              <a:t>цикла (структура «цикл пока»)</a:t>
            </a:r>
            <a:endParaRPr lang="ru-RU" sz="28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28125" t="45543" r="49609" b="33139"/>
          <a:stretch>
            <a:fillRect/>
          </a:stretch>
        </p:blipFill>
        <p:spPr bwMode="auto">
          <a:xfrm>
            <a:off x="1711318" y="3356992"/>
            <a:ext cx="559698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Принципы структурного </a:t>
            </a:r>
            <a:r>
              <a:rPr lang="ru-RU" dirty="0" smtClean="0"/>
              <a:t>программирования</a:t>
            </a:r>
            <a:r>
              <a:rPr lang="ru-RU" dirty="0"/>
              <a:t/>
            </a:r>
            <a:br>
              <a:rPr lang="ru-RU" dirty="0"/>
            </a:br>
            <a:endParaRPr lang="ru-RU" b="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Принципы структурного </a:t>
            </a:r>
            <a:r>
              <a:rPr lang="ru-RU" dirty="0" smtClean="0"/>
              <a:t>программирования</a:t>
            </a:r>
            <a:r>
              <a:rPr lang="ru-RU" dirty="0"/>
              <a:t/>
            </a:r>
            <a:br>
              <a:rPr lang="ru-RU" dirty="0"/>
            </a:br>
            <a:endParaRPr lang="ru-RU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Принцип 3</a:t>
            </a:r>
            <a:r>
              <a:rPr lang="ru-RU" dirty="0"/>
              <a:t>. В программе базовые управляющие конструкции могут быть </a:t>
            </a:r>
            <a:r>
              <a:rPr lang="ru-RU" b="1" i="1" dirty="0"/>
              <a:t>вложены</a:t>
            </a:r>
            <a:r>
              <a:rPr lang="ru-RU" dirty="0"/>
              <a:t> друг в друга произвольным образом. </a:t>
            </a:r>
            <a:endParaRPr lang="ru-RU" dirty="0" smtClean="0"/>
          </a:p>
          <a:p>
            <a:r>
              <a:rPr lang="ru-RU" dirty="0" smtClean="0"/>
              <a:t>Никаких </a:t>
            </a:r>
            <a:r>
              <a:rPr lang="ru-RU" dirty="0"/>
              <a:t>других средств управления последовательностью выполнения операций не предусматривается.</a:t>
            </a:r>
          </a:p>
          <a:p>
            <a:pPr marL="118872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101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Принципы структурного </a:t>
            </a:r>
            <a:r>
              <a:rPr lang="ru-RU" dirty="0" smtClean="0"/>
              <a:t>программирования</a:t>
            </a:r>
            <a:r>
              <a:rPr lang="ru-RU" dirty="0"/>
              <a:t/>
            </a:r>
            <a:br>
              <a:rPr lang="ru-RU" dirty="0"/>
            </a:br>
            <a:endParaRPr lang="ru-RU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/>
              <a:t>Принцип 4</a:t>
            </a:r>
            <a:r>
              <a:rPr lang="ru-RU" dirty="0"/>
              <a:t>. Повторяющиеся фрагменты программы можно оформить в виде </a:t>
            </a:r>
            <a:r>
              <a:rPr lang="ru-RU" b="1" i="1" dirty="0"/>
              <a:t>подпрограмм</a:t>
            </a:r>
            <a:r>
              <a:rPr lang="ru-RU" dirty="0"/>
              <a:t> (процедур и функций). </a:t>
            </a:r>
            <a:br>
              <a:rPr lang="ru-RU" dirty="0"/>
            </a:br>
            <a:endParaRPr lang="ru-RU" dirty="0" smtClean="0"/>
          </a:p>
          <a:p>
            <a:r>
              <a:rPr lang="ru-RU" dirty="0" smtClean="0"/>
              <a:t>«</a:t>
            </a:r>
            <a:r>
              <a:rPr lang="ru-RU" u="sng" dirty="0"/>
              <a:t>Подпрограммам</a:t>
            </a:r>
            <a:r>
              <a:rPr lang="ru-RU" dirty="0"/>
              <a:t>» в разных языках соответствуют разные </a:t>
            </a:r>
            <a:r>
              <a:rPr lang="ru-RU" dirty="0" smtClean="0"/>
              <a:t>названия:</a:t>
            </a:r>
          </a:p>
          <a:p>
            <a:r>
              <a:rPr lang="ru-RU" dirty="0" smtClean="0"/>
              <a:t>в </a:t>
            </a:r>
            <a:r>
              <a:rPr lang="ru-RU" dirty="0"/>
              <a:t>Паскале это </a:t>
            </a:r>
            <a:r>
              <a:rPr lang="ru-RU" i="1" dirty="0" err="1"/>
              <a:t>procedure</a:t>
            </a:r>
            <a:r>
              <a:rPr lang="ru-RU" dirty="0"/>
              <a:t> и </a:t>
            </a:r>
            <a:r>
              <a:rPr lang="ru-RU" i="1" dirty="0" err="1" smtClean="0"/>
              <a:t>function</a:t>
            </a:r>
            <a:r>
              <a:rPr lang="ru-RU" dirty="0" smtClean="0"/>
              <a:t> </a:t>
            </a:r>
          </a:p>
          <a:p>
            <a:r>
              <a:rPr lang="ru-RU" dirty="0" smtClean="0"/>
              <a:t>в </a:t>
            </a:r>
            <a:r>
              <a:rPr lang="ru-RU" dirty="0"/>
              <a:t>Бейсике – </a:t>
            </a:r>
            <a:r>
              <a:rPr lang="ru-RU" i="1" dirty="0" err="1"/>
              <a:t>subroutine</a:t>
            </a:r>
            <a:r>
              <a:rPr lang="ru-RU" dirty="0"/>
              <a:t> и </a:t>
            </a:r>
            <a:r>
              <a:rPr lang="ru-RU" i="1" dirty="0" err="1" smtClean="0"/>
              <a:t>function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С и С++ — только </a:t>
            </a:r>
            <a:r>
              <a:rPr lang="ru-RU" i="1" dirty="0" smtClean="0"/>
              <a:t>функции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C# используется термин </a:t>
            </a:r>
            <a:r>
              <a:rPr lang="ru-RU" i="1" dirty="0"/>
              <a:t>«функция-член</a:t>
            </a:r>
            <a:r>
              <a:rPr lang="ru-RU" i="1" dirty="0" smtClean="0"/>
              <a:t>»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4449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Принципы структурного </a:t>
            </a:r>
            <a:r>
              <a:rPr lang="ru-RU" dirty="0" smtClean="0"/>
              <a:t>программирования</a:t>
            </a:r>
            <a:r>
              <a:rPr lang="ru-RU" dirty="0"/>
              <a:t/>
            </a:r>
            <a:br>
              <a:rPr lang="ru-RU" dirty="0"/>
            </a:br>
            <a:endParaRPr lang="ru-RU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082809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 C# описание класса служит для построения объектов, которые являются экземплярами класса. </a:t>
            </a:r>
            <a:endParaRPr lang="en-US" dirty="0" smtClean="0"/>
          </a:p>
          <a:p>
            <a:r>
              <a:rPr lang="ru-RU" dirty="0" smtClean="0"/>
              <a:t>Код </a:t>
            </a:r>
            <a:r>
              <a:rPr lang="ru-RU" dirty="0"/>
              <a:t>и данные, составляющие вместе класс, называют </a:t>
            </a:r>
            <a:r>
              <a:rPr lang="ru-RU" i="1" dirty="0"/>
              <a:t>членами</a:t>
            </a:r>
            <a:r>
              <a:rPr lang="ru-RU" dirty="0"/>
              <a:t>. Данные, определяемые классом, называют </a:t>
            </a:r>
            <a:r>
              <a:rPr lang="ru-RU" i="1" dirty="0"/>
              <a:t>полями</a:t>
            </a:r>
            <a:r>
              <a:rPr lang="ru-RU" dirty="0"/>
              <a:t>, или </a:t>
            </a:r>
            <a:r>
              <a:rPr lang="ru-RU" i="1" dirty="0"/>
              <a:t>переменными </a:t>
            </a:r>
            <a:r>
              <a:rPr lang="ru-RU" dirty="0"/>
              <a:t>экземпляра. А код, оперирующий данными, содержится в функциях-членах, самым типичным представителем которых является </a:t>
            </a:r>
            <a:r>
              <a:rPr lang="ru-RU" b="1" dirty="0"/>
              <a:t>метод</a:t>
            </a:r>
            <a:r>
              <a:rPr lang="ru-RU" dirty="0"/>
              <a:t>. </a:t>
            </a:r>
            <a:endParaRPr lang="en-US" dirty="0" smtClean="0"/>
          </a:p>
          <a:p>
            <a:r>
              <a:rPr lang="ru-RU" dirty="0" smtClean="0"/>
              <a:t>В </a:t>
            </a:r>
            <a:r>
              <a:rPr lang="ru-RU" dirty="0"/>
              <a:t>C# метод служит в качестве аналога подпрограммы (к числу других функций-членов относятся свойства, события и конструкторы). </a:t>
            </a:r>
            <a:endParaRPr lang="en-US" dirty="0" smtClean="0"/>
          </a:p>
          <a:p>
            <a:r>
              <a:rPr lang="ru-RU" dirty="0" smtClean="0"/>
              <a:t>Таким </a:t>
            </a:r>
            <a:r>
              <a:rPr lang="ru-RU" dirty="0"/>
              <a:t>образом, методы класса содержат код, воздействующий на поля, определяемые этим классом.</a:t>
            </a:r>
          </a:p>
          <a:p>
            <a:pPr marL="118872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869160"/>
            <a:ext cx="1944216" cy="1296144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54449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Принципы структурного </a:t>
            </a:r>
            <a:r>
              <a:rPr lang="ru-RU" dirty="0" smtClean="0"/>
              <a:t>программирования</a:t>
            </a:r>
            <a:r>
              <a:rPr lang="ru-RU" dirty="0"/>
              <a:t/>
            </a:r>
            <a:br>
              <a:rPr lang="ru-RU" dirty="0"/>
            </a:br>
            <a:endParaRPr lang="ru-RU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5472608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/>
              <a:t>Принцип 5</a:t>
            </a:r>
            <a:r>
              <a:rPr lang="ru-RU" dirty="0"/>
              <a:t>. Каждую логически законченную группу инструкций следует оформить как </a:t>
            </a:r>
            <a:r>
              <a:rPr lang="ru-RU" b="1" i="1" dirty="0"/>
              <a:t>блок</a:t>
            </a:r>
            <a:r>
              <a:rPr lang="ru-RU" dirty="0"/>
              <a:t>. </a:t>
            </a:r>
            <a:endParaRPr lang="en-US" dirty="0" smtClean="0"/>
          </a:p>
          <a:p>
            <a:r>
              <a:rPr lang="ru-RU" i="1" dirty="0"/>
              <a:t>Блок</a:t>
            </a:r>
            <a:r>
              <a:rPr lang="ru-RU" dirty="0"/>
              <a:t> — это логически сгруппированная часть исходного кода, например, набор инструкций, записанных подряд в исходном коде </a:t>
            </a:r>
            <a:r>
              <a:rPr lang="ru-RU" dirty="0" smtClean="0"/>
              <a:t>программы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ru-RU" dirty="0"/>
              <a:t>Границы блока строго определены. Например, в операторе </a:t>
            </a:r>
            <a:r>
              <a:rPr lang="ru-RU" i="1" dirty="0" err="1"/>
              <a:t>if</a:t>
            </a:r>
            <a:r>
              <a:rPr lang="ru-RU" dirty="0"/>
              <a:t> </a:t>
            </a:r>
            <a:r>
              <a:rPr lang="en-US" dirty="0" smtClean="0"/>
              <a:t> </a:t>
            </a:r>
            <a:r>
              <a:rPr lang="ru-RU" dirty="0" smtClean="0"/>
              <a:t>блок </a:t>
            </a:r>
            <a:r>
              <a:rPr lang="ru-RU" dirty="0"/>
              <a:t>ограничен </a:t>
            </a:r>
            <a:r>
              <a:rPr lang="ru-RU" dirty="0" smtClean="0"/>
              <a:t>фигурными </a:t>
            </a:r>
            <a:r>
              <a:rPr lang="ru-RU" dirty="0"/>
              <a:t>скобками</a:t>
            </a:r>
            <a:r>
              <a:rPr lang="ru-RU" i="1" dirty="0"/>
              <a:t> {…}</a:t>
            </a:r>
            <a:r>
              <a:rPr lang="ru-RU" dirty="0"/>
              <a:t> (в языках C, С++, C</a:t>
            </a:r>
            <a:r>
              <a:rPr lang="ru-RU" dirty="0" smtClean="0"/>
              <a:t>#).</a:t>
            </a:r>
            <a:endParaRPr lang="ru-RU" dirty="0"/>
          </a:p>
          <a:p>
            <a:pPr marL="118872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4449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Принципы структурного </a:t>
            </a:r>
            <a:r>
              <a:rPr lang="ru-RU" dirty="0" smtClean="0"/>
              <a:t>программирования</a:t>
            </a:r>
            <a:r>
              <a:rPr lang="ru-RU" dirty="0"/>
              <a:t/>
            </a:r>
            <a:br>
              <a:rPr lang="ru-RU" dirty="0"/>
            </a:br>
            <a:endParaRPr lang="ru-RU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Принцип 6</a:t>
            </a:r>
            <a:r>
              <a:rPr lang="ru-RU" dirty="0"/>
              <a:t>. Все перечисленные конструкции должны иметь </a:t>
            </a:r>
            <a:r>
              <a:rPr lang="ru-RU" b="1" i="1" dirty="0"/>
              <a:t>один вход и один выход</a:t>
            </a:r>
            <a:r>
              <a:rPr lang="ru-RU" dirty="0"/>
              <a:t>. </a:t>
            </a:r>
            <a:endParaRPr lang="en-US" dirty="0" smtClean="0"/>
          </a:p>
          <a:p>
            <a:pPr marL="118872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77072"/>
            <a:ext cx="1905000" cy="1581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776" y="3965886"/>
            <a:ext cx="4070159" cy="180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49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Принципы структурного </a:t>
            </a:r>
            <a:r>
              <a:rPr lang="ru-RU" dirty="0" smtClean="0"/>
              <a:t>программирования</a:t>
            </a:r>
            <a:r>
              <a:rPr lang="ru-RU" dirty="0"/>
              <a:t/>
            </a:r>
            <a:br>
              <a:rPr lang="ru-RU" dirty="0"/>
            </a:br>
            <a:endParaRPr lang="ru-RU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5472608"/>
          </a:xfrm>
        </p:spPr>
        <p:txBody>
          <a:bodyPr>
            <a:normAutofit/>
          </a:bodyPr>
          <a:lstStyle/>
          <a:p>
            <a:r>
              <a:rPr lang="ru-RU" i="1" dirty="0"/>
              <a:t>Принцип 7</a:t>
            </a:r>
            <a:r>
              <a:rPr lang="ru-RU" dirty="0"/>
              <a:t>. Разработка программы ведётся пошагово, методом </a:t>
            </a:r>
            <a:r>
              <a:rPr lang="ru-RU" b="1" dirty="0"/>
              <a:t>«сверху вниз»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284984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60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Структурное программирование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Структурное  программирование  делает  текст  программы  более  понятным  –  алгоритм  решения  ясно виден из исходного текста.</a:t>
            </a:r>
            <a:endParaRPr lang="ru-RU" dirty="0"/>
          </a:p>
        </p:txBody>
      </p:sp>
      <p:pic>
        <p:nvPicPr>
          <p:cNvPr id="31746" name="Picture 2" descr="http://dim-dragon.ucoz.ru/pic/60D1C6B0FF08D3C9A8F280A48F6DF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0515" y="4077072"/>
            <a:ext cx="3708206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Объектно-ориентированное программирование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75191"/>
            <a:ext cx="8401080" cy="5082809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Основой  </a:t>
            </a:r>
            <a:r>
              <a:rPr lang="ru-RU" i="1" dirty="0" smtClean="0"/>
              <a:t>объектно-ориентированного  программирования</a:t>
            </a:r>
            <a:r>
              <a:rPr lang="ru-RU" dirty="0" smtClean="0"/>
              <a:t>  (ООП)  является  понятие  </a:t>
            </a:r>
            <a:r>
              <a:rPr lang="ru-RU" b="1" dirty="0" smtClean="0"/>
              <a:t>объект</a:t>
            </a:r>
            <a:r>
              <a:rPr lang="ru-RU" dirty="0" smtClean="0"/>
              <a:t>.  </a:t>
            </a:r>
            <a:endParaRPr lang="en-US" dirty="0" smtClean="0"/>
          </a:p>
          <a:p>
            <a:r>
              <a:rPr lang="ru-RU" dirty="0" smtClean="0"/>
              <a:t>Его  </a:t>
            </a:r>
            <a:r>
              <a:rPr lang="ru-RU" dirty="0" smtClean="0"/>
              <a:t>суть состоит  в  том,  что  объект  объединяет  в  себе  структуры  данных  и  характерные  только  для  него   процедуры (методы)  их  обработки.  </a:t>
            </a:r>
            <a:endParaRPr lang="en-US" dirty="0" smtClean="0"/>
          </a:p>
          <a:p>
            <a:r>
              <a:rPr lang="ru-RU" dirty="0" smtClean="0"/>
              <a:t>Такой  </a:t>
            </a:r>
            <a:r>
              <a:rPr lang="ru-RU" dirty="0" smtClean="0"/>
              <a:t>подход  полностью  меняет  стиль  программирования,  он  заключается  в отображении  физических  объектов  реального  мира  на  программную  среду.  </a:t>
            </a:r>
            <a:endParaRPr lang="en-US" dirty="0" smtClean="0"/>
          </a:p>
          <a:p>
            <a:r>
              <a:rPr lang="ru-RU" dirty="0" smtClean="0"/>
              <a:t>Работать  </a:t>
            </a:r>
            <a:r>
              <a:rPr lang="ru-RU" dirty="0" smtClean="0"/>
              <a:t>с   объектами  удобнее  и естественнее, чем с традиционными конструкциями процедур преобразования данных.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Среда ООП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5175"/>
            <a:ext cx="9144000" cy="56636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Модульное программирование </a:t>
            </a:r>
            <a:r>
              <a:rPr lang="ru-RU" dirty="0"/>
              <a:t>– это такой способ программирования, при котором вся программа разбивается на группу компонентов, называемых модулями, причем каждый из них имеет свой контролируемый размер, четкое назначение и детально проработанный интерфейс с внешней средой.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88640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dirty="0" smtClean="0"/>
              <a:t>Модульное программирование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3582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Среда ООП</a:t>
            </a:r>
            <a:endParaRPr lang="ru-RU" dirty="0"/>
          </a:p>
        </p:txBody>
      </p:sp>
      <p:pic>
        <p:nvPicPr>
          <p:cNvPr id="33794" name="Picture 2" descr="http://cybersite.ucoz.net/im/blog/delphi_begin/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0197" y="1519128"/>
            <a:ext cx="6700827" cy="53388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1193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блок-схема?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Блок-схема</a:t>
            </a:r>
            <a:r>
              <a:rPr lang="ru-RU" dirty="0" smtClean="0"/>
              <a:t> — графическое представление алгоритма. 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Она </a:t>
            </a:r>
            <a:r>
              <a:rPr lang="ru-RU" dirty="0" smtClean="0"/>
              <a:t>состоит из функциональных блоков, которые выполняют различные назначения (ввод/вывод, начало/конец, вызов функции и т.д.).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обозначения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inf5-7.gym5cheb.ru/images/blok_she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90" y="1571612"/>
            <a:ext cx="8501090" cy="5297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Практика</a:t>
            </a:r>
            <a:endParaRPr lang="ru-RU" dirty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511256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Напишите программу для вычисления суммы 2х целых чисел</a:t>
            </a:r>
          </a:p>
          <a:p>
            <a:r>
              <a:rPr lang="ru-RU" sz="4000" dirty="0" smtClean="0"/>
              <a:t>Напишите программу нахождения большего из 2х целых чисел</a:t>
            </a:r>
          </a:p>
          <a:p>
            <a:r>
              <a:rPr lang="ru-RU" sz="4000" dirty="0" smtClean="0"/>
              <a:t>Напишите программу для сложения целых чисел от 1 до </a:t>
            </a:r>
            <a:r>
              <a:rPr lang="en-US" sz="4000" dirty="0" smtClean="0"/>
              <a:t>n</a:t>
            </a:r>
            <a:endParaRPr lang="ru-RU" sz="4000" dirty="0" smtClean="0"/>
          </a:p>
          <a:p>
            <a:pPr eaLnBrk="1" hangingPunct="1"/>
            <a:endParaRPr lang="ru-RU" sz="4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3195D-99DC-4F4E-8560-CF932FD1348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62560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1. Напишите программу для перевода единиц измерения информации из Кбайт </a:t>
            </a:r>
            <a:r>
              <a:rPr lang="ru-RU" smtClean="0"/>
              <a:t>в биты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2. Составить программу, которая в случае если произведение двух введенных с клавиатуры чисел больше 50 – делит его на 2, иначе прибавляет к нему 25.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3. Составить программу определяющую существование треугольника со сторонами </a:t>
            </a:r>
            <a:r>
              <a:rPr lang="ru-RU" dirty="0" err="1" smtClean="0"/>
              <a:t>a</a:t>
            </a:r>
            <a:r>
              <a:rPr lang="ru-RU" dirty="0" smtClean="0"/>
              <a:t>, </a:t>
            </a:r>
            <a:r>
              <a:rPr lang="ru-RU" dirty="0" err="1" smtClean="0"/>
              <a:t>b</a:t>
            </a:r>
            <a:r>
              <a:rPr lang="ru-RU" dirty="0" smtClean="0"/>
              <a:t> и </a:t>
            </a:r>
            <a:r>
              <a:rPr lang="ru-RU" dirty="0" err="1" smtClean="0"/>
              <a:t>c</a:t>
            </a:r>
            <a:r>
              <a:rPr lang="ru-RU" dirty="0" smtClean="0"/>
              <a:t>. Условие существования треугольника известно из геометрии: сумма двух любых сторон должна быть больше третьей. Следовательно, для всех сторон условие “сумма двух больше третьей” должно выполняться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Модульное программирование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5072066" cy="462560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Согласно принципу модульности программа разбивается на отдельные смысловые части (</a:t>
            </a:r>
            <a:r>
              <a:rPr lang="ru-RU" b="1" dirty="0" smtClean="0"/>
              <a:t>модули</a:t>
            </a:r>
            <a:r>
              <a:rPr lang="ru-RU" dirty="0" smtClean="0"/>
              <a:t>).</a:t>
            </a:r>
          </a:p>
          <a:p>
            <a:pPr marL="118872" indent="0">
              <a:buNone/>
            </a:pPr>
            <a:endParaRPr lang="ru-RU" dirty="0" smtClean="0"/>
          </a:p>
          <a:p>
            <a:r>
              <a:rPr lang="ru-RU" b="1" dirty="0" smtClean="0"/>
              <a:t>Модуль</a:t>
            </a:r>
            <a:r>
              <a:rPr lang="ru-RU" dirty="0" smtClean="0"/>
              <a:t>  –  это  функционально  законченная  часть  программы.</a:t>
            </a:r>
          </a:p>
        </p:txBody>
      </p:sp>
      <p:pic>
        <p:nvPicPr>
          <p:cNvPr id="14340" name="Picture 4" descr="http://www.andrey-vasiliev.com/wp-content/uploads/2012/05/modul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786058"/>
            <a:ext cx="4643438" cy="3191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Модульное программирование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4471990" cy="462560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Каждый модуль программируется отдельно, а затем модули объединяются в единую программу.</a:t>
            </a:r>
          </a:p>
          <a:p>
            <a:r>
              <a:rPr lang="ru-RU" dirty="0" smtClean="0"/>
              <a:t>Модуль на языке программирования – это функция или процедура</a:t>
            </a:r>
          </a:p>
          <a:p>
            <a:endParaRPr lang="ru-RU" dirty="0"/>
          </a:p>
        </p:txBody>
      </p:sp>
      <p:pic>
        <p:nvPicPr>
          <p:cNvPr id="1026" name="Picture 2" descr="http://shopudachi.ru/wp-content/uploads/2013/03/6678-43-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1068" y="1857364"/>
            <a:ext cx="4752932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Структурное программирование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Структурное </a:t>
            </a:r>
            <a:r>
              <a:rPr lang="ru-RU" dirty="0" smtClean="0"/>
              <a:t>программирование является дальнейшим развитием модульного программирования.</a:t>
            </a:r>
          </a:p>
          <a:p>
            <a:endParaRPr lang="ru-RU" dirty="0" smtClean="0"/>
          </a:p>
          <a:p>
            <a:r>
              <a:rPr lang="ru-RU" dirty="0" smtClean="0"/>
              <a:t>Основой технологии метода структурного программирования являются:</a:t>
            </a:r>
          </a:p>
          <a:p>
            <a:pPr marL="118872" indent="0">
              <a:buNone/>
            </a:pPr>
            <a:r>
              <a:rPr lang="ru-RU" dirty="0" smtClean="0"/>
              <a:t>1)  Принцип модульной разработки программ</a:t>
            </a:r>
          </a:p>
          <a:p>
            <a:pPr marL="118872" indent="0">
              <a:buNone/>
            </a:pPr>
            <a:r>
              <a:rPr lang="ru-RU" dirty="0" smtClean="0"/>
              <a:t>2)  Использование при разработке модуля композиции трех базовых структур (элементов): линейной, ветвления, циклической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Принципы структурного </a:t>
            </a:r>
            <a:r>
              <a:rPr lang="ru-RU" dirty="0" smtClean="0"/>
              <a:t>программирования</a:t>
            </a:r>
            <a:r>
              <a:rPr lang="ru-RU" dirty="0"/>
              <a:t/>
            </a:r>
            <a:br>
              <a:rPr lang="ru-RU" dirty="0"/>
            </a:br>
            <a:endParaRPr lang="ru-RU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Принцип 1</a:t>
            </a:r>
            <a:r>
              <a:rPr lang="ru-RU" dirty="0"/>
              <a:t>. Следует отказаться от использования оператора безусловного перехода</a:t>
            </a:r>
            <a:r>
              <a:rPr lang="ru-RU" b="1" i="1" dirty="0"/>
              <a:t> </a:t>
            </a:r>
            <a:r>
              <a:rPr lang="ru-RU" b="1" i="1" dirty="0" err="1"/>
              <a:t>goto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7551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Принципы структурного </a:t>
            </a:r>
            <a:r>
              <a:rPr lang="ru-RU" dirty="0" smtClean="0"/>
              <a:t>программирования</a:t>
            </a:r>
            <a:r>
              <a:rPr lang="ru-RU" dirty="0"/>
              <a:t/>
            </a:r>
            <a:br>
              <a:rPr lang="ru-RU" dirty="0"/>
            </a:br>
            <a:endParaRPr lang="ru-RU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Принцип 2</a:t>
            </a:r>
            <a:r>
              <a:rPr lang="ru-RU" dirty="0"/>
              <a:t>. Любая программа строится из трёх базовых управляющих конструкций: </a:t>
            </a:r>
            <a:r>
              <a:rPr lang="ru-RU" b="1" i="1" dirty="0"/>
              <a:t>последовательность, ветвление, цикл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Последовательность</a:t>
            </a:r>
            <a:r>
              <a:rPr lang="ru-RU" dirty="0"/>
              <a:t> — однократное выполнение операций в том порядке, в котором они записаны в тексте программы.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954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286387"/>
          </a:xfrm>
        </p:spPr>
        <p:txBody>
          <a:bodyPr>
            <a:normAutofit/>
          </a:bodyPr>
          <a:lstStyle/>
          <a:p>
            <a:r>
              <a:rPr lang="ru-RU" dirty="0" smtClean="0"/>
              <a:t>Последовательность - линейная структура (структура следования)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Действия выполняются последовательно друг за другом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32813" t="31875" r="46093" b="48438"/>
          <a:stretch>
            <a:fillRect/>
          </a:stretch>
        </p:blipFill>
        <p:spPr bwMode="auto">
          <a:xfrm>
            <a:off x="2339752" y="2852936"/>
            <a:ext cx="428628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Принципы структурного </a:t>
            </a:r>
            <a:r>
              <a:rPr lang="ru-RU" dirty="0" smtClean="0"/>
              <a:t>программирования</a:t>
            </a:r>
            <a:r>
              <a:rPr lang="ru-RU" dirty="0"/>
              <a:t/>
            </a:r>
            <a:br>
              <a:rPr lang="ru-RU" dirty="0"/>
            </a:br>
            <a:endParaRPr lang="ru-RU" b="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625609"/>
          </a:xfrm>
        </p:spPr>
        <p:txBody>
          <a:bodyPr/>
          <a:lstStyle/>
          <a:p>
            <a:r>
              <a:rPr lang="ru-RU" i="1" dirty="0" smtClean="0"/>
              <a:t>Ветвление</a:t>
            </a:r>
            <a:r>
              <a:rPr lang="ru-RU" dirty="0" smtClean="0"/>
              <a:t> </a:t>
            </a:r>
            <a:r>
              <a:rPr lang="ru-RU" dirty="0"/>
              <a:t>— однократное выполнение одной из двух или более операций, в зависимости от выполнения заданного </a:t>
            </a:r>
            <a:r>
              <a:rPr lang="ru-RU" dirty="0" smtClean="0"/>
              <a:t>условия </a:t>
            </a:r>
            <a:r>
              <a:rPr lang="ru-RU" dirty="0"/>
              <a:t>(структуры «если-то-иначе»)</a:t>
            </a:r>
          </a:p>
          <a:p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32812" t="57188" r="44922" b="29687"/>
          <a:stretch>
            <a:fillRect/>
          </a:stretch>
        </p:blipFill>
        <p:spPr bwMode="auto">
          <a:xfrm>
            <a:off x="683568" y="3933056"/>
            <a:ext cx="698051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Принципы структурного </a:t>
            </a:r>
            <a:r>
              <a:rPr lang="ru-RU" dirty="0" smtClean="0"/>
              <a:t>программирования</a:t>
            </a:r>
            <a:r>
              <a:rPr lang="ru-RU" dirty="0"/>
              <a:t/>
            </a:r>
            <a:br>
              <a:rPr lang="ru-RU" dirty="0"/>
            </a:br>
            <a:endParaRPr lang="ru-RU" b="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342</TotalTime>
  <Words>744</Words>
  <Application>Microsoft Office PowerPoint</Application>
  <PresentationFormat>Экран (4:3)</PresentationFormat>
  <Paragraphs>90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Модульная</vt:lpstr>
      <vt:lpstr>Структурное и модульное программирование</vt:lpstr>
      <vt:lpstr>Презентация PowerPoint</vt:lpstr>
      <vt:lpstr>Модульное программирование</vt:lpstr>
      <vt:lpstr>Модульное программирование</vt:lpstr>
      <vt:lpstr>Структурное программирование</vt:lpstr>
      <vt:lpstr>Принципы структурного программирования </vt:lpstr>
      <vt:lpstr>Принципы структурного программирования </vt:lpstr>
      <vt:lpstr>Принципы структурного программирования </vt:lpstr>
      <vt:lpstr>Принципы структурного программирования </vt:lpstr>
      <vt:lpstr>Принципы структурного программирования </vt:lpstr>
      <vt:lpstr>Принципы структурного программирования </vt:lpstr>
      <vt:lpstr>Принципы структурного программирования </vt:lpstr>
      <vt:lpstr>Принципы структурного программирования </vt:lpstr>
      <vt:lpstr>Принципы структурного программирования </vt:lpstr>
      <vt:lpstr>Принципы структурного программирования </vt:lpstr>
      <vt:lpstr>Принципы структурного программирования </vt:lpstr>
      <vt:lpstr>Структурное программирование</vt:lpstr>
      <vt:lpstr>Объектно-ориентированное программирование</vt:lpstr>
      <vt:lpstr>Среда ООП</vt:lpstr>
      <vt:lpstr>Среда ООП</vt:lpstr>
      <vt:lpstr>Что такое блок-схема?</vt:lpstr>
      <vt:lpstr>Основные обозначения</vt:lpstr>
      <vt:lpstr>Практика</vt:lpstr>
      <vt:lpstr>Практика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Структурное программирование</dc:title>
  <dc:creator>Мелешкина Евгения Владимировна</dc:creator>
  <cp:lastModifiedBy>Мелешкина Евгения Владимировна</cp:lastModifiedBy>
  <cp:revision>33</cp:revision>
  <dcterms:modified xsi:type="dcterms:W3CDTF">2019-11-14T12:21:46Z</dcterms:modified>
</cp:coreProperties>
</file>