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6" r:id="rId10"/>
    <p:sldId id="265" r:id="rId11"/>
    <p:sldId id="267" r:id="rId12"/>
    <p:sldId id="269" r:id="rId13"/>
    <p:sldId id="268" r:id="rId14"/>
    <p:sldId id="270" r:id="rId15"/>
    <p:sldId id="271" r:id="rId16"/>
    <p:sldId id="272" r:id="rId17"/>
    <p:sldId id="273"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09.11.2023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09.11.2023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A1%D0%B0%D1%85%D0%B0%D1%80%D0%BD%D0%B0%D1%8F_%D0%BF%D1%83%D0%B4%D1%80%D0%B0" TargetMode="External"/><Relationship Id="rId2" Type="http://schemas.openxmlformats.org/officeDocument/2006/relationships/hyperlink" Target="https://ru.wikipedia.org/wiki/%D0%91%D0%B5%D0%B7%D0%B5" TargetMode="External"/><Relationship Id="rId1" Type="http://schemas.openxmlformats.org/officeDocument/2006/relationships/slideLayout" Target="../slideLayouts/slideLayout2.xml"/><Relationship Id="rId4" Type="http://schemas.openxmlformats.org/officeDocument/2006/relationships/hyperlink" Target="https://ru.wikipedia.org/wiki/%D0%A4%D1%80%D0%B0%D0%BD%D1%86%D1%83%D0%B7%D1%81%D0%BA%D0%B8%D0%B9_%D1%8F%D0%B7%D1%8B%D0%B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0598"/>
            <a:ext cx="8229600" cy="1143000"/>
          </a:xfrm>
        </p:spPr>
        <p:txBody>
          <a:bodyPr>
            <a:normAutofit fontScale="90000"/>
          </a:bodyPr>
          <a:lstStyle/>
          <a:p>
            <a:pPr algn="ctr"/>
            <a:r>
              <a:rPr lang="ru-RU" sz="2400" b="1" i="1" u="sng" dirty="0">
                <a:effectLst/>
                <a:latin typeface="Times New Roman" panose="02020603050405020304" pitchFamily="18" charset="0"/>
                <a:cs typeface="Times New Roman" panose="02020603050405020304" pitchFamily="18" charset="0"/>
              </a:rPr>
              <a:t>Статья на </a:t>
            </a:r>
            <a:r>
              <a:rPr lang="ru-RU" sz="2400" b="1" i="1" u="sng" dirty="0" smtClean="0">
                <a:effectLst/>
                <a:latin typeface="Times New Roman" panose="02020603050405020304" pitchFamily="18" charset="0"/>
                <a:cs typeface="Times New Roman" panose="02020603050405020304" pitchFamily="18" charset="0"/>
              </a:rPr>
              <a:t>тему: «Совершенствование </a:t>
            </a:r>
            <a:r>
              <a:rPr lang="ru-RU" sz="2400" b="1" i="1" u="sng" dirty="0">
                <a:effectLst/>
                <a:latin typeface="Times New Roman" panose="02020603050405020304" pitchFamily="18" charset="0"/>
                <a:cs typeface="Times New Roman" panose="02020603050405020304" pitchFamily="18" charset="0"/>
              </a:rPr>
              <a:t>организации процесса приготовления и приготовление </a:t>
            </a:r>
            <a:r>
              <a:rPr lang="ru-RU" sz="2400" b="1" i="1" u="sng" dirty="0" err="1" smtClean="0">
                <a:effectLst/>
                <a:latin typeface="Times New Roman" panose="02020603050405020304" pitchFamily="18" charset="0"/>
                <a:cs typeface="Times New Roman" panose="02020603050405020304" pitchFamily="18" charset="0"/>
              </a:rPr>
              <a:t>макарунов</a:t>
            </a:r>
            <a:r>
              <a:rPr lang="ru-RU" sz="2400" b="1" i="1" u="sng" dirty="0" smtClean="0">
                <a:effectLst/>
                <a:latin typeface="Times New Roman" panose="02020603050405020304" pitchFamily="18" charset="0"/>
                <a:cs typeface="Times New Roman" panose="02020603050405020304" pitchFamily="18" charset="0"/>
              </a:rPr>
              <a:t>»</a:t>
            </a:r>
            <a:endParaRPr lang="ru-RU" sz="2400" b="1" i="1" u="sng" dirty="0">
              <a:effectLst/>
              <a:latin typeface="Times New Roman" panose="02020603050405020304" pitchFamily="18" charset="0"/>
              <a:cs typeface="Times New Roman" panose="02020603050405020304" pitchFamily="18" charset="0"/>
            </a:endParaRPr>
          </a:p>
        </p:txBody>
      </p:sp>
      <p:pic>
        <p:nvPicPr>
          <p:cNvPr id="1026" name="Picture 2" descr="пирожные макароны на сто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26524"/>
            <a:ext cx="7704856" cy="3702675"/>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a:xfrm>
            <a:off x="-1604" y="3717032"/>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ru-RU" sz="2400" u="sng" dirty="0">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664380" y="5373216"/>
            <a:ext cx="525658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i="1" u="sng" dirty="0">
                <a:latin typeface="Times New Roman" panose="02020603050405020304" pitchFamily="18" charset="0"/>
                <a:cs typeface="Times New Roman" panose="02020603050405020304" pitchFamily="18" charset="0"/>
              </a:rPr>
              <a:t>Выполнила студентка группы ТП-4-1</a:t>
            </a:r>
          </a:p>
          <a:p>
            <a:pPr algn="r"/>
            <a:r>
              <a:rPr lang="ru-RU" i="1" u="sng" dirty="0">
                <a:latin typeface="Times New Roman" panose="02020603050405020304" pitchFamily="18" charset="0"/>
                <a:cs typeface="Times New Roman" panose="02020603050405020304" pitchFamily="18" charset="0"/>
              </a:rPr>
              <a:t>Шамсутдинова Карина </a:t>
            </a:r>
            <a:r>
              <a:rPr lang="ru-RU" i="1" u="sng" dirty="0" err="1" smtClean="0">
                <a:latin typeface="Times New Roman" panose="02020603050405020304" pitchFamily="18" charset="0"/>
                <a:cs typeface="Times New Roman" panose="02020603050405020304" pitchFamily="18" charset="0"/>
              </a:rPr>
              <a:t>Ленаровна</a:t>
            </a:r>
            <a:r>
              <a:rPr lang="ru-RU" i="1" u="sng" dirty="0" smtClean="0">
                <a:latin typeface="Times New Roman" panose="02020603050405020304" pitchFamily="18" charset="0"/>
                <a:cs typeface="Times New Roman" panose="02020603050405020304" pitchFamily="18" charset="0"/>
              </a:rPr>
              <a:t> </a:t>
            </a:r>
            <a:endParaRPr lang="ru-RU" i="1" u="sng" dirty="0">
              <a:latin typeface="Times New Roman" panose="02020603050405020304" pitchFamily="18" charset="0"/>
              <a:cs typeface="Times New Roman" panose="02020603050405020304" pitchFamily="18" charset="0"/>
            </a:endParaRPr>
          </a:p>
          <a:p>
            <a:pPr algn="r"/>
            <a:r>
              <a:rPr lang="ru-RU" i="1" u="sng" dirty="0">
                <a:latin typeface="Times New Roman" panose="02020603050405020304" pitchFamily="18" charset="0"/>
                <a:cs typeface="Times New Roman" panose="02020603050405020304" pitchFamily="18" charset="0"/>
              </a:rPr>
              <a:t>Руководитель </a:t>
            </a:r>
            <a:r>
              <a:rPr lang="ru-RU" i="1" u="sng" dirty="0" err="1">
                <a:latin typeface="Times New Roman" panose="02020603050405020304" pitchFamily="18" charset="0"/>
                <a:cs typeface="Times New Roman" panose="02020603050405020304" pitchFamily="18" charset="0"/>
              </a:rPr>
              <a:t>Гусельникова</a:t>
            </a:r>
            <a:r>
              <a:rPr lang="ru-RU" i="1" u="sng" dirty="0">
                <a:latin typeface="Times New Roman" panose="02020603050405020304" pitchFamily="18" charset="0"/>
                <a:cs typeface="Times New Roman" panose="02020603050405020304" pitchFamily="18" charset="0"/>
              </a:rPr>
              <a:t> Светлана Андреевна</a:t>
            </a:r>
          </a:p>
        </p:txBody>
      </p:sp>
    </p:spTree>
    <p:extLst>
      <p:ext uri="{BB962C8B-B14F-4D97-AF65-F5344CB8AC3E}">
        <p14:creationId xmlns:p14="http://schemas.microsoft.com/office/powerpoint/2010/main" val="101331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9712" y="332656"/>
            <a:ext cx="5112568" cy="523220"/>
          </a:xfrm>
          <a:prstGeom prst="rect">
            <a:avLst/>
          </a:prstGeom>
        </p:spPr>
        <p:txBody>
          <a:bodyPr wrap="square">
            <a:spAutoFit/>
          </a:bodyPr>
          <a:lstStyle/>
          <a:p>
            <a:pPr algn="ctr" fontAlgn="base"/>
            <a:r>
              <a:rPr lang="ru-RU" sz="2800" b="1" i="1" u="sng" dirty="0" smtClean="0"/>
              <a:t>«Шоколадные </a:t>
            </a:r>
            <a:r>
              <a:rPr lang="ru-RU" sz="2800" b="1" i="1" u="sng" dirty="0" err="1" smtClean="0"/>
              <a:t>макаронсы</a:t>
            </a:r>
            <a:r>
              <a:rPr lang="ru-RU" sz="2800" b="1" i="1" u="sng" dirty="0" smtClean="0"/>
              <a:t>»</a:t>
            </a:r>
            <a:endParaRPr lang="ru-RU" sz="2800" b="1" i="1" u="sng" dirty="0"/>
          </a:p>
        </p:txBody>
      </p:sp>
      <p:sp>
        <p:nvSpPr>
          <p:cNvPr id="5" name="Прямоугольник 4"/>
          <p:cNvSpPr/>
          <p:nvPr/>
        </p:nvSpPr>
        <p:spPr>
          <a:xfrm>
            <a:off x="611560" y="1052736"/>
            <a:ext cx="4572000" cy="2246769"/>
          </a:xfrm>
          <a:prstGeom prst="rect">
            <a:avLst/>
          </a:prstGeom>
        </p:spPr>
        <p:txBody>
          <a:bodyPr>
            <a:spAutoFit/>
          </a:bodyPr>
          <a:lstStyle/>
          <a:p>
            <a:pPr fontAlgn="base"/>
            <a:r>
              <a:rPr lang="ru-RU" sz="2000" b="1" i="1" dirty="0"/>
              <a:t>Ингредиенты для крышечек:</a:t>
            </a:r>
            <a:endParaRPr lang="ru-RU" sz="2000" i="1" dirty="0"/>
          </a:p>
          <a:p>
            <a:pPr fontAlgn="base"/>
            <a:r>
              <a:rPr lang="ru-RU" sz="2000" i="1" dirty="0"/>
              <a:t>Миндальная мука – 150 г;</a:t>
            </a:r>
          </a:p>
          <a:p>
            <a:pPr fontAlgn="base"/>
            <a:r>
              <a:rPr lang="ru-RU" sz="2000" i="1" dirty="0"/>
              <a:t>Сахарная пудра – 130 г;</a:t>
            </a:r>
          </a:p>
          <a:p>
            <a:pPr fontAlgn="base"/>
            <a:r>
              <a:rPr lang="ru-RU" sz="2000" i="1" dirty="0"/>
              <a:t>Сахар – 150 г;</a:t>
            </a:r>
          </a:p>
          <a:p>
            <a:pPr fontAlgn="base"/>
            <a:r>
              <a:rPr lang="ru-RU" sz="2000" i="1" dirty="0"/>
              <a:t>Белок – 110 г;</a:t>
            </a:r>
          </a:p>
          <a:p>
            <a:pPr fontAlgn="base"/>
            <a:r>
              <a:rPr lang="ru-RU" sz="2000" i="1" dirty="0"/>
              <a:t>Вода – 50 г;</a:t>
            </a:r>
          </a:p>
          <a:p>
            <a:pPr fontAlgn="base"/>
            <a:r>
              <a:rPr lang="ru-RU" sz="2000" i="1" dirty="0"/>
              <a:t>Какао – 20 г.</a:t>
            </a:r>
          </a:p>
        </p:txBody>
      </p:sp>
      <p:sp>
        <p:nvSpPr>
          <p:cNvPr id="6" name="Прямоугольник 5"/>
          <p:cNvSpPr/>
          <p:nvPr/>
        </p:nvSpPr>
        <p:spPr>
          <a:xfrm>
            <a:off x="611560" y="3645024"/>
            <a:ext cx="4572000" cy="1631216"/>
          </a:xfrm>
          <a:prstGeom prst="rect">
            <a:avLst/>
          </a:prstGeom>
        </p:spPr>
        <p:txBody>
          <a:bodyPr>
            <a:spAutoFit/>
          </a:bodyPr>
          <a:lstStyle/>
          <a:p>
            <a:pPr fontAlgn="base"/>
            <a:r>
              <a:rPr lang="ru-RU" sz="2000" b="1" i="1" dirty="0"/>
              <a:t>Ингредиенты для ганаша:</a:t>
            </a:r>
            <a:endParaRPr lang="ru-RU" sz="2000" i="1" dirty="0"/>
          </a:p>
          <a:p>
            <a:pPr fontAlgn="base"/>
            <a:r>
              <a:rPr lang="ru-RU" sz="2000" i="1" dirty="0"/>
              <a:t>Темный шоколад 55% – 150 г;</a:t>
            </a:r>
          </a:p>
          <a:p>
            <a:pPr fontAlgn="base"/>
            <a:r>
              <a:rPr lang="ru-RU" sz="2000" i="1" dirty="0"/>
              <a:t>Сливки 33-35% – 130 г;</a:t>
            </a:r>
          </a:p>
          <a:p>
            <a:pPr fontAlgn="base"/>
            <a:r>
              <a:rPr lang="ru-RU" sz="2000" i="1" dirty="0"/>
              <a:t>Сливочное масло 82,5% – 22 г;</a:t>
            </a:r>
          </a:p>
          <a:p>
            <a:pPr fontAlgn="base"/>
            <a:r>
              <a:rPr lang="ru-RU" sz="2000" i="1" dirty="0"/>
              <a:t>Глюкозный сироп – 18 г.</a:t>
            </a:r>
          </a:p>
        </p:txBody>
      </p:sp>
    </p:spTree>
    <p:extLst>
      <p:ext uri="{BB962C8B-B14F-4D97-AF65-F5344CB8AC3E}">
        <p14:creationId xmlns:p14="http://schemas.microsoft.com/office/powerpoint/2010/main" val="359825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3604" y="561514"/>
            <a:ext cx="8568952" cy="5047536"/>
          </a:xfrm>
          <a:prstGeom prst="rect">
            <a:avLst/>
          </a:prstGeom>
        </p:spPr>
        <p:txBody>
          <a:bodyPr wrap="square">
            <a:spAutoFit/>
          </a:bodyPr>
          <a:lstStyle/>
          <a:p>
            <a:pPr fontAlgn="base"/>
            <a:r>
              <a:rPr lang="ru-RU" sz="2800" b="1" i="1" dirty="0">
                <a:latin typeface="Times New Roman" panose="02020603050405020304" pitchFamily="18" charset="0"/>
                <a:cs typeface="Times New Roman" panose="02020603050405020304" pitchFamily="18" charset="0"/>
              </a:rPr>
              <a:t>Процесс приготовления</a:t>
            </a:r>
            <a:r>
              <a:rPr lang="ru-RU" sz="2800" b="1" i="1" dirty="0" smtClean="0">
                <a:latin typeface="Times New Roman" panose="02020603050405020304" pitchFamily="18" charset="0"/>
                <a:cs typeface="Times New Roman" panose="02020603050405020304" pitchFamily="18" charset="0"/>
              </a:rPr>
              <a:t>:</a:t>
            </a:r>
          </a:p>
          <a:p>
            <a:pPr fontAlgn="base"/>
            <a:endParaRPr lang="ru-RU" sz="1400" i="1" dirty="0">
              <a:latin typeface="Times New Roman" panose="02020603050405020304" pitchFamily="18" charset="0"/>
              <a:cs typeface="Times New Roman" panose="02020603050405020304" pitchFamily="18" charset="0"/>
            </a:endParaRPr>
          </a:p>
          <a:p>
            <a:pPr fontAlgn="base"/>
            <a:r>
              <a:rPr lang="ru-RU" sz="2000" i="1" dirty="0" smtClean="0">
                <a:latin typeface="Times New Roman" panose="02020603050405020304" pitchFamily="18" charset="0"/>
                <a:cs typeface="Times New Roman" panose="02020603050405020304" pitchFamily="18" charset="0"/>
              </a:rPr>
              <a:t>Подготовьте </a:t>
            </a:r>
            <a:r>
              <a:rPr lang="ru-RU" sz="2000" i="1" dirty="0">
                <a:latin typeface="Times New Roman" panose="02020603050405020304" pitchFamily="18" charset="0"/>
                <a:cs typeface="Times New Roman" panose="02020603050405020304" pitchFamily="18" charset="0"/>
              </a:rPr>
              <a:t>и отвесьте продукты для ганаша.</a:t>
            </a:r>
          </a:p>
          <a:p>
            <a:pPr fontAlgn="base"/>
            <a:r>
              <a:rPr lang="ru-RU" sz="2000" i="1" dirty="0">
                <a:latin typeface="Times New Roman" panose="02020603050405020304" pitchFamily="18" charset="0"/>
                <a:cs typeface="Times New Roman" panose="02020603050405020304" pitchFamily="18" charset="0"/>
              </a:rPr>
              <a:t>Прогрейте половину сливок с глюкозным сиропом.</a:t>
            </a:r>
          </a:p>
          <a:p>
            <a:pPr fontAlgn="base"/>
            <a:r>
              <a:rPr lang="ru-RU" sz="2000" i="1" dirty="0">
                <a:latin typeface="Times New Roman" panose="02020603050405020304" pitchFamily="18" charset="0"/>
                <a:cs typeface="Times New Roman" panose="02020603050405020304" pitchFamily="18" charset="0"/>
              </a:rPr>
              <a:t>Соедините горячие и холодные сливки, растопленный шоколад и пробейте блендером до однородности. Затем добавьте мягкое, но не растопленное сливочное масло и снова пробейте.</a:t>
            </a:r>
          </a:p>
          <a:p>
            <a:pPr fontAlgn="base"/>
            <a:r>
              <a:rPr lang="ru-RU" sz="2000" i="1" dirty="0">
                <a:latin typeface="Times New Roman" panose="02020603050405020304" pitchFamily="18" charset="0"/>
                <a:cs typeface="Times New Roman" panose="02020603050405020304" pitchFamily="18" charset="0"/>
              </a:rPr>
              <a:t>Накройте ганаш пленкой в контакт и оставьте стабилизироваться в холодильнике на 8-12 часов.</a:t>
            </a:r>
          </a:p>
          <a:p>
            <a:pPr fontAlgn="base"/>
            <a:r>
              <a:rPr lang="ru-RU" sz="2000" i="1" dirty="0">
                <a:latin typeface="Times New Roman" panose="02020603050405020304" pitchFamily="18" charset="0"/>
                <a:cs typeface="Times New Roman" panose="02020603050405020304" pitchFamily="18" charset="0"/>
              </a:rPr>
              <a:t>Подготовьте и отвесьте продукты для </a:t>
            </a:r>
            <a:r>
              <a:rPr lang="ru-RU" sz="2000" i="1" dirty="0" err="1">
                <a:latin typeface="Times New Roman" panose="02020603050405020304" pitchFamily="18" charset="0"/>
                <a:cs typeface="Times New Roman" panose="02020603050405020304" pitchFamily="18" charset="0"/>
              </a:rPr>
              <a:t>макаронажа</a:t>
            </a:r>
            <a:r>
              <a:rPr lang="ru-RU" sz="2000" i="1" dirty="0">
                <a:latin typeface="Times New Roman" panose="02020603050405020304" pitchFamily="18" charset="0"/>
                <a:cs typeface="Times New Roman" panose="02020603050405020304" pitchFamily="18" charset="0"/>
              </a:rPr>
              <a:t>.</a:t>
            </a:r>
          </a:p>
          <a:p>
            <a:pPr fontAlgn="base"/>
            <a:r>
              <a:rPr lang="ru-RU" sz="2000" i="1" dirty="0">
                <a:latin typeface="Times New Roman" panose="02020603050405020304" pitchFamily="18" charset="0"/>
                <a:cs typeface="Times New Roman" panose="02020603050405020304" pitchFamily="18" charset="0"/>
              </a:rPr>
              <a:t>Перемешайте и просейте миндальную муку с сахарной пудрой и какао. Затем долейте к ним половину белка и объедините.</a:t>
            </a:r>
          </a:p>
          <a:p>
            <a:pPr fontAlgn="base"/>
            <a:r>
              <a:rPr lang="ru-RU" sz="2000" i="1" dirty="0">
                <a:latin typeface="Times New Roman" panose="02020603050405020304" pitchFamily="18" charset="0"/>
                <a:cs typeface="Times New Roman" panose="02020603050405020304" pitchFamily="18" charset="0"/>
              </a:rPr>
              <a:t>Залейте в сотейнике сахар водой и поставьте нагреваться.</a:t>
            </a:r>
          </a:p>
          <a:p>
            <a:pPr fontAlgn="base"/>
            <a:r>
              <a:rPr lang="ru-RU" sz="2000" i="1" dirty="0">
                <a:latin typeface="Times New Roman" panose="02020603050405020304" pitchFamily="18" charset="0"/>
                <a:cs typeface="Times New Roman" panose="02020603050405020304" pitchFamily="18" charset="0"/>
              </a:rPr>
              <a:t>Когда сироп вскипит и достигнет температуры 106-110 градусов, начините взбивать вторую половину белков, пока не образуется пышная пена, а на дне чаши не останется жидкости</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8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20688"/>
            <a:ext cx="7560840" cy="5355312"/>
          </a:xfrm>
          <a:prstGeom prst="rect">
            <a:avLst/>
          </a:prstGeom>
        </p:spPr>
        <p:txBody>
          <a:bodyPr wrap="square">
            <a:spAutoFit/>
          </a:bodyPr>
          <a:lstStyle/>
          <a:p>
            <a:pPr fontAlgn="base"/>
            <a:r>
              <a:rPr lang="ru-RU" i="1" dirty="0">
                <a:latin typeface="Times New Roman" panose="02020603050405020304" pitchFamily="18" charset="0"/>
                <a:cs typeface="Times New Roman" panose="02020603050405020304" pitchFamily="18" charset="0"/>
              </a:rPr>
              <a:t>Когда сироп прогреется до 118-120 градусов, снимите его с плиты и начните доливать тонкой струйкой к белкам, не выключая миксер. Следите, чтобы сироп не попадал на венчики. Продолжайте взбивать меренгу, пока она не станет плотной и блестящей, но подвижной.</a:t>
            </a:r>
          </a:p>
          <a:p>
            <a:pPr fontAlgn="base"/>
            <a:r>
              <a:rPr lang="ru-RU" i="1" dirty="0">
                <a:latin typeface="Times New Roman" panose="02020603050405020304" pitchFamily="18" charset="0"/>
                <a:cs typeface="Times New Roman" panose="02020603050405020304" pitchFamily="18" charset="0"/>
              </a:rPr>
              <a:t>Частями добавьте меренгу к мучной смеси, каждый раз тщательно вымешивая. </a:t>
            </a:r>
          </a:p>
          <a:p>
            <a:pPr fontAlgn="base"/>
            <a:r>
              <a:rPr lang="ru-RU" i="1" dirty="0">
                <a:latin typeface="Times New Roman" panose="02020603050405020304" pitchFamily="18" charset="0"/>
                <a:cs typeface="Times New Roman" panose="02020603050405020304" pitchFamily="18" charset="0"/>
              </a:rPr>
              <a:t>С помощью кондитерского мешка отсадите тесто на тефлоновый коврик. Мешок держите перпендикулярно столу, отсаживайте круглую заготовку и, перестав нажимать на мешок, делайте сверху как бы запятую, убирая мешок. Это делается, чтобы на поверхности крышечек не остался хвостик.  </a:t>
            </a:r>
          </a:p>
          <a:p>
            <a:pPr fontAlgn="base"/>
            <a:r>
              <a:rPr lang="ru-RU" i="1" dirty="0">
                <a:latin typeface="Times New Roman" panose="02020603050405020304" pitchFamily="18" charset="0"/>
                <a:cs typeface="Times New Roman" panose="02020603050405020304" pitchFamily="18" charset="0"/>
              </a:rPr>
              <a:t>Противнем несколько раз постучите по столу, чтобы поверхность макарон стала ровная и вышли крупные пузырьки воздуха. Затем оставьте подсыхать при комнатной температуре до появления ощутимой корочки на поверхности. Выпекайте макарон примерно при 150-160 градусах около 14-15 минут.</a:t>
            </a:r>
          </a:p>
          <a:p>
            <a:pPr fontAlgn="base"/>
            <a:r>
              <a:rPr lang="ru-RU" i="1" dirty="0">
                <a:latin typeface="Times New Roman" panose="02020603050405020304" pitchFamily="18" charset="0"/>
                <a:cs typeface="Times New Roman" panose="02020603050405020304" pitchFamily="18" charset="0"/>
              </a:rPr>
              <a:t>Перед использованием перемешайте ганаш и переложите в кондитерский мешок. При желании можно использовать фигурную насадку. Начините кремом остывшие крышечки макарон.</a:t>
            </a:r>
          </a:p>
        </p:txBody>
      </p:sp>
    </p:spTree>
    <p:extLst>
      <p:ext uri="{BB962C8B-B14F-4D97-AF65-F5344CB8AC3E}">
        <p14:creationId xmlns:p14="http://schemas.microsoft.com/office/powerpoint/2010/main" val="232473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66510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70159" y="5733256"/>
            <a:ext cx="4751878" cy="584775"/>
          </a:xfrm>
          <a:prstGeom prst="rect">
            <a:avLst/>
          </a:prstGeom>
        </p:spPr>
        <p:txBody>
          <a:bodyPr wrap="none">
            <a:spAutoFit/>
          </a:bodyPr>
          <a:lstStyle/>
          <a:p>
            <a:pPr algn="ctr" fontAlgn="base"/>
            <a:r>
              <a:rPr lang="ru-RU" b="1" i="1" u="sng" dirty="0"/>
              <a:t>«</a:t>
            </a:r>
            <a:r>
              <a:rPr lang="ru-RU" sz="3200" b="1" i="1" u="sng" dirty="0">
                <a:latin typeface="Times New Roman" panose="02020603050405020304" pitchFamily="18" charset="0"/>
                <a:cs typeface="Times New Roman" panose="02020603050405020304" pitchFamily="18" charset="0"/>
              </a:rPr>
              <a:t>Шоколадные </a:t>
            </a:r>
            <a:r>
              <a:rPr lang="ru-RU" sz="3200" b="1" i="1" u="sng" dirty="0" err="1" smtClean="0">
                <a:latin typeface="Times New Roman" panose="02020603050405020304" pitchFamily="18" charset="0"/>
                <a:cs typeface="Times New Roman" panose="02020603050405020304" pitchFamily="18" charset="0"/>
              </a:rPr>
              <a:t>макаруны</a:t>
            </a:r>
            <a:r>
              <a:rPr lang="ru-RU" sz="3200" b="1" i="1" u="sng"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018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9792" y="548680"/>
            <a:ext cx="4680520" cy="523220"/>
          </a:xfrm>
          <a:prstGeom prst="rect">
            <a:avLst/>
          </a:prstGeom>
        </p:spPr>
        <p:txBody>
          <a:bodyPr wrap="square">
            <a:spAutoFit/>
          </a:bodyPr>
          <a:lstStyle/>
          <a:p>
            <a:pPr algn="ctr" fontAlgn="base"/>
            <a:r>
              <a:rPr lang="ru-RU" sz="2800" b="1" i="1" u="sng" dirty="0" smtClean="0">
                <a:latin typeface="Times New Roman" panose="02020603050405020304" pitchFamily="18" charset="0"/>
                <a:cs typeface="Times New Roman" panose="02020603050405020304" pitchFamily="18" charset="0"/>
              </a:rPr>
              <a:t>«Кокосовые макарон»</a:t>
            </a:r>
            <a:endParaRPr lang="ru-RU" sz="2800" b="1" i="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8471" y="1484784"/>
            <a:ext cx="4572000" cy="4401205"/>
          </a:xfrm>
          <a:prstGeom prst="rect">
            <a:avLst/>
          </a:prstGeom>
        </p:spPr>
        <p:txBody>
          <a:bodyPr>
            <a:spAutoFit/>
          </a:bodyPr>
          <a:lstStyle/>
          <a:p>
            <a:pPr fontAlgn="base"/>
            <a:r>
              <a:rPr lang="ru-RU" sz="2000" b="1" i="1" dirty="0"/>
              <a:t>Ингредиенты для крышечек:</a:t>
            </a:r>
            <a:endParaRPr lang="ru-RU" sz="2000" i="1" dirty="0"/>
          </a:p>
          <a:p>
            <a:pPr fontAlgn="base"/>
            <a:r>
              <a:rPr lang="ru-RU" sz="2000" i="1" dirty="0"/>
              <a:t>Миндальная мука – 120 г;</a:t>
            </a:r>
          </a:p>
          <a:p>
            <a:pPr fontAlgn="base"/>
            <a:r>
              <a:rPr lang="ru-RU" sz="2000" i="1" dirty="0"/>
              <a:t>Сахарная пудра – 120 г;</a:t>
            </a:r>
          </a:p>
          <a:p>
            <a:pPr fontAlgn="base"/>
            <a:r>
              <a:rPr lang="ru-RU" sz="2000" i="1" dirty="0"/>
              <a:t>Белок – 86 г;</a:t>
            </a:r>
          </a:p>
          <a:p>
            <a:pPr fontAlgn="base"/>
            <a:r>
              <a:rPr lang="ru-RU" sz="2000" i="1" dirty="0"/>
              <a:t>Сахар – 86 г;</a:t>
            </a:r>
          </a:p>
          <a:p>
            <a:pPr fontAlgn="base"/>
            <a:r>
              <a:rPr lang="ru-RU" sz="2000" i="1" dirty="0"/>
              <a:t>Кокосовая стружка для декора</a:t>
            </a:r>
            <a:r>
              <a:rPr lang="ru-RU" sz="2000" i="1" dirty="0" smtClean="0"/>
              <a:t>.</a:t>
            </a:r>
          </a:p>
          <a:p>
            <a:pPr fontAlgn="base"/>
            <a:endParaRPr lang="ru-RU" sz="2000" i="1" dirty="0"/>
          </a:p>
          <a:p>
            <a:pPr fontAlgn="base"/>
            <a:endParaRPr lang="ru-RU" sz="2000" i="1" dirty="0"/>
          </a:p>
          <a:p>
            <a:pPr fontAlgn="base"/>
            <a:r>
              <a:rPr lang="ru-RU" sz="2000" b="1" i="1" dirty="0"/>
              <a:t>Ингредиенты для кокосового ганаша:</a:t>
            </a:r>
            <a:endParaRPr lang="ru-RU" sz="2000" i="1" dirty="0"/>
          </a:p>
          <a:p>
            <a:pPr fontAlgn="base"/>
            <a:r>
              <a:rPr lang="ru-RU" sz="2000" i="1" dirty="0"/>
              <a:t>Белый шоколад – 160 г;</a:t>
            </a:r>
          </a:p>
          <a:p>
            <a:pPr fontAlgn="base"/>
            <a:r>
              <a:rPr lang="ru-RU" sz="2000" i="1" dirty="0"/>
              <a:t>Сливочное масло 82,5% – 25 г;</a:t>
            </a:r>
          </a:p>
          <a:p>
            <a:pPr fontAlgn="base"/>
            <a:r>
              <a:rPr lang="ru-RU" sz="2000" i="1" dirty="0"/>
              <a:t>Кокосовое молоко – 150 г;</a:t>
            </a:r>
          </a:p>
          <a:p>
            <a:pPr fontAlgn="base"/>
            <a:r>
              <a:rPr lang="ru-RU" sz="2000" i="1" dirty="0"/>
              <a:t>Кокосовая паста – 80 г.</a:t>
            </a:r>
          </a:p>
        </p:txBody>
      </p:sp>
    </p:spTree>
    <p:extLst>
      <p:ext uri="{BB962C8B-B14F-4D97-AF65-F5344CB8AC3E}">
        <p14:creationId xmlns:p14="http://schemas.microsoft.com/office/powerpoint/2010/main" val="318320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764704"/>
            <a:ext cx="8424936" cy="3785652"/>
          </a:xfrm>
          <a:prstGeom prst="rect">
            <a:avLst/>
          </a:prstGeom>
        </p:spPr>
        <p:txBody>
          <a:bodyPr wrap="square">
            <a:spAutoFit/>
          </a:bodyPr>
          <a:lstStyle/>
          <a:p>
            <a:pPr fontAlgn="base"/>
            <a:r>
              <a:rPr lang="ru-RU" sz="2000" b="1" i="1" u="sng" dirty="0">
                <a:latin typeface="Times New Roman" panose="02020603050405020304" pitchFamily="18" charset="0"/>
                <a:cs typeface="Times New Roman" panose="02020603050405020304" pitchFamily="18" charset="0"/>
              </a:rPr>
              <a:t>Процесс приготовления:</a:t>
            </a:r>
          </a:p>
          <a:p>
            <a:pPr fontAlgn="base"/>
            <a:r>
              <a:rPr lang="ru-RU" sz="2000" i="1" dirty="0">
                <a:latin typeface="Times New Roman" panose="02020603050405020304" pitchFamily="18" charset="0"/>
                <a:cs typeface="Times New Roman" panose="02020603050405020304" pitchFamily="18" charset="0"/>
              </a:rPr>
              <a:t>Подготовьте и отвесьте продукты для кокосового крема.</a:t>
            </a:r>
          </a:p>
          <a:p>
            <a:pPr fontAlgn="base"/>
            <a:r>
              <a:rPr lang="ru-RU" sz="2000" i="1" dirty="0">
                <a:latin typeface="Times New Roman" panose="02020603050405020304" pitchFamily="18" charset="0"/>
                <a:cs typeface="Times New Roman" panose="02020603050405020304" pitchFamily="18" charset="0"/>
              </a:rPr>
              <a:t>Залейте кокосовую пасту молоком и прогрейте примерно до 80 градусов, чтобы ингредиенты объединились.</a:t>
            </a:r>
          </a:p>
          <a:p>
            <a:pPr fontAlgn="base"/>
            <a:r>
              <a:rPr lang="ru-RU" sz="2000" i="1" dirty="0">
                <a:latin typeface="Times New Roman" panose="02020603050405020304" pitchFamily="18" charset="0"/>
                <a:cs typeface="Times New Roman" panose="02020603050405020304" pitchFamily="18" charset="0"/>
              </a:rPr>
              <a:t>Залейте шоколад горячей молочной смесью. Через пару минут пробейте погружным блендером. </a:t>
            </a:r>
          </a:p>
          <a:p>
            <a:pPr fontAlgn="base"/>
            <a:r>
              <a:rPr lang="ru-RU" sz="2000" i="1" dirty="0">
                <a:latin typeface="Times New Roman" panose="02020603050405020304" pitchFamily="18" charset="0"/>
                <a:cs typeface="Times New Roman" panose="02020603050405020304" pitchFamily="18" charset="0"/>
              </a:rPr>
              <a:t>Добавьте мягкое сливочное масло и снова пробейте до однородности. Затем накройте пленкой и уберите в холодильник на 8-12 часов для стабилизации. После этого хорошо перемешайте и переложите в кондитерский мешок.</a:t>
            </a:r>
          </a:p>
          <a:p>
            <a:pPr fontAlgn="base"/>
            <a:r>
              <a:rPr lang="ru-RU" sz="2000" i="1" dirty="0">
                <a:latin typeface="Times New Roman" panose="02020603050405020304" pitchFamily="18" charset="0"/>
                <a:cs typeface="Times New Roman" panose="02020603050405020304" pitchFamily="18" charset="0"/>
              </a:rPr>
              <a:t>Подготовьте и отвесьте продукты для </a:t>
            </a:r>
            <a:r>
              <a:rPr lang="ru-RU" sz="2000" i="1" dirty="0" err="1">
                <a:latin typeface="Times New Roman" panose="02020603050405020304" pitchFamily="18" charset="0"/>
                <a:cs typeface="Times New Roman" panose="02020603050405020304" pitchFamily="18" charset="0"/>
              </a:rPr>
              <a:t>макаронажа</a:t>
            </a:r>
            <a:r>
              <a:rPr lang="ru-RU" sz="2000" i="1" dirty="0">
                <a:latin typeface="Times New Roman" panose="02020603050405020304" pitchFamily="18" charset="0"/>
                <a:cs typeface="Times New Roman" panose="02020603050405020304" pitchFamily="18" charset="0"/>
              </a:rPr>
              <a:t>.</a:t>
            </a:r>
          </a:p>
          <a:p>
            <a:pPr fontAlgn="base"/>
            <a:r>
              <a:rPr lang="ru-RU" sz="2000" i="1" dirty="0">
                <a:latin typeface="Times New Roman" panose="02020603050405020304" pitchFamily="18" charset="0"/>
                <a:cs typeface="Times New Roman" panose="02020603050405020304" pitchFamily="18" charset="0"/>
              </a:rPr>
              <a:t>Просейте муку с сахарной пудрой и тщательно перемешайте</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99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76671"/>
            <a:ext cx="8604448" cy="4801314"/>
          </a:xfrm>
          <a:prstGeom prst="rect">
            <a:avLst/>
          </a:prstGeom>
        </p:spPr>
        <p:txBody>
          <a:bodyPr wrap="square">
            <a:spAutoFit/>
          </a:bodyPr>
          <a:lstStyle/>
          <a:p>
            <a:pPr fontAlgn="base"/>
            <a:r>
              <a:rPr lang="ru-RU" i="1" dirty="0">
                <a:latin typeface="Times New Roman" panose="02020603050405020304" pitchFamily="18" charset="0"/>
                <a:cs typeface="Times New Roman" panose="02020603050405020304" pitchFamily="18" charset="0"/>
              </a:rPr>
              <a:t>Отделите белки от желтков и перелейте их в сухую чистую чашу. Начните взбивать, постепенно повышая скорость. Когда пенка станет пышной, всыпайте частями сахар. Продолжайте взбивать, пока масса не станет гладкой и блестящей. Но пик при поднятии венчика должен остаться подвижным.</a:t>
            </a:r>
          </a:p>
          <a:p>
            <a:pPr fontAlgn="base"/>
            <a:r>
              <a:rPr lang="ru-RU" i="1" dirty="0">
                <a:latin typeface="Times New Roman" panose="02020603050405020304" pitchFamily="18" charset="0"/>
                <a:cs typeface="Times New Roman" panose="02020603050405020304" pitchFamily="18" charset="0"/>
              </a:rPr>
              <a:t>Добавьте мучную смесь к меренге и перемешайте, пока тесто не станет однородным. </a:t>
            </a:r>
          </a:p>
          <a:p>
            <a:pPr fontAlgn="base"/>
            <a:r>
              <a:rPr lang="ru-RU" i="1" dirty="0">
                <a:latin typeface="Times New Roman" panose="02020603050405020304" pitchFamily="18" charset="0"/>
                <a:cs typeface="Times New Roman" panose="02020603050405020304" pitchFamily="18" charset="0"/>
              </a:rPr>
              <a:t>С помощью кондитерского мешка отсадите тесто на тефлоновый коврик. Мешок держите перпендикулярно столу, отсаживайте круглую заготовку и, перестав нажимать на мешок, делайте сверху как бы запятую, убирая мешок. Это делается, чтобы на поверхности крышечек не остался хвостик.  </a:t>
            </a:r>
          </a:p>
          <a:p>
            <a:pPr fontAlgn="base"/>
            <a:r>
              <a:rPr lang="ru-RU" i="1" dirty="0">
                <a:latin typeface="Times New Roman" panose="02020603050405020304" pitchFamily="18" charset="0"/>
                <a:cs typeface="Times New Roman" panose="02020603050405020304" pitchFamily="18" charset="0"/>
              </a:rPr>
              <a:t>Сразу после отсаживания присыпьте заготовки кокосовой стружкой.</a:t>
            </a:r>
          </a:p>
          <a:p>
            <a:pPr fontAlgn="base"/>
            <a:r>
              <a:rPr lang="ru-RU" i="1" dirty="0">
                <a:latin typeface="Times New Roman" panose="02020603050405020304" pitchFamily="18" charset="0"/>
                <a:cs typeface="Times New Roman" panose="02020603050405020304" pitchFamily="18" charset="0"/>
              </a:rPr>
              <a:t>Противнем несколько раз постучите по столу, чтобы поверхность макарон стала ровная и вышли крупные пузырьки воздуха. Затем оставьте подсыхать при комнатной температуре до появления ощутимой корочки на поверхности. Выпекайте макарон примерно при 150-160 градусах около 14-15 минут.</a:t>
            </a:r>
          </a:p>
          <a:p>
            <a:pPr fontAlgn="base"/>
            <a:r>
              <a:rPr lang="ru-RU" i="1" dirty="0">
                <a:latin typeface="Times New Roman" panose="02020603050405020304" pitchFamily="18" charset="0"/>
                <a:cs typeface="Times New Roman" panose="02020603050405020304" pitchFamily="18" charset="0"/>
              </a:rPr>
              <a:t>Готовые крышечки остудите и наполните кремом. Дайте им настояться в холодильнике несколько часов.</a:t>
            </a:r>
          </a:p>
        </p:txBody>
      </p:sp>
    </p:spTree>
    <p:extLst>
      <p:ext uri="{BB962C8B-B14F-4D97-AF65-F5344CB8AC3E}">
        <p14:creationId xmlns:p14="http://schemas.microsoft.com/office/powerpoint/2010/main" val="1266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окосовые макарон фото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10" y="692696"/>
            <a:ext cx="7293560" cy="48647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7744" y="5733256"/>
            <a:ext cx="5465053" cy="584775"/>
          </a:xfrm>
          <a:prstGeom prst="rect">
            <a:avLst/>
          </a:prstGeom>
        </p:spPr>
        <p:txBody>
          <a:bodyPr wrap="square">
            <a:spAutoFit/>
          </a:bodyPr>
          <a:lstStyle/>
          <a:p>
            <a:pPr algn="ctr" fontAlgn="base"/>
            <a:r>
              <a:rPr lang="ru-RU" sz="3200" b="1" i="1" u="sng" dirty="0">
                <a:latin typeface="Times New Roman" panose="02020603050405020304" pitchFamily="18" charset="0"/>
                <a:cs typeface="Times New Roman" panose="02020603050405020304" pitchFamily="18" charset="0"/>
              </a:rPr>
              <a:t>«Кокосовые </a:t>
            </a:r>
            <a:r>
              <a:rPr lang="ru-RU" sz="3200" b="1" i="1" u="sng" dirty="0" err="1" smtClean="0">
                <a:latin typeface="Times New Roman" panose="02020603050405020304" pitchFamily="18" charset="0"/>
                <a:cs typeface="Times New Roman" panose="02020603050405020304" pitchFamily="18" charset="0"/>
              </a:rPr>
              <a:t>макарун</a:t>
            </a:r>
            <a:r>
              <a:rPr lang="ru-RU" sz="3200" b="1" i="1" u="sng"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441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92088" y="66328"/>
            <a:ext cx="7543800" cy="914400"/>
          </a:xfrm>
        </p:spPr>
        <p:txBody>
          <a:bodyPr/>
          <a:lstStyle/>
          <a:p>
            <a:pPr algn="ctr"/>
            <a:r>
              <a:rPr lang="ru-RU" sz="3200" b="1" i="1" u="sng" dirty="0" smtClean="0">
                <a:latin typeface="Times New Roman" panose="02020603050405020304" pitchFamily="18" charset="0"/>
                <a:cs typeface="Times New Roman" panose="02020603050405020304" pitchFamily="18" charset="0"/>
              </a:rPr>
              <a:t>Сроки хранения </a:t>
            </a:r>
            <a:r>
              <a:rPr lang="ru-RU" sz="3200" b="1" i="1" u="sng" smtClean="0">
                <a:latin typeface="Times New Roman" panose="02020603050405020304" pitchFamily="18" charset="0"/>
                <a:cs typeface="Times New Roman" panose="02020603050405020304" pitchFamily="18" charset="0"/>
              </a:rPr>
              <a:t>макарунов</a:t>
            </a:r>
            <a:endParaRPr lang="ru-RU" sz="3200" b="1" i="1" u="sng"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980728"/>
            <a:ext cx="7848872" cy="1938992"/>
          </a:xfrm>
          <a:prstGeom prst="rect">
            <a:avLst/>
          </a:prstGeom>
        </p:spPr>
        <p:txBody>
          <a:bodyPr wrap="square">
            <a:spAutoFit/>
          </a:bodyPr>
          <a:lstStyle/>
          <a:p>
            <a:pPr fontAlgn="base"/>
            <a:r>
              <a:rPr lang="ru-RU" sz="2000" dirty="0" smtClean="0">
                <a:latin typeface="Times New Roman" panose="02020603050405020304" pitchFamily="18" charset="0"/>
                <a:cs typeface="Times New Roman" panose="02020603050405020304" pitchFamily="18" charset="0"/>
              </a:rPr>
              <a:t>Хранить </a:t>
            </a:r>
            <a:r>
              <a:rPr lang="ru-RU" sz="2000" dirty="0" err="1" smtClean="0">
                <a:latin typeface="Times New Roman" panose="02020603050405020304" pitchFamily="18" charset="0"/>
                <a:cs typeface="Times New Roman" panose="02020603050405020304" pitchFamily="18" charset="0"/>
              </a:rPr>
              <a:t>макаруны</a:t>
            </a:r>
            <a:r>
              <a:rPr lang="ru-RU" sz="2000" dirty="0" smtClean="0">
                <a:latin typeface="Times New Roman" panose="02020603050405020304" pitchFamily="18" charset="0"/>
                <a:cs typeface="Times New Roman" panose="02020603050405020304" pitchFamily="18" charset="0"/>
              </a:rPr>
              <a:t> на полке холодильника после вскрытия упаковки можно в течение 5 суток. Если кулинарные изделия без начинки, то срок хранения увеличится до 1 месяца.</a:t>
            </a:r>
          </a:p>
          <a:p>
            <a:pPr fontAlgn="base"/>
            <a:r>
              <a:rPr lang="ru-RU" sz="2000" dirty="0" smtClean="0">
                <a:latin typeface="Times New Roman" panose="02020603050405020304" pitchFamily="18" charset="0"/>
                <a:cs typeface="Times New Roman" panose="02020603050405020304" pitchFamily="18" charset="0"/>
              </a:rPr>
              <a:t>В замороженном виде готовый десерт сохранит свежесть до 3 месяцев. Именно поэтому в магазинах чаще всего можно встретить это лакомство в замороженном виде.</a:t>
            </a:r>
          </a:p>
        </p:txBody>
      </p:sp>
      <p:sp>
        <p:nvSpPr>
          <p:cNvPr id="5" name="Прямоугольник 4"/>
          <p:cNvSpPr/>
          <p:nvPr/>
        </p:nvSpPr>
        <p:spPr>
          <a:xfrm>
            <a:off x="2159732" y="2929985"/>
            <a:ext cx="4608512" cy="461665"/>
          </a:xfrm>
          <a:prstGeom prst="rect">
            <a:avLst/>
          </a:prstGeom>
        </p:spPr>
        <p:txBody>
          <a:bodyPr wrap="square">
            <a:spAutoFit/>
          </a:bodyPr>
          <a:lstStyle/>
          <a:p>
            <a:pPr algn="ctr" fontAlgn="base"/>
            <a:r>
              <a:rPr lang="ru-RU" sz="2400" b="1" i="1" u="sng" dirty="0">
                <a:latin typeface="Times New Roman" panose="02020603050405020304" pitchFamily="18" charset="0"/>
                <a:cs typeface="Times New Roman" panose="02020603050405020304" pitchFamily="18" charset="0"/>
              </a:rPr>
              <a:t>Хранение без холодильника</a:t>
            </a:r>
          </a:p>
        </p:txBody>
      </p:sp>
      <p:sp>
        <p:nvSpPr>
          <p:cNvPr id="6" name="Прямоугольник 5"/>
          <p:cNvSpPr/>
          <p:nvPr/>
        </p:nvSpPr>
        <p:spPr>
          <a:xfrm>
            <a:off x="562147" y="3458329"/>
            <a:ext cx="7128792" cy="3170099"/>
          </a:xfrm>
          <a:prstGeom prst="rect">
            <a:avLst/>
          </a:prstGeom>
        </p:spPr>
        <p:txBody>
          <a:bodyPr wrap="square">
            <a:spAutoFit/>
          </a:bodyPr>
          <a:lstStyle/>
          <a:p>
            <a:pPr fontAlgn="base"/>
            <a:r>
              <a:rPr lang="ru-RU" sz="2000" i="1" dirty="0">
                <a:latin typeface="Times New Roman" panose="02020603050405020304" pitchFamily="18" charset="0"/>
                <a:cs typeface="Times New Roman" panose="02020603050405020304" pitchFamily="18" charset="0"/>
              </a:rPr>
              <a:t>Хранение </a:t>
            </a:r>
            <a:r>
              <a:rPr lang="ru-RU" sz="2000" i="1" dirty="0" err="1">
                <a:latin typeface="Times New Roman" panose="02020603050405020304" pitchFamily="18" charset="0"/>
                <a:cs typeface="Times New Roman" panose="02020603050405020304" pitchFamily="18" charset="0"/>
              </a:rPr>
              <a:t>макарун</a:t>
            </a:r>
            <a:r>
              <a:rPr lang="ru-RU" sz="2000" i="1" dirty="0">
                <a:latin typeface="Times New Roman" panose="02020603050405020304" pitchFamily="18" charset="0"/>
                <a:cs typeface="Times New Roman" panose="02020603050405020304" pitchFamily="18" charset="0"/>
              </a:rPr>
              <a:t> должно происходить в условиях влажности 70 — 75%. Слишком влажный воздух сделает изделие сырым, при этом оно потеряет характерную хрупкость. А в сухом месте пирожное начнет подсыхать и не сможет пропитаться начинкой.</a:t>
            </a:r>
          </a:p>
          <a:p>
            <a:pPr fontAlgn="base"/>
            <a:r>
              <a:rPr lang="ru-RU" sz="2000" i="1" dirty="0">
                <a:latin typeface="Times New Roman" panose="02020603050405020304" pitchFamily="18" charset="0"/>
                <a:cs typeface="Times New Roman" panose="02020603050405020304" pitchFamily="18" charset="0"/>
              </a:rPr>
              <a:t>Вне холодильника, при +18°С -+20°С и нормальном уровне влажности, хранение половинок </a:t>
            </a:r>
            <a:r>
              <a:rPr lang="ru-RU" sz="2000" i="1" dirty="0" err="1">
                <a:latin typeface="Times New Roman" panose="02020603050405020304" pitchFamily="18" charset="0"/>
                <a:cs typeface="Times New Roman" panose="02020603050405020304" pitchFamily="18" charset="0"/>
              </a:rPr>
              <a:t>макаронс</a:t>
            </a:r>
            <a:r>
              <a:rPr lang="ru-RU" sz="2000" i="1" dirty="0">
                <a:latin typeface="Times New Roman" panose="02020603050405020304" pitchFamily="18" charset="0"/>
                <a:cs typeface="Times New Roman" panose="02020603050405020304" pitchFamily="18" charset="0"/>
              </a:rPr>
              <a:t> без начинки возможно в течение 24 часов. Далее их необходимо поместить в пластиковую тару, и отправить в холодное место не менее чем на 12 часов.</a:t>
            </a:r>
          </a:p>
        </p:txBody>
      </p:sp>
    </p:spTree>
    <p:extLst>
      <p:ext uri="{BB962C8B-B14F-4D97-AF65-F5344CB8AC3E}">
        <p14:creationId xmlns:p14="http://schemas.microsoft.com/office/powerpoint/2010/main" val="121643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764704"/>
            <a:ext cx="4104456" cy="585579"/>
          </a:xfrm>
        </p:spPr>
        <p:txBody>
          <a:bodyPr>
            <a:normAutofit fontScale="90000"/>
          </a:bodyPr>
          <a:lstStyle/>
          <a:p>
            <a:r>
              <a:rPr lang="en-US" sz="4000" b="1" dirty="0" smtClean="0">
                <a:effectLst/>
              </a:rPr>
              <a:t/>
            </a:r>
            <a:br>
              <a:rPr lang="en-US" sz="4000" b="1" dirty="0" smtClean="0">
                <a:effectLst/>
              </a:rPr>
            </a:br>
            <a:r>
              <a:rPr lang="en-US" sz="4000" b="1" dirty="0">
                <a:effectLst/>
              </a:rPr>
              <a:t/>
            </a:r>
            <a:br>
              <a:rPr lang="en-US" sz="4000" b="1" dirty="0">
                <a:effectLst/>
              </a:rPr>
            </a:br>
            <a:r>
              <a:rPr lang="en-US" sz="2800" b="1" i="1" u="sng" dirty="0" smtClean="0">
                <a:effectLst/>
                <a:latin typeface="Times New Roman" panose="02020603050405020304" pitchFamily="18" charset="0"/>
                <a:cs typeface="Times New Roman" panose="02020603050405020304" pitchFamily="18" charset="0"/>
              </a:rPr>
              <a:t>Macarons – </a:t>
            </a:r>
            <a:r>
              <a:rPr lang="ru-RU" sz="2800" b="1" i="1" u="sng" dirty="0" smtClean="0">
                <a:effectLst/>
                <a:latin typeface="Times New Roman" panose="02020603050405020304" pitchFamily="18" charset="0"/>
                <a:cs typeface="Times New Roman" panose="02020603050405020304" pitchFamily="18" charset="0"/>
              </a:rPr>
              <a:t>это что?</a:t>
            </a:r>
            <a:r>
              <a:rPr lang="en-US" sz="2800" b="1" i="1" u="sng" dirty="0">
                <a:effectLst/>
                <a:latin typeface="Times New Roman" panose="02020603050405020304" pitchFamily="18" charset="0"/>
                <a:cs typeface="Times New Roman" panose="02020603050405020304" pitchFamily="18" charset="0"/>
              </a:rPr>
              <a:t/>
            </a:r>
            <a:br>
              <a:rPr lang="en-US" sz="2800" b="1" i="1" u="sng" dirty="0">
                <a:effectLst/>
                <a:latin typeface="Times New Roman" panose="02020603050405020304" pitchFamily="18" charset="0"/>
                <a:cs typeface="Times New Roman" panose="02020603050405020304" pitchFamily="18" charset="0"/>
              </a:rPr>
            </a:br>
            <a:endParaRPr lang="ru-RU" sz="1600" b="1" i="1" u="sng"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1409894"/>
            <a:ext cx="8280920" cy="5040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i="1" dirty="0" err="1" smtClean="0">
                <a:latin typeface="Times New Roman" panose="02020603050405020304" pitchFamily="18" charset="0"/>
                <a:cs typeface="Times New Roman" panose="02020603050405020304" pitchFamily="18" charset="0"/>
              </a:rPr>
              <a:t>Макаруны</a:t>
            </a:r>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 пирожные, история существования которых насчитывает несколько веков. Это кондитерское изделие, состоящее из двух печений круглой формы, склеенных между собой джемом или кремом. В классическом исполнении его готовят на итальянской меренге. Половинки пирожных делают из измельчённого в муку миндаля и яичных белков, взбитых в безе с сахарной пудрой. Для придания сладости разнообразных оттенков </a:t>
            </a:r>
            <a:r>
              <a:rPr lang="ru-RU" sz="2400" i="1" dirty="0" err="1">
                <a:latin typeface="Times New Roman" panose="02020603050405020304" pitchFamily="18" charset="0"/>
                <a:cs typeface="Times New Roman" panose="02020603050405020304" pitchFamily="18" charset="0"/>
              </a:rPr>
              <a:t>печеньки</a:t>
            </a:r>
            <a:r>
              <a:rPr lang="ru-RU" sz="2400" i="1" dirty="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макаронсы</a:t>
            </a:r>
            <a:r>
              <a:rPr lang="ru-RU" sz="2400" i="1" dirty="0" smtClean="0">
                <a:latin typeface="Times New Roman" panose="02020603050405020304" pitchFamily="18" charset="0"/>
                <a:cs typeface="Times New Roman" panose="02020603050405020304" pitchFamily="18" charset="0"/>
              </a:rPr>
              <a:t> окрашивают </a:t>
            </a:r>
            <a:r>
              <a:rPr lang="ru-RU" sz="2400" i="1" dirty="0">
                <a:latin typeface="Times New Roman" panose="02020603050405020304" pitchFamily="18" charset="0"/>
                <a:cs typeface="Times New Roman" panose="02020603050405020304" pitchFamily="18" charset="0"/>
              </a:rPr>
              <a:t>пищевыми красителями. Они бывают жёлтыми, зелёными, ярко-красными, розовыми, кремово-молочными, фиолетовыми и даже чёрными. Их начиняют заварным, сливочным кремом, шоколадным ганашом, ореховой пастой или ягодным джемом.</a:t>
            </a:r>
          </a:p>
        </p:txBody>
      </p:sp>
    </p:spTree>
    <p:extLst>
      <p:ext uri="{BB962C8B-B14F-4D97-AF65-F5344CB8AC3E}">
        <p14:creationId xmlns:p14="http://schemas.microsoft.com/office/powerpoint/2010/main" val="388788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620688"/>
            <a:ext cx="8208912" cy="914400"/>
          </a:xfrm>
        </p:spPr>
        <p:txBody>
          <a:bodyPr>
            <a:normAutofit fontScale="90000"/>
          </a:bodyPr>
          <a:lstStyle/>
          <a:p>
            <a:r>
              <a:rPr lang="ru-RU" sz="3200" b="1" i="1" u="sng" dirty="0" err="1">
                <a:effectLst/>
                <a:latin typeface="Times New Roman" panose="02020603050405020304" pitchFamily="18" charset="0"/>
                <a:cs typeface="Times New Roman" panose="02020603050405020304" pitchFamily="18" charset="0"/>
              </a:rPr>
              <a:t>Macarons</a:t>
            </a:r>
            <a:r>
              <a:rPr lang="ru-RU" sz="3200" b="1" i="1" u="sng" dirty="0">
                <a:effectLst/>
                <a:latin typeface="Times New Roman" panose="02020603050405020304" pitchFamily="18" charset="0"/>
                <a:cs typeface="Times New Roman" panose="02020603050405020304" pitchFamily="18" charset="0"/>
              </a:rPr>
              <a:t>: история возникновения волшебного десерта</a:t>
            </a:r>
            <a:br>
              <a:rPr lang="ru-RU" sz="3200" b="1" i="1" u="sng" dirty="0">
                <a:effectLst/>
                <a:latin typeface="Times New Roman" panose="02020603050405020304" pitchFamily="18" charset="0"/>
                <a:cs typeface="Times New Roman" panose="02020603050405020304" pitchFamily="18" charset="0"/>
              </a:rPr>
            </a:br>
            <a:endParaRPr lang="ru-RU" sz="3200" b="1" i="1" u="sng" dirty="0">
              <a:latin typeface="Times New Roman" panose="02020603050405020304" pitchFamily="18" charset="0"/>
              <a:cs typeface="Times New Roman" panose="02020603050405020304" pitchFamily="18" charset="0"/>
            </a:endParaRPr>
          </a:p>
        </p:txBody>
      </p:sp>
      <p:sp>
        <p:nvSpPr>
          <p:cNvPr id="2" name="Объект 1"/>
          <p:cNvSpPr>
            <a:spLocks noGrp="1"/>
          </p:cNvSpPr>
          <p:nvPr>
            <p:ph sz="quarter" idx="13"/>
          </p:nvPr>
        </p:nvSpPr>
        <p:spPr>
          <a:xfrm>
            <a:off x="320200" y="1163961"/>
            <a:ext cx="4759182" cy="5213853"/>
          </a:xfrm>
        </p:spPr>
        <p:txBody>
          <a:bodyPr>
            <a:normAutofit fontScale="25000" lnSpcReduction="20000"/>
          </a:bodyPr>
          <a:lstStyle/>
          <a:p>
            <a:pPr marL="18288" indent="0">
              <a:buNone/>
            </a:pPr>
            <a:r>
              <a:rPr lang="ru-RU" sz="6400" i="1" dirty="0">
                <a:effectLst/>
                <a:latin typeface="Times New Roman" panose="02020603050405020304" pitchFamily="18" charset="0"/>
                <a:cs typeface="Times New Roman" panose="02020603050405020304" pitchFamily="18" charset="0"/>
              </a:rPr>
              <a:t>По одной из известных версий история десерта </a:t>
            </a:r>
            <a:r>
              <a:rPr lang="ru-RU" sz="6400" i="1" dirty="0" err="1" smtClean="0">
                <a:effectLst/>
                <a:latin typeface="Times New Roman" panose="02020603050405020304" pitchFamily="18" charset="0"/>
                <a:cs typeface="Times New Roman" panose="02020603050405020304" pitchFamily="18" charset="0"/>
              </a:rPr>
              <a:t>макаруны</a:t>
            </a:r>
            <a:r>
              <a:rPr lang="ru-RU" sz="6400" i="1" dirty="0" smtClean="0">
                <a:effectLst/>
                <a:latin typeface="Times New Roman" panose="02020603050405020304" pitchFamily="18" charset="0"/>
                <a:cs typeface="Times New Roman" panose="02020603050405020304" pitchFamily="18" charset="0"/>
              </a:rPr>
              <a:t> </a:t>
            </a:r>
            <a:r>
              <a:rPr lang="ru-RU" sz="6400" i="1" dirty="0">
                <a:effectLst/>
                <a:latin typeface="Times New Roman" panose="02020603050405020304" pitchFamily="18" charset="0"/>
                <a:cs typeface="Times New Roman" panose="02020603050405020304" pitchFamily="18" charset="0"/>
              </a:rPr>
              <a:t>началась в XVII веке, в городе Нанси. Его рецепт был придуман двумя сёстрами-монахинями из местного монастыря </a:t>
            </a:r>
            <a:r>
              <a:rPr lang="ru-RU" sz="6400" i="1" dirty="0" err="1">
                <a:effectLst/>
                <a:latin typeface="Times New Roman" panose="02020603050405020304" pitchFamily="18" charset="0"/>
                <a:cs typeface="Times New Roman" panose="02020603050405020304" pitchFamily="18" charset="0"/>
              </a:rPr>
              <a:t>кармелиток</a:t>
            </a:r>
            <a:r>
              <a:rPr lang="ru-RU" sz="6400" i="1" dirty="0">
                <a:effectLst/>
                <a:latin typeface="Times New Roman" panose="02020603050405020304" pitchFamily="18" charset="0"/>
                <a:cs typeface="Times New Roman" panose="02020603050405020304" pitchFamily="18" charset="0"/>
              </a:rPr>
              <a:t>, которые первыми стали выпекать миниатюрные постные печенья-конфетти.</a:t>
            </a:r>
          </a:p>
          <a:p>
            <a:pPr marL="18288" indent="0">
              <a:buNone/>
            </a:pPr>
            <a:r>
              <a:rPr lang="ru-RU" sz="6400" i="1" dirty="0">
                <a:effectLst/>
                <a:latin typeface="Times New Roman" panose="02020603050405020304" pitchFamily="18" charset="0"/>
                <a:cs typeface="Times New Roman" panose="02020603050405020304" pitchFamily="18" charset="0"/>
              </a:rPr>
              <a:t>По другой версии </a:t>
            </a:r>
            <a:r>
              <a:rPr lang="ru-RU" sz="6400" i="1" dirty="0" smtClean="0">
                <a:effectLst/>
                <a:latin typeface="Times New Roman" panose="02020603050405020304" pitchFamily="18" charset="0"/>
                <a:cs typeface="Times New Roman" panose="02020603050405020304" pitchFamily="18" charset="0"/>
              </a:rPr>
              <a:t>появления</a:t>
            </a:r>
            <a:r>
              <a:rPr lang="ru-RU" sz="6400" i="1" dirty="0" smtClean="0">
                <a:latin typeface="Times New Roman" panose="02020603050405020304" pitchFamily="18" charset="0"/>
                <a:cs typeface="Times New Roman" panose="02020603050405020304" pitchFamily="18" charset="0"/>
              </a:rPr>
              <a:t>, </a:t>
            </a:r>
            <a:r>
              <a:rPr lang="ru-RU" sz="6400" i="1" dirty="0" err="1" smtClean="0">
                <a:latin typeface="Times New Roman" panose="02020603050405020304" pitchFamily="18" charset="0"/>
                <a:cs typeface="Times New Roman" panose="02020603050405020304" pitchFamily="18" charset="0"/>
              </a:rPr>
              <a:t>макаруны</a:t>
            </a:r>
            <a:r>
              <a:rPr lang="ru-RU" sz="6400" i="1" dirty="0" smtClean="0">
                <a:latin typeface="Times New Roman" panose="02020603050405020304" pitchFamily="18" charset="0"/>
                <a:cs typeface="Times New Roman" panose="02020603050405020304" pitchFamily="18" charset="0"/>
              </a:rPr>
              <a:t>, </a:t>
            </a:r>
            <a:r>
              <a:rPr lang="ru-RU" sz="6400" i="1" dirty="0" smtClean="0">
                <a:effectLst/>
                <a:latin typeface="Times New Roman" panose="02020603050405020304" pitchFamily="18" charset="0"/>
                <a:cs typeface="Times New Roman" panose="02020603050405020304" pitchFamily="18" charset="0"/>
              </a:rPr>
              <a:t>история </a:t>
            </a:r>
            <a:r>
              <a:rPr lang="ru-RU" sz="6400" i="1" dirty="0">
                <a:effectLst/>
                <a:latin typeface="Times New Roman" panose="02020603050405020304" pitchFamily="18" charset="0"/>
                <a:cs typeface="Times New Roman" panose="02020603050405020304" pitchFamily="18" charset="0"/>
              </a:rPr>
              <a:t>происхождения </a:t>
            </a:r>
            <a:r>
              <a:rPr lang="ru-RU" sz="6400" i="1" dirty="0" smtClean="0">
                <a:effectLst/>
                <a:latin typeface="Times New Roman" panose="02020603050405020304" pitchFamily="18" charset="0"/>
                <a:cs typeface="Times New Roman" panose="02020603050405020304" pitchFamily="18" charset="0"/>
              </a:rPr>
              <a:t>этого лакомства </a:t>
            </a:r>
            <a:r>
              <a:rPr lang="ru-RU" sz="6400" i="1" dirty="0">
                <a:effectLst/>
                <a:latin typeface="Times New Roman" panose="02020603050405020304" pitchFamily="18" charset="0"/>
                <a:cs typeface="Times New Roman" panose="02020603050405020304" pitchFamily="18" charset="0"/>
              </a:rPr>
              <a:t>происходит из XVI века, со свадьбы Екатерины Медичи и Генриха II. По легенде, она специально пригласила на торжество известного итальянского кондитера, который придумал легендарные </a:t>
            </a:r>
            <a:r>
              <a:rPr lang="ru-RU" sz="6400" i="1" dirty="0" err="1" smtClean="0">
                <a:effectLst/>
                <a:latin typeface="Times New Roman" panose="02020603050405020304" pitchFamily="18" charset="0"/>
                <a:cs typeface="Times New Roman" panose="02020603050405020304" pitchFamily="18" charset="0"/>
              </a:rPr>
              <a:t>макаруны</a:t>
            </a:r>
            <a:r>
              <a:rPr lang="ru-RU" sz="6400" i="1" dirty="0">
                <a:effectLst/>
                <a:latin typeface="Times New Roman" panose="02020603050405020304" pitchFamily="18" charset="0"/>
                <a:cs typeface="Times New Roman" panose="02020603050405020304" pitchFamily="18" charset="0"/>
              </a:rPr>
              <a:t>. С тех пор десерт стал самым желанным блюдом в аристократических кругах.</a:t>
            </a:r>
          </a:p>
          <a:p>
            <a:pPr marL="18288" indent="0">
              <a:buNone/>
            </a:pPr>
            <a:r>
              <a:rPr lang="ru-RU" sz="6400" i="1" dirty="0">
                <a:effectLst/>
                <a:latin typeface="Times New Roman" panose="02020603050405020304" pitchFamily="18" charset="0"/>
                <a:cs typeface="Times New Roman" panose="02020603050405020304" pitchFamily="18" charset="0"/>
              </a:rPr>
              <a:t>До 1830 года половинки печенья склеивались между собой паром без начинок. Оригинальный французский вариант </a:t>
            </a:r>
            <a:r>
              <a:rPr lang="ru-RU" sz="6400" i="1" dirty="0" err="1">
                <a:effectLst/>
                <a:latin typeface="Times New Roman" panose="02020603050405020304" pitchFamily="18" charset="0"/>
                <a:cs typeface="Times New Roman" panose="02020603050405020304" pitchFamily="18" charset="0"/>
              </a:rPr>
              <a:t>macaron</a:t>
            </a:r>
            <a:r>
              <a:rPr lang="ru-RU" sz="6400" i="1" dirty="0">
                <a:effectLst/>
                <a:latin typeface="Times New Roman" panose="02020603050405020304" pitchFamily="18" charset="0"/>
                <a:cs typeface="Times New Roman" panose="02020603050405020304" pitchFamily="18" charset="0"/>
              </a:rPr>
              <a:t> появился благодаря кондитеру Пьеру </a:t>
            </a:r>
            <a:r>
              <a:rPr lang="ru-RU" sz="6400" i="1" dirty="0" err="1">
                <a:effectLst/>
                <a:latin typeface="Times New Roman" panose="02020603050405020304" pitchFamily="18" charset="0"/>
                <a:cs typeface="Times New Roman" panose="02020603050405020304" pitchFamily="18" charset="0"/>
              </a:rPr>
              <a:t>Дефонтену</a:t>
            </a:r>
            <a:r>
              <a:rPr lang="ru-RU" sz="6400" i="1" dirty="0">
                <a:effectLst/>
                <a:latin typeface="Times New Roman" panose="02020603050405020304" pitchFamily="18" charset="0"/>
                <a:cs typeface="Times New Roman" panose="02020603050405020304" pitchFamily="18" charset="0"/>
              </a:rPr>
              <a:t> в начале 20 века. В одном из путешествий по Швейцарии он попробовал сливочно-шоколадный крем и решил использовать его для соединения половинок пирожных. Далее появились другие варианты начинок. Именно его версия десерта стала известной во всём мире.</a:t>
            </a:r>
          </a:p>
          <a:p>
            <a:endParaRPr lang="ru-RU" dirty="0"/>
          </a:p>
        </p:txBody>
      </p:sp>
      <p:pic>
        <p:nvPicPr>
          <p:cNvPr id="2050" name="Picture 2" descr="Макаруны комбината питания Кремлёвск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4704"/>
            <a:ext cx="3812065" cy="2502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ykaleidoscope.ru/uploads/posts/2021-09/1632714166_20-mykaleidoscope-ru-p-raznotsvetnie-pechenya-makarons-krasivo-fo-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6552" y="3429000"/>
            <a:ext cx="384357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4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260648"/>
            <a:ext cx="8640960" cy="5832648"/>
          </a:xfrm>
        </p:spPr>
        <p:txBody>
          <a:bodyPr>
            <a:normAutofit fontScale="90000"/>
          </a:bodyPr>
          <a:lstStyle/>
          <a:p>
            <a:pPr algn="ctr"/>
            <a:r>
              <a:rPr lang="ru-RU" sz="1800" dirty="0" smtClean="0">
                <a:effectLst/>
                <a:latin typeface="Times New Roman" panose="02020603050405020304" pitchFamily="18" charset="0"/>
                <a:cs typeface="Times New Roman" panose="02020603050405020304" pitchFamily="18" charset="0"/>
              </a:rPr>
              <a:t/>
            </a:r>
            <a:br>
              <a:rPr lang="ru-RU" sz="1800" dirty="0" smtClean="0">
                <a:effectLst/>
                <a:latin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cs typeface="Times New Roman" panose="02020603050405020304" pitchFamily="18" charset="0"/>
              </a:rPr>
              <a:t/>
            </a:r>
            <a:br>
              <a:rPr lang="ru-RU" sz="1800" dirty="0">
                <a:effectLst/>
                <a:latin typeface="Times New Roman" panose="02020603050405020304" pitchFamily="18" charset="0"/>
                <a:cs typeface="Times New Roman" panose="02020603050405020304" pitchFamily="18" charset="0"/>
              </a:rPr>
            </a:br>
            <a:r>
              <a:rPr lang="ru-RU" sz="1800" dirty="0" smtClean="0">
                <a:effectLst/>
                <a:latin typeface="Times New Roman" panose="02020603050405020304" pitchFamily="18" charset="0"/>
                <a:cs typeface="Times New Roman" panose="02020603050405020304" pitchFamily="18" charset="0"/>
              </a:rPr>
              <a:t/>
            </a:r>
            <a:br>
              <a:rPr lang="ru-RU" sz="1800" dirty="0" smtClean="0">
                <a:effectLst/>
                <a:latin typeface="Times New Roman" panose="02020603050405020304" pitchFamily="18" charset="0"/>
                <a:cs typeface="Times New Roman" panose="02020603050405020304" pitchFamily="18" charset="0"/>
              </a:rPr>
            </a:br>
            <a:r>
              <a:rPr lang="ru-RU" sz="1800" i="1" dirty="0" smtClean="0">
                <a:effectLst/>
                <a:latin typeface="Times New Roman" panose="02020603050405020304" pitchFamily="18" charset="0"/>
                <a:cs typeface="Times New Roman" panose="02020603050405020304" pitchFamily="18" charset="0"/>
              </a:rPr>
              <a:t>Существует </a:t>
            </a:r>
            <a:r>
              <a:rPr lang="ru-RU" sz="1800" i="1" dirty="0">
                <a:effectLst/>
                <a:latin typeface="Times New Roman" panose="02020603050405020304" pitchFamily="18" charset="0"/>
                <a:cs typeface="Times New Roman" panose="02020603050405020304" pitchFamily="18" charset="0"/>
              </a:rPr>
              <a:t>два основных способа приготовления макарон — «французский» и «итальянский». Разница между ними заключается в способе приготовления </a:t>
            </a:r>
            <a:r>
              <a:rPr lang="ru-RU" sz="1800" i="1" dirty="0">
                <a:effectLst/>
                <a:latin typeface="Times New Roman" panose="02020603050405020304" pitchFamily="18" charset="0"/>
                <a:cs typeface="Times New Roman" panose="02020603050405020304" pitchFamily="18" charset="0"/>
                <a:hlinkClick r:id="rId2" tooltip="Безе"/>
              </a:rPr>
              <a:t>безе</a:t>
            </a:r>
            <a:r>
              <a:rPr lang="ru-RU" sz="1800" i="1" dirty="0">
                <a:effectLst/>
                <a:latin typeface="Times New Roman" panose="02020603050405020304" pitchFamily="18" charset="0"/>
                <a:cs typeface="Times New Roman" panose="02020603050405020304" pitchFamily="18" charset="0"/>
              </a:rPr>
              <a:t>.</a:t>
            </a:r>
            <a:br>
              <a:rPr lang="ru-RU" sz="1800" i="1" dirty="0">
                <a:effectLst/>
                <a:latin typeface="Times New Roman" panose="02020603050405020304" pitchFamily="18" charset="0"/>
                <a:cs typeface="Times New Roman" panose="02020603050405020304" pitchFamily="18" charset="0"/>
              </a:rPr>
            </a:br>
            <a:r>
              <a:rPr lang="ru-RU" sz="1800" i="1" dirty="0">
                <a:effectLst/>
                <a:latin typeface="Times New Roman" panose="02020603050405020304" pitchFamily="18" charset="0"/>
                <a:cs typeface="Times New Roman" panose="02020603050405020304" pitchFamily="18" charset="0"/>
              </a:rPr>
              <a:t>По французскому методу яичные белки взбивают до тех пор, пока не образуются густые пики безе. Туда медленно добавляют просеянный молотый миндаль и </a:t>
            </a:r>
            <a:r>
              <a:rPr lang="ru-RU" sz="1800" i="1" dirty="0">
                <a:effectLst/>
                <a:latin typeface="Times New Roman" panose="02020603050405020304" pitchFamily="18" charset="0"/>
                <a:cs typeface="Times New Roman" panose="02020603050405020304" pitchFamily="18" charset="0"/>
                <a:hlinkClick r:id="rId3" tooltip="Сахарная пудра"/>
              </a:rPr>
              <a:t>сахарную пудру</a:t>
            </a:r>
            <a:r>
              <a:rPr lang="ru-RU" sz="1800" i="1" dirty="0">
                <a:effectLst/>
                <a:latin typeface="Times New Roman" panose="02020603050405020304" pitchFamily="18" charset="0"/>
                <a:cs typeface="Times New Roman" panose="02020603050405020304" pitchFamily="18" charset="0"/>
              </a:rPr>
              <a:t>, медленно замешивая до достижения желаемой консистенции. Этот процесс смешивания называется </a:t>
            </a:r>
            <a:r>
              <a:rPr lang="ru-RU" sz="1800" i="1" dirty="0" err="1">
                <a:effectLst/>
                <a:latin typeface="Times New Roman" panose="02020603050405020304" pitchFamily="18" charset="0"/>
                <a:cs typeface="Times New Roman" panose="02020603050405020304" pitchFamily="18" charset="0"/>
              </a:rPr>
              <a:t>макаронажем</a:t>
            </a:r>
            <a:r>
              <a:rPr lang="ru-RU" sz="1800" i="1" dirty="0">
                <a:effectLst/>
                <a:latin typeface="Times New Roman" panose="02020603050405020304" pitchFamily="18" charset="0"/>
                <a:cs typeface="Times New Roman" panose="02020603050405020304" pitchFamily="18" charset="0"/>
              </a:rPr>
              <a:t> (</a:t>
            </a:r>
            <a:r>
              <a:rPr lang="ru-RU" sz="1800" i="1" dirty="0">
                <a:effectLst/>
                <a:latin typeface="Times New Roman" panose="02020603050405020304" pitchFamily="18" charset="0"/>
                <a:cs typeface="Times New Roman" panose="02020603050405020304" pitchFamily="18" charset="0"/>
                <a:hlinkClick r:id="rId4" tooltip="Французский язык"/>
              </a:rPr>
              <a:t>фр.</a:t>
            </a:r>
            <a:r>
              <a:rPr lang="ru-RU" sz="1800" i="1" dirty="0">
                <a:effectLst/>
                <a:latin typeface="Times New Roman" panose="02020603050405020304" pitchFamily="18" charset="0"/>
                <a:cs typeface="Times New Roman" panose="02020603050405020304" pitchFamily="18" charset="0"/>
              </a:rPr>
              <a:t> </a:t>
            </a:r>
            <a:r>
              <a:rPr lang="ru-RU" sz="1800" i="1" dirty="0" err="1">
                <a:effectLst/>
                <a:latin typeface="Times New Roman" panose="02020603050405020304" pitchFamily="18" charset="0"/>
                <a:cs typeface="Times New Roman" panose="02020603050405020304" pitchFamily="18" charset="0"/>
              </a:rPr>
              <a:t>macaronage</a:t>
            </a:r>
            <a:r>
              <a:rPr lang="ru-RU" sz="1800" i="1" dirty="0">
                <a:effectLst/>
                <a:latin typeface="Times New Roman" panose="02020603050405020304" pitchFamily="18" charset="0"/>
                <a:cs typeface="Times New Roman" panose="02020603050405020304" pitchFamily="18" charset="0"/>
              </a:rPr>
              <a:t>).</a:t>
            </a:r>
            <a:br>
              <a:rPr lang="ru-RU" sz="1800" i="1" dirty="0">
                <a:effectLst/>
                <a:latin typeface="Times New Roman" panose="02020603050405020304" pitchFamily="18" charset="0"/>
                <a:cs typeface="Times New Roman" panose="02020603050405020304" pitchFamily="18" charset="0"/>
              </a:rPr>
            </a:br>
            <a:r>
              <a:rPr lang="ru-RU" sz="1800" i="1" dirty="0">
                <a:effectLst/>
                <a:latin typeface="Times New Roman" panose="02020603050405020304" pitchFamily="18" charset="0"/>
                <a:cs typeface="Times New Roman" panose="02020603050405020304" pitchFamily="18" charset="0"/>
              </a:rPr>
              <a:t>Итальянский метод включает взбивание яичных белков с горячим сахарным сиропом для образования безе. Просеянный миндаль и сахарную пудру также смешивают с яичными белками для образования пасты. Безе и миндальную пасту смешивают, образуя смесь макарон. Этот метод часто считается более конструктивным, но в то же время более сладким, и для сахарного сиропа также требуется конфетный термометр.</a:t>
            </a:r>
            <a:br>
              <a:rPr lang="ru-RU" sz="1800" i="1" dirty="0">
                <a:effectLst/>
                <a:latin typeface="Times New Roman" panose="02020603050405020304" pitchFamily="18" charset="0"/>
                <a:cs typeface="Times New Roman" panose="02020603050405020304" pitchFamily="18" charset="0"/>
              </a:rPr>
            </a:br>
            <a:r>
              <a:rPr lang="ru-RU" sz="1800" i="1" dirty="0">
                <a:effectLst/>
                <a:latin typeface="Times New Roman" panose="02020603050405020304" pitchFamily="18" charset="0"/>
                <a:cs typeface="Times New Roman" panose="02020603050405020304" pitchFamily="18" charset="0"/>
              </a:rPr>
              <a:t>Итальянское или французское безе можно сочетать с молотым </a:t>
            </a:r>
            <a:r>
              <a:rPr lang="ru-RU" sz="1800" i="1" dirty="0" smtClean="0">
                <a:effectLst/>
                <a:latin typeface="Times New Roman" panose="02020603050405020304" pitchFamily="18" charset="0"/>
                <a:cs typeface="Times New Roman" panose="02020603050405020304" pitchFamily="18" charset="0"/>
              </a:rPr>
              <a:t>миндалем.</a:t>
            </a:r>
            <a:r>
              <a:rPr lang="ru-RU" sz="1800" i="1" dirty="0">
                <a:effectLst/>
                <a:latin typeface="Times New Roman" panose="02020603050405020304" pitchFamily="18" charset="0"/>
                <a:cs typeface="Times New Roman" panose="02020603050405020304" pitchFamily="18" charset="0"/>
              </a:rPr>
              <a:t/>
            </a:r>
            <a:br>
              <a:rPr lang="ru-RU" sz="1800" i="1" dirty="0">
                <a:effectLst/>
                <a:latin typeface="Times New Roman" panose="02020603050405020304" pitchFamily="18" charset="0"/>
                <a:cs typeface="Times New Roman" panose="02020603050405020304" pitchFamily="18" charset="0"/>
              </a:rPr>
            </a:br>
            <a:r>
              <a:rPr lang="ru-RU" sz="1800" i="1" dirty="0">
                <a:effectLst/>
                <a:latin typeface="Times New Roman" panose="02020603050405020304" pitchFamily="18" charset="0"/>
                <a:cs typeface="Times New Roman" panose="02020603050405020304" pitchFamily="18" charset="0"/>
              </a:rPr>
              <a:t>Макарон изготавливается путем объединения сахарной пудры и молотого миндаля в </a:t>
            </a:r>
            <a:r>
              <a:rPr lang="ru-RU" sz="1800" i="1" dirty="0" smtClean="0">
                <a:effectLst/>
                <a:latin typeface="Times New Roman" panose="02020603050405020304" pitchFamily="18" charset="0"/>
                <a:cs typeface="Times New Roman" panose="02020603050405020304" pitchFamily="18" charset="0"/>
              </a:rPr>
              <a:t>смесь. </a:t>
            </a:r>
            <a:r>
              <a:rPr lang="ru-RU" sz="1800" i="1" dirty="0">
                <a:effectLst/>
                <a:latin typeface="Times New Roman" panose="02020603050405020304" pitchFamily="18" charset="0"/>
                <a:cs typeface="Times New Roman" panose="02020603050405020304" pitchFamily="18" charset="0"/>
              </a:rPr>
              <a:t>В отдельной миске яичные белки взбивают до консистенции, похожей на </a:t>
            </a:r>
            <a:r>
              <a:rPr lang="ru-RU" sz="1800" i="1" dirty="0" smtClean="0">
                <a:effectLst/>
                <a:latin typeface="Times New Roman" panose="02020603050405020304" pitchFamily="18" charset="0"/>
                <a:cs typeface="Times New Roman" panose="02020603050405020304" pitchFamily="18" charset="0"/>
              </a:rPr>
              <a:t>безе. </a:t>
            </a:r>
            <a:r>
              <a:rPr lang="ru-RU" sz="1800" i="1" dirty="0">
                <a:effectLst/>
                <a:latin typeface="Times New Roman" panose="02020603050405020304" pitchFamily="18" charset="0"/>
                <a:cs typeface="Times New Roman" panose="02020603050405020304" pitchFamily="18" charset="0"/>
              </a:rPr>
              <a:t>Затем эти два элемента складываются вместе до тех пор, пока не приобретут консистенцию «пены для бритья», а затем через кондитерский пакет формируются </a:t>
            </a:r>
            <a:r>
              <a:rPr lang="ru-RU" sz="1800" i="1" dirty="0">
                <a:effectLst/>
                <a:latin typeface="Times New Roman" panose="02020603050405020304" pitchFamily="18" charset="0"/>
                <a:cs typeface="Times New Roman" panose="02020603050405020304" pitchFamily="18" charset="0"/>
                <a:hlinkClick r:id="rId2" tooltip="Безе"/>
              </a:rPr>
              <a:t>меренги</a:t>
            </a:r>
            <a:r>
              <a:rPr lang="ru-RU" sz="1800" i="1" dirty="0">
                <a:effectLst/>
                <a:latin typeface="Times New Roman" panose="02020603050405020304" pitchFamily="18" charset="0"/>
                <a:cs typeface="Times New Roman" panose="02020603050405020304" pitchFamily="18" charset="0"/>
              </a:rPr>
              <a:t> и </a:t>
            </a:r>
            <a:r>
              <a:rPr lang="ru-RU" sz="1800" i="1" dirty="0" smtClean="0">
                <a:effectLst/>
                <a:latin typeface="Times New Roman" panose="02020603050405020304" pitchFamily="18" charset="0"/>
                <a:cs typeface="Times New Roman" panose="02020603050405020304" pitchFamily="18" charset="0"/>
              </a:rPr>
              <a:t>выпекаются. </a:t>
            </a:r>
            <a:r>
              <a:rPr lang="ru-RU" sz="1800" i="1" dirty="0">
                <a:effectLst/>
                <a:latin typeface="Times New Roman" panose="02020603050405020304" pitchFamily="18" charset="0"/>
                <a:cs typeface="Times New Roman" panose="02020603050405020304" pitchFamily="18" charset="0"/>
              </a:rPr>
              <a:t>Иногда добавляется начинка.</a:t>
            </a:r>
            <a:br>
              <a:rPr lang="ru-RU" sz="1800" i="1" dirty="0">
                <a:effectLst/>
                <a:latin typeface="Times New Roman" panose="02020603050405020304" pitchFamily="18" charset="0"/>
                <a:cs typeface="Times New Roman" panose="02020603050405020304" pitchFamily="18" charset="0"/>
              </a:rPr>
            </a:br>
            <a:endParaRPr lang="ru-RU"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0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04664"/>
            <a:ext cx="7543800" cy="914400"/>
          </a:xfrm>
        </p:spPr>
        <p:txBody>
          <a:bodyPr>
            <a:normAutofit fontScale="90000"/>
          </a:bodyPr>
          <a:lstStyle/>
          <a:p>
            <a:r>
              <a:rPr lang="ru-RU" sz="3600" b="1" i="1" dirty="0">
                <a:effectLst/>
                <a:latin typeface="Times New Roman" panose="02020603050405020304" pitchFamily="18" charset="0"/>
                <a:cs typeface="Times New Roman" panose="02020603050405020304" pitchFamily="18" charset="0"/>
              </a:rPr>
              <a:t>Ингредиенты для </a:t>
            </a:r>
            <a:r>
              <a:rPr lang="ru-RU" sz="3600" b="1" i="1" dirty="0" err="1" smtClean="0">
                <a:effectLst/>
                <a:latin typeface="Times New Roman" panose="02020603050405020304" pitchFamily="18" charset="0"/>
                <a:cs typeface="Times New Roman" panose="02020603050405020304" pitchFamily="18" charset="0"/>
              </a:rPr>
              <a:t>макарунов</a:t>
            </a:r>
            <a:r>
              <a:rPr lang="ru-RU" i="1" dirty="0">
                <a:effectLst/>
              </a:rPr>
              <a:t/>
            </a:r>
            <a:br>
              <a:rPr lang="ru-RU" i="1" dirty="0">
                <a:effectLst/>
              </a:rPr>
            </a:br>
            <a:endParaRPr lang="ru-RU" i="1" dirty="0"/>
          </a:p>
        </p:txBody>
      </p:sp>
      <p:sp>
        <p:nvSpPr>
          <p:cNvPr id="2" name="Объект 1"/>
          <p:cNvSpPr>
            <a:spLocks noGrp="1"/>
          </p:cNvSpPr>
          <p:nvPr>
            <p:ph sz="quarter" idx="13"/>
          </p:nvPr>
        </p:nvSpPr>
        <p:spPr>
          <a:xfrm>
            <a:off x="363604" y="980728"/>
            <a:ext cx="8496944" cy="2592288"/>
          </a:xfrm>
        </p:spPr>
        <p:txBody>
          <a:bodyPr>
            <a:noAutofit/>
          </a:bodyPr>
          <a:lstStyle/>
          <a:p>
            <a:pPr marL="18288" indent="0">
              <a:buNone/>
            </a:pPr>
            <a:r>
              <a:rPr lang="ru-RU" sz="2800" b="1" i="1" u="sng" dirty="0" smtClean="0">
                <a:effectLst/>
                <a:latin typeface="Times New Roman" panose="02020603050405020304" pitchFamily="18" charset="0"/>
                <a:cs typeface="Times New Roman" panose="02020603050405020304" pitchFamily="18" charset="0"/>
              </a:rPr>
              <a:t>Белки</a:t>
            </a:r>
          </a:p>
          <a:p>
            <a:pPr marL="18288" indent="0">
              <a:buNone/>
            </a:pPr>
            <a:r>
              <a:rPr lang="ru-RU" sz="2000" i="1" dirty="0" smtClean="0">
                <a:effectLst/>
                <a:latin typeface="Times New Roman" panose="02020603050405020304" pitchFamily="18" charset="0"/>
                <a:cs typeface="Times New Roman" panose="02020603050405020304" pitchFamily="18" charset="0"/>
              </a:rPr>
              <a:t>Меренга </a:t>
            </a:r>
            <a:r>
              <a:rPr lang="ru-RU" sz="2000" i="1" dirty="0">
                <a:effectLst/>
                <a:latin typeface="Times New Roman" panose="02020603050405020304" pitchFamily="18" charset="0"/>
                <a:cs typeface="Times New Roman" panose="02020603050405020304" pitchFamily="18" charset="0"/>
              </a:rPr>
              <a:t>— основа воздушности печенья. Для ее приготовления нужны свежие белки комнатной температуры. К ним не должно попадать ни воды, ни желтков. Учитывая, что точная </a:t>
            </a:r>
            <a:r>
              <a:rPr lang="ru-RU" sz="2000" i="1" dirty="0" err="1">
                <a:effectLst/>
                <a:latin typeface="Times New Roman" panose="02020603050405020304" pitchFamily="18" charset="0"/>
                <a:cs typeface="Times New Roman" panose="02020603050405020304" pitchFamily="18" charset="0"/>
              </a:rPr>
              <a:t>граммовка</a:t>
            </a:r>
            <a:r>
              <a:rPr lang="ru-RU" sz="2000" i="1" dirty="0">
                <a:effectLst/>
                <a:latin typeface="Times New Roman" panose="02020603050405020304" pitchFamily="18" charset="0"/>
                <a:cs typeface="Times New Roman" panose="02020603050405020304" pitchFamily="18" charset="0"/>
              </a:rPr>
              <a:t> очень важна, если вы собрались приготовить макарон, то проще всего использовать пастеризованные белки из бутылки. Такие продаются во всех крупных гипермаркетах.</a:t>
            </a:r>
            <a:endParaRPr lang="ru-RU" sz="2000"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5536" y="3496816"/>
            <a:ext cx="8352928" cy="2616101"/>
          </a:xfrm>
          <a:prstGeom prst="rect">
            <a:avLst/>
          </a:prstGeom>
        </p:spPr>
        <p:txBody>
          <a:bodyPr wrap="square">
            <a:spAutoFit/>
          </a:bodyPr>
          <a:lstStyle/>
          <a:p>
            <a:pPr fontAlgn="base"/>
            <a:r>
              <a:rPr lang="ru-RU" sz="2400" b="1" i="1" u="sng" dirty="0">
                <a:latin typeface="Times New Roman" panose="02020603050405020304" pitchFamily="18" charset="0"/>
                <a:cs typeface="Times New Roman" panose="02020603050405020304" pitchFamily="18" charset="0"/>
              </a:rPr>
              <a:t>Сахарная пудра</a:t>
            </a:r>
            <a:endParaRPr lang="ru-RU" sz="2400" i="1" u="sng" dirty="0">
              <a:latin typeface="Times New Roman" panose="02020603050405020304" pitchFamily="18" charset="0"/>
              <a:cs typeface="Times New Roman" panose="02020603050405020304" pitchFamily="18" charset="0"/>
            </a:endParaRPr>
          </a:p>
          <a:p>
            <a:pPr fontAlgn="base"/>
            <a:r>
              <a:rPr lang="ru-RU" sz="2000" i="1" dirty="0" err="1" smtClean="0">
                <a:latin typeface="Times New Roman" panose="02020603050405020304" pitchFamily="18" charset="0"/>
                <a:cs typeface="Times New Roman" panose="02020603050405020304" pitchFamily="18" charset="0"/>
              </a:rPr>
              <a:t>Макаронсы</a:t>
            </a:r>
            <a:r>
              <a:rPr lang="ru-RU" sz="2000" i="1"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 особенный десерт. Ему придает сладость и сахар, и сахарная пудра. Крупные кристаллы добавляются в меренгу, когда она взбивается, а порошок соединяется с миндальной мукой.</a:t>
            </a:r>
          </a:p>
          <a:p>
            <a:pPr fontAlgn="base"/>
            <a:r>
              <a:rPr lang="ru-RU" sz="2000" i="1" dirty="0">
                <a:latin typeface="Times New Roman" panose="02020603050405020304" pitchFamily="18" charset="0"/>
                <a:cs typeface="Times New Roman" panose="02020603050405020304" pitchFamily="18" charset="0"/>
              </a:rPr>
              <a:t>Использовать в обоих случаях сахар или молоть пудру дома я не рекомендую. Слишком крупные кристаллы, соединенные с мукой, просто не смогут нормально раствориться. Из-за этого крышечки не поднимутся как надо, будут неоднородными.</a:t>
            </a:r>
          </a:p>
        </p:txBody>
      </p:sp>
    </p:spTree>
    <p:extLst>
      <p:ext uri="{BB962C8B-B14F-4D97-AF65-F5344CB8AC3E}">
        <p14:creationId xmlns:p14="http://schemas.microsoft.com/office/powerpoint/2010/main" val="82557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496944" cy="2369880"/>
          </a:xfrm>
          <a:prstGeom prst="rect">
            <a:avLst/>
          </a:prstGeom>
        </p:spPr>
        <p:txBody>
          <a:bodyPr wrap="square">
            <a:spAutoFit/>
          </a:bodyPr>
          <a:lstStyle/>
          <a:p>
            <a:pPr fontAlgn="base"/>
            <a:r>
              <a:rPr lang="ru-RU" sz="2800" b="1" i="1" u="sng" dirty="0">
                <a:latin typeface="Times New Roman" panose="02020603050405020304" pitchFamily="18" charset="0"/>
                <a:cs typeface="Times New Roman" panose="02020603050405020304" pitchFamily="18" charset="0"/>
              </a:rPr>
              <a:t>Миндальная мука</a:t>
            </a:r>
            <a:endParaRPr lang="ru-RU" sz="2800" i="1" u="sng" dirty="0">
              <a:latin typeface="Times New Roman" panose="02020603050405020304" pitchFamily="18" charset="0"/>
              <a:cs typeface="Times New Roman" panose="02020603050405020304" pitchFamily="18" charset="0"/>
            </a:endParaRPr>
          </a:p>
          <a:p>
            <a:pPr fontAlgn="base"/>
            <a:r>
              <a:rPr lang="ru-RU" sz="2400" i="1" dirty="0">
                <a:latin typeface="Times New Roman" panose="02020603050405020304" pitchFamily="18" charset="0"/>
                <a:cs typeface="Times New Roman" panose="02020603050405020304" pitchFamily="18" charset="0"/>
              </a:rPr>
              <a:t>Самый важный ингредиент макарон. Мука должна быть свежей и самого тонкого помола. Внешне определить качественный продукт можно по характерному аромату, светло-бежевому оттенку, отсутствию комков и горчинки во вкусе. </a:t>
            </a:r>
          </a:p>
        </p:txBody>
      </p:sp>
    </p:spTree>
    <p:extLst>
      <p:ext uri="{BB962C8B-B14F-4D97-AF65-F5344CB8AC3E}">
        <p14:creationId xmlns:p14="http://schemas.microsoft.com/office/powerpoint/2010/main" val="400233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5352" y="332656"/>
            <a:ext cx="6120680" cy="954107"/>
          </a:xfrm>
          <a:prstGeom prst="rect">
            <a:avLst/>
          </a:prstGeom>
        </p:spPr>
        <p:txBody>
          <a:bodyPr wrap="square">
            <a:spAutoFit/>
          </a:bodyPr>
          <a:lstStyle/>
          <a:p>
            <a:pPr algn="ctr" fontAlgn="base"/>
            <a:r>
              <a:rPr lang="ru-RU" sz="2800" b="1" u="sng" dirty="0" smtClean="0"/>
              <a:t>«</a:t>
            </a:r>
            <a:r>
              <a:rPr lang="ru-RU" sz="2800" b="1" u="sng" dirty="0" err="1" smtClean="0"/>
              <a:t>Макаруны</a:t>
            </a:r>
            <a:r>
              <a:rPr lang="ru-RU" sz="2800" b="1" u="sng" dirty="0" smtClean="0"/>
              <a:t> </a:t>
            </a:r>
            <a:r>
              <a:rPr lang="ru-RU" sz="2800" b="1" u="sng" dirty="0"/>
              <a:t>на французской меренге с начинкой из творожного </a:t>
            </a:r>
            <a:r>
              <a:rPr lang="ru-RU" sz="2800" b="1" u="sng" dirty="0" smtClean="0"/>
              <a:t>сыра»</a:t>
            </a:r>
            <a:endParaRPr lang="ru-RU" sz="2800" b="1" u="sng" dirty="0"/>
          </a:p>
        </p:txBody>
      </p:sp>
      <p:sp>
        <p:nvSpPr>
          <p:cNvPr id="5" name="Прямоугольник 4"/>
          <p:cNvSpPr/>
          <p:nvPr/>
        </p:nvSpPr>
        <p:spPr>
          <a:xfrm>
            <a:off x="467544" y="1747914"/>
            <a:ext cx="4572000" cy="1631216"/>
          </a:xfrm>
          <a:prstGeom prst="rect">
            <a:avLst/>
          </a:prstGeom>
        </p:spPr>
        <p:txBody>
          <a:bodyPr>
            <a:spAutoFit/>
          </a:bodyPr>
          <a:lstStyle/>
          <a:p>
            <a:pPr fontAlgn="base"/>
            <a:r>
              <a:rPr lang="ru-RU" sz="2000" b="1" dirty="0"/>
              <a:t>Ингредиенты для крышечек:</a:t>
            </a:r>
            <a:endParaRPr lang="ru-RU" sz="2000" dirty="0"/>
          </a:p>
          <a:p>
            <a:pPr fontAlgn="base"/>
            <a:r>
              <a:rPr lang="ru-RU" sz="2000" dirty="0"/>
              <a:t>Миндальная мука – 83 г;</a:t>
            </a:r>
          </a:p>
          <a:p>
            <a:pPr fontAlgn="base"/>
            <a:r>
              <a:rPr lang="ru-RU" sz="2000" dirty="0"/>
              <a:t>Сахарная пудра – 83 г;</a:t>
            </a:r>
          </a:p>
          <a:p>
            <a:pPr fontAlgn="base"/>
            <a:r>
              <a:rPr lang="ru-RU" sz="2000" dirty="0"/>
              <a:t>Белок – 58 г;</a:t>
            </a:r>
          </a:p>
          <a:p>
            <a:pPr fontAlgn="base"/>
            <a:r>
              <a:rPr lang="ru-RU" sz="2000" dirty="0"/>
              <a:t>Сахар – 58 г.</a:t>
            </a:r>
          </a:p>
        </p:txBody>
      </p:sp>
      <p:sp>
        <p:nvSpPr>
          <p:cNvPr id="6" name="Прямоугольник 5"/>
          <p:cNvSpPr/>
          <p:nvPr/>
        </p:nvSpPr>
        <p:spPr>
          <a:xfrm>
            <a:off x="387927" y="3573016"/>
            <a:ext cx="4572000" cy="1323439"/>
          </a:xfrm>
          <a:prstGeom prst="rect">
            <a:avLst/>
          </a:prstGeom>
        </p:spPr>
        <p:txBody>
          <a:bodyPr>
            <a:spAutoFit/>
          </a:bodyPr>
          <a:lstStyle/>
          <a:p>
            <a:pPr fontAlgn="base"/>
            <a:r>
              <a:rPr lang="ru-RU" sz="2000" b="1" dirty="0"/>
              <a:t>Ингредиенты для крема </a:t>
            </a:r>
            <a:r>
              <a:rPr lang="ru-RU" sz="2000" b="1" dirty="0" err="1"/>
              <a:t>чиз</a:t>
            </a:r>
            <a:r>
              <a:rPr lang="ru-RU" sz="2000" b="1" dirty="0"/>
              <a:t>:</a:t>
            </a:r>
            <a:endParaRPr lang="ru-RU" sz="2000" dirty="0"/>
          </a:p>
          <a:p>
            <a:pPr fontAlgn="base"/>
            <a:r>
              <a:rPr lang="ru-RU" sz="2000" dirty="0"/>
              <a:t>Сливочное масло – 50 г;</a:t>
            </a:r>
          </a:p>
          <a:p>
            <a:pPr fontAlgn="base"/>
            <a:r>
              <a:rPr lang="ru-RU" sz="2000" dirty="0"/>
              <a:t>Сгущенное молоко – 70 г;</a:t>
            </a:r>
          </a:p>
          <a:p>
            <a:pPr fontAlgn="base"/>
            <a:r>
              <a:rPr lang="ru-RU" sz="2000" dirty="0"/>
              <a:t>Сыр творожный – 200 г.</a:t>
            </a:r>
          </a:p>
        </p:txBody>
      </p:sp>
    </p:spTree>
    <p:extLst>
      <p:ext uri="{BB962C8B-B14F-4D97-AF65-F5344CB8AC3E}">
        <p14:creationId xmlns:p14="http://schemas.microsoft.com/office/powerpoint/2010/main" val="3849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4385" y="404664"/>
            <a:ext cx="8064896" cy="5816977"/>
          </a:xfrm>
          <a:prstGeom prst="rect">
            <a:avLst/>
          </a:prstGeom>
        </p:spPr>
        <p:txBody>
          <a:bodyPr wrap="square">
            <a:spAutoFit/>
          </a:bodyPr>
          <a:lstStyle/>
          <a:p>
            <a:pPr fontAlgn="base"/>
            <a:r>
              <a:rPr lang="ru-RU" sz="2000" b="1" u="sng" dirty="0">
                <a:latin typeface="Times New Roman" panose="02020603050405020304" pitchFamily="18" charset="0"/>
                <a:cs typeface="Times New Roman" panose="02020603050405020304" pitchFamily="18" charset="0"/>
              </a:rPr>
              <a:t>Процесс приготовления</a:t>
            </a:r>
            <a:r>
              <a:rPr lang="ru-RU" sz="2000" b="1" u="sng" dirty="0" smtClean="0">
                <a:latin typeface="Times New Roman" panose="02020603050405020304" pitchFamily="18" charset="0"/>
                <a:cs typeface="Times New Roman" panose="02020603050405020304" pitchFamily="18" charset="0"/>
              </a:rPr>
              <a:t>:</a:t>
            </a:r>
          </a:p>
          <a:p>
            <a:pPr fontAlgn="base"/>
            <a:endParaRPr lang="ru-RU" sz="1600" dirty="0">
              <a:latin typeface="Times New Roman" panose="02020603050405020304" pitchFamily="18" charset="0"/>
              <a:cs typeface="Times New Roman" panose="02020603050405020304" pitchFamily="18" charset="0"/>
            </a:endParaRPr>
          </a:p>
          <a:p>
            <a:pPr fontAlgn="base"/>
            <a:r>
              <a:rPr lang="ru-RU" sz="1600" dirty="0" smtClean="0">
                <a:latin typeface="Times New Roman" panose="02020603050405020304" pitchFamily="18" charset="0"/>
                <a:cs typeface="Times New Roman" panose="02020603050405020304" pitchFamily="18" charset="0"/>
              </a:rPr>
              <a:t>Подготовить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отвесить </a:t>
            </a:r>
            <a:r>
              <a:rPr lang="ru-RU" sz="1600" dirty="0">
                <a:latin typeface="Times New Roman" panose="02020603050405020304" pitchFamily="18" charset="0"/>
                <a:cs typeface="Times New Roman" panose="02020603050405020304" pitchFamily="18" charset="0"/>
              </a:rPr>
              <a:t>продукты для крышечек.</a:t>
            </a:r>
          </a:p>
          <a:p>
            <a:pPr fontAlgn="base"/>
            <a:r>
              <a:rPr lang="ru-RU" sz="1600" dirty="0" smtClean="0">
                <a:latin typeface="Times New Roman" panose="02020603050405020304" pitchFamily="18" charset="0"/>
                <a:cs typeface="Times New Roman" panose="02020603050405020304" pitchFamily="18" charset="0"/>
              </a:rPr>
              <a:t>Отделить белки </a:t>
            </a:r>
            <a:r>
              <a:rPr lang="ru-RU" sz="1600" dirty="0">
                <a:latin typeface="Times New Roman" panose="02020603050405020304" pitchFamily="18" charset="0"/>
                <a:cs typeface="Times New Roman" panose="02020603050405020304" pitchFamily="18" charset="0"/>
              </a:rPr>
              <a:t>от желтков и </a:t>
            </a:r>
            <a:r>
              <a:rPr lang="ru-RU" sz="1600" dirty="0" smtClean="0">
                <a:latin typeface="Times New Roman" panose="02020603050405020304" pitchFamily="18" charset="0"/>
                <a:cs typeface="Times New Roman" panose="02020603050405020304" pitchFamily="18" charset="0"/>
              </a:rPr>
              <a:t>перелить их </a:t>
            </a:r>
            <a:r>
              <a:rPr lang="ru-RU" sz="1600" dirty="0">
                <a:latin typeface="Times New Roman" panose="02020603050405020304" pitchFamily="18" charset="0"/>
                <a:cs typeface="Times New Roman" panose="02020603050405020304" pitchFamily="18" charset="0"/>
              </a:rPr>
              <a:t>в сухую чистую чашу. </a:t>
            </a:r>
            <a:r>
              <a:rPr lang="ru-RU" sz="1600" dirty="0" smtClean="0">
                <a:latin typeface="Times New Roman" panose="02020603050405020304" pitchFamily="18" charset="0"/>
                <a:cs typeface="Times New Roman" panose="02020603050405020304" pitchFamily="18" charset="0"/>
              </a:rPr>
              <a:t>Далее нужно взбить, </a:t>
            </a:r>
            <a:r>
              <a:rPr lang="ru-RU" sz="1600" dirty="0">
                <a:latin typeface="Times New Roman" panose="02020603050405020304" pitchFamily="18" charset="0"/>
                <a:cs typeface="Times New Roman" panose="02020603050405020304" pitchFamily="18" charset="0"/>
              </a:rPr>
              <a:t>постепенно повышая скорость. Когда пенка станет пышной, </a:t>
            </a:r>
            <a:r>
              <a:rPr lang="ru-RU" sz="1600" dirty="0" smtClean="0">
                <a:latin typeface="Times New Roman" panose="02020603050405020304" pitchFamily="18" charset="0"/>
                <a:cs typeface="Times New Roman" panose="02020603050405020304" pitchFamily="18" charset="0"/>
              </a:rPr>
              <a:t>всыпать  </a:t>
            </a:r>
            <a:r>
              <a:rPr lang="ru-RU" sz="1600" dirty="0">
                <a:latin typeface="Times New Roman" panose="02020603050405020304" pitchFamily="18" charset="0"/>
                <a:cs typeface="Times New Roman" panose="02020603050405020304" pitchFamily="18" charset="0"/>
              </a:rPr>
              <a:t>частями сахар. </a:t>
            </a:r>
            <a:r>
              <a:rPr lang="ru-RU" sz="1600" dirty="0" smtClean="0">
                <a:latin typeface="Times New Roman" panose="02020603050405020304" pitchFamily="18" charset="0"/>
                <a:cs typeface="Times New Roman" panose="02020603050405020304" pitchFamily="18" charset="0"/>
              </a:rPr>
              <a:t>Продолжить взбивать</a:t>
            </a:r>
            <a:r>
              <a:rPr lang="ru-RU" sz="1600" dirty="0">
                <a:latin typeface="Times New Roman" panose="02020603050405020304" pitchFamily="18" charset="0"/>
                <a:cs typeface="Times New Roman" panose="02020603050405020304" pitchFamily="18" charset="0"/>
              </a:rPr>
              <a:t>, пока масса не станет гладкой и блестящей. Но пик при поднятии </a:t>
            </a:r>
            <a:r>
              <a:rPr lang="ru-RU" sz="1600" dirty="0" smtClean="0">
                <a:latin typeface="Times New Roman" panose="02020603050405020304" pitchFamily="18" charset="0"/>
                <a:cs typeface="Times New Roman" panose="02020603050405020304" pitchFamily="18" charset="0"/>
              </a:rPr>
              <a:t>венчика </a:t>
            </a:r>
            <a:r>
              <a:rPr lang="ru-RU" sz="1600" dirty="0">
                <a:latin typeface="Times New Roman" panose="02020603050405020304" pitchFamily="18" charset="0"/>
                <a:cs typeface="Times New Roman" panose="02020603050405020304" pitchFamily="18" charset="0"/>
              </a:rPr>
              <a:t>должен остаться подвижным.</a:t>
            </a:r>
          </a:p>
          <a:p>
            <a:pPr fontAlgn="base"/>
            <a:r>
              <a:rPr lang="ru-RU" sz="1600" dirty="0" err="1" smtClean="0">
                <a:latin typeface="Times New Roman" panose="02020603050405020304" pitchFamily="18" charset="0"/>
                <a:cs typeface="Times New Roman" panose="02020603050405020304" pitchFamily="18" charset="0"/>
              </a:rPr>
              <a:t>Просеить</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 тщательно </a:t>
            </a:r>
            <a:r>
              <a:rPr lang="ru-RU" sz="1600" dirty="0" smtClean="0">
                <a:latin typeface="Times New Roman" panose="02020603050405020304" pitchFamily="18" charset="0"/>
                <a:cs typeface="Times New Roman" panose="02020603050405020304" pitchFamily="18" charset="0"/>
              </a:rPr>
              <a:t>перемешать </a:t>
            </a:r>
            <a:r>
              <a:rPr lang="ru-RU" sz="1600" dirty="0">
                <a:latin typeface="Times New Roman" panose="02020603050405020304" pitchFamily="18" charset="0"/>
                <a:cs typeface="Times New Roman" panose="02020603050405020304" pitchFamily="18" charset="0"/>
              </a:rPr>
              <a:t>миндальную муку с сахарной пудрой. Затем </a:t>
            </a:r>
            <a:r>
              <a:rPr lang="ru-RU" sz="1600" dirty="0" smtClean="0">
                <a:latin typeface="Times New Roman" panose="02020603050405020304" pitchFamily="18" charset="0"/>
                <a:cs typeface="Times New Roman" panose="02020603050405020304" pitchFamily="18" charset="0"/>
              </a:rPr>
              <a:t>соединить смесь </a:t>
            </a:r>
            <a:r>
              <a:rPr lang="ru-RU" sz="1600" dirty="0">
                <a:latin typeface="Times New Roman" panose="02020603050405020304" pitchFamily="18" charset="0"/>
                <a:cs typeface="Times New Roman" panose="02020603050405020304" pitchFamily="18" charset="0"/>
              </a:rPr>
              <a:t>с меренгой. </a:t>
            </a:r>
            <a:r>
              <a:rPr lang="ru-RU" sz="1600" dirty="0" smtClean="0">
                <a:latin typeface="Times New Roman" panose="02020603050405020304" pitchFamily="18" charset="0"/>
                <a:cs typeface="Times New Roman" panose="02020603050405020304" pitchFamily="18" charset="0"/>
              </a:rPr>
              <a:t>Перемешать лопаткой</a:t>
            </a:r>
            <a:r>
              <a:rPr lang="ru-RU" sz="1600" dirty="0">
                <a:latin typeface="Times New Roman" panose="02020603050405020304" pitchFamily="18" charset="0"/>
                <a:cs typeface="Times New Roman" panose="02020603050405020304" pitchFamily="18" charset="0"/>
              </a:rPr>
              <a:t>, до однородности, пока </a:t>
            </a:r>
            <a:r>
              <a:rPr lang="ru-RU" sz="1600" dirty="0" err="1" smtClean="0">
                <a:latin typeface="Times New Roman" panose="02020603050405020304" pitchFamily="18" charset="0"/>
                <a:cs typeface="Times New Roman" panose="02020603050405020304" pitchFamily="18" charset="0"/>
              </a:rPr>
              <a:t>макаронаж</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не </a:t>
            </a:r>
            <a:r>
              <a:rPr lang="ru-RU" sz="1600" dirty="0" smtClean="0">
                <a:latin typeface="Times New Roman" panose="02020603050405020304" pitchFamily="18" charset="0"/>
                <a:cs typeface="Times New Roman" panose="02020603050405020304" pitchFamily="18" charset="0"/>
              </a:rPr>
              <a:t>начнет стекать </a:t>
            </a:r>
            <a:r>
              <a:rPr lang="ru-RU" sz="1600" dirty="0">
                <a:latin typeface="Times New Roman" panose="02020603050405020304" pitchFamily="18" charset="0"/>
                <a:cs typeface="Times New Roman" panose="02020603050405020304" pitchFamily="18" charset="0"/>
              </a:rPr>
              <a:t>с лопатки лентой. </a:t>
            </a:r>
          </a:p>
          <a:p>
            <a:pPr fontAlgn="base"/>
            <a:r>
              <a:rPr lang="ru-RU" sz="1600" dirty="0">
                <a:latin typeface="Times New Roman" panose="02020603050405020304" pitchFamily="18" charset="0"/>
                <a:cs typeface="Times New Roman" panose="02020603050405020304" pitchFamily="18" charset="0"/>
              </a:rPr>
              <a:t>С помощью кондитерского мешка </a:t>
            </a:r>
            <a:r>
              <a:rPr lang="ru-RU" sz="1600" dirty="0" smtClean="0">
                <a:latin typeface="Times New Roman" panose="02020603050405020304" pitchFamily="18" charset="0"/>
                <a:cs typeface="Times New Roman" panose="02020603050405020304" pitchFamily="18" charset="0"/>
              </a:rPr>
              <a:t>отсадить тесто </a:t>
            </a:r>
            <a:r>
              <a:rPr lang="ru-RU" sz="1600" dirty="0">
                <a:latin typeface="Times New Roman" panose="02020603050405020304" pitchFamily="18" charset="0"/>
                <a:cs typeface="Times New Roman" panose="02020603050405020304" pitchFamily="18" charset="0"/>
              </a:rPr>
              <a:t>на тефлоновый коврик. Мешок </a:t>
            </a:r>
            <a:r>
              <a:rPr lang="ru-RU" sz="1600" dirty="0" smtClean="0">
                <a:latin typeface="Times New Roman" panose="02020603050405020304" pitchFamily="18" charset="0"/>
                <a:cs typeface="Times New Roman" panose="02020603050405020304" pitchFamily="18" charset="0"/>
              </a:rPr>
              <a:t>держать нужно перпендикулярно столу</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отсадить </a:t>
            </a:r>
            <a:r>
              <a:rPr lang="ru-RU" sz="1600" dirty="0">
                <a:latin typeface="Times New Roman" panose="02020603050405020304" pitchFamily="18" charset="0"/>
                <a:cs typeface="Times New Roman" panose="02020603050405020304" pitchFamily="18" charset="0"/>
              </a:rPr>
              <a:t>круглую заготовку и, перестав нажимать на мешок, </a:t>
            </a:r>
            <a:r>
              <a:rPr lang="ru-RU" sz="1600" dirty="0" smtClean="0">
                <a:latin typeface="Times New Roman" panose="02020603050405020304" pitchFamily="18" charset="0"/>
                <a:cs typeface="Times New Roman" panose="02020603050405020304" pitchFamily="18" charset="0"/>
              </a:rPr>
              <a:t>нужно сделать сверху </a:t>
            </a:r>
            <a:r>
              <a:rPr lang="ru-RU" sz="1600" dirty="0">
                <a:latin typeface="Times New Roman" panose="02020603050405020304" pitchFamily="18" charset="0"/>
                <a:cs typeface="Times New Roman" panose="02020603050405020304" pitchFamily="18" charset="0"/>
              </a:rPr>
              <a:t>как бы запятую, убирая мешок. Это делается, чтобы на поверхности крышечек не остался хвостик.  </a:t>
            </a:r>
          </a:p>
          <a:p>
            <a:pPr fontAlgn="base"/>
            <a:r>
              <a:rPr lang="ru-RU" sz="1600" dirty="0">
                <a:latin typeface="Times New Roman" panose="02020603050405020304" pitchFamily="18" charset="0"/>
                <a:cs typeface="Times New Roman" panose="02020603050405020304" pitchFamily="18" charset="0"/>
              </a:rPr>
              <a:t>Противнем несколько раз </a:t>
            </a:r>
            <a:r>
              <a:rPr lang="ru-RU" sz="1600" dirty="0" smtClean="0">
                <a:latin typeface="Times New Roman" panose="02020603050405020304" pitchFamily="18" charset="0"/>
                <a:cs typeface="Times New Roman" panose="02020603050405020304" pitchFamily="18" charset="0"/>
              </a:rPr>
              <a:t>нужно постучать </a:t>
            </a:r>
            <a:r>
              <a:rPr lang="ru-RU" sz="1600" dirty="0">
                <a:latin typeface="Times New Roman" panose="02020603050405020304" pitchFamily="18" charset="0"/>
                <a:cs typeface="Times New Roman" panose="02020603050405020304" pitchFamily="18" charset="0"/>
              </a:rPr>
              <a:t>по столу, чтобы поверхность макарон стала ровная и вышли крупные пузырьки воздуха. Затем </a:t>
            </a:r>
            <a:r>
              <a:rPr lang="ru-RU" sz="1600" dirty="0" smtClean="0">
                <a:latin typeface="Times New Roman" panose="02020603050405020304" pitchFamily="18" charset="0"/>
                <a:cs typeface="Times New Roman" panose="02020603050405020304" pitchFamily="18" charset="0"/>
              </a:rPr>
              <a:t>оставить подсыхать </a:t>
            </a:r>
            <a:r>
              <a:rPr lang="ru-RU" sz="1600" dirty="0">
                <a:latin typeface="Times New Roman" panose="02020603050405020304" pitchFamily="18" charset="0"/>
                <a:cs typeface="Times New Roman" panose="02020603050405020304" pitchFamily="18" charset="0"/>
              </a:rPr>
              <a:t>при комнатной температуре до появления ощутимой корочки на поверхности. </a:t>
            </a:r>
            <a:r>
              <a:rPr lang="ru-RU" sz="1600" dirty="0" smtClean="0">
                <a:latin typeface="Times New Roman" panose="02020603050405020304" pitchFamily="18" charset="0"/>
                <a:cs typeface="Times New Roman" panose="02020603050405020304" pitchFamily="18" charset="0"/>
              </a:rPr>
              <a:t>Выпекать </a:t>
            </a:r>
            <a:r>
              <a:rPr lang="ru-RU" sz="1600" dirty="0">
                <a:latin typeface="Times New Roman" panose="02020603050405020304" pitchFamily="18" charset="0"/>
                <a:cs typeface="Times New Roman" panose="02020603050405020304" pitchFamily="18" charset="0"/>
              </a:rPr>
              <a:t>макарон примерно при 150-160 градусах около 14-15 минут.</a:t>
            </a:r>
          </a:p>
          <a:p>
            <a:pPr fontAlgn="base"/>
            <a:r>
              <a:rPr lang="ru-RU" sz="1600" dirty="0" smtClean="0">
                <a:latin typeface="Times New Roman" panose="02020603050405020304" pitchFamily="18" charset="0"/>
                <a:cs typeface="Times New Roman" panose="02020603050405020304" pitchFamily="18" charset="0"/>
              </a:rPr>
              <a:t>Подготовить и отвесить продукты </a:t>
            </a:r>
            <a:r>
              <a:rPr lang="ru-RU" sz="1600" dirty="0">
                <a:latin typeface="Times New Roman" panose="02020603050405020304" pitchFamily="18" charset="0"/>
                <a:cs typeface="Times New Roman" panose="02020603050405020304" pitchFamily="18" charset="0"/>
              </a:rPr>
              <a:t>для крема </a:t>
            </a:r>
            <a:r>
              <a:rPr lang="ru-RU" sz="1600" dirty="0" err="1">
                <a:latin typeface="Times New Roman" panose="02020603050405020304" pitchFamily="18" charset="0"/>
                <a:cs typeface="Times New Roman" panose="02020603050405020304" pitchFamily="18" charset="0"/>
              </a:rPr>
              <a:t>чиз</a:t>
            </a:r>
            <a:r>
              <a:rPr lang="ru-RU" sz="1600" dirty="0">
                <a:latin typeface="Times New Roman" panose="02020603050405020304" pitchFamily="18" charset="0"/>
                <a:cs typeface="Times New Roman" panose="02020603050405020304" pitchFamily="18" charset="0"/>
              </a:rPr>
              <a:t>. Все продукты должны быть комнатной температуры. Для этого их достаточно оставить в тепле на 30-40 минут.</a:t>
            </a:r>
          </a:p>
          <a:p>
            <a:pPr fontAlgn="base"/>
            <a:r>
              <a:rPr lang="ru-RU" sz="1600" dirty="0" smtClean="0">
                <a:latin typeface="Times New Roman" panose="02020603050405020304" pitchFamily="18" charset="0"/>
                <a:cs typeface="Times New Roman" panose="02020603050405020304" pitchFamily="18" charset="0"/>
              </a:rPr>
              <a:t>Взбить миксером </a:t>
            </a:r>
            <a:r>
              <a:rPr lang="ru-RU" sz="1600" dirty="0">
                <a:latin typeface="Times New Roman" panose="02020603050405020304" pitchFamily="18" charset="0"/>
                <a:cs typeface="Times New Roman" panose="02020603050405020304" pitchFamily="18" charset="0"/>
              </a:rPr>
              <a:t>сливочное масло со сгущенкой до однородности.</a:t>
            </a:r>
          </a:p>
          <a:p>
            <a:pPr fontAlgn="base"/>
            <a:r>
              <a:rPr lang="ru-RU" sz="1600" dirty="0" smtClean="0">
                <a:latin typeface="Times New Roman" panose="02020603050405020304" pitchFamily="18" charset="0"/>
                <a:cs typeface="Times New Roman" panose="02020603050405020304" pitchFamily="18" charset="0"/>
              </a:rPr>
              <a:t>Перемешать  </a:t>
            </a:r>
            <a:r>
              <a:rPr lang="ru-RU" sz="1600" dirty="0">
                <a:latin typeface="Times New Roman" panose="02020603050405020304" pitchFamily="18" charset="0"/>
                <a:cs typeface="Times New Roman" panose="02020603050405020304" pitchFamily="18" charset="0"/>
              </a:rPr>
              <a:t>в крем творожный сыр с помощью лопатки.</a:t>
            </a:r>
          </a:p>
          <a:p>
            <a:pPr fontAlgn="base"/>
            <a:r>
              <a:rPr lang="ru-RU" sz="1600" dirty="0" smtClean="0">
                <a:latin typeface="Times New Roman" panose="02020603050405020304" pitchFamily="18" charset="0"/>
                <a:cs typeface="Times New Roman" panose="02020603050405020304" pitchFamily="18" charset="0"/>
              </a:rPr>
              <a:t>Переложить </a:t>
            </a:r>
            <a:r>
              <a:rPr lang="ru-RU" sz="1600" dirty="0">
                <a:latin typeface="Times New Roman" panose="02020603050405020304" pitchFamily="18" charset="0"/>
                <a:cs typeface="Times New Roman" panose="02020603050405020304" pitchFamily="18" charset="0"/>
              </a:rPr>
              <a:t>крем в кондитерский мешок и нанесите на крышечки макарон. </a:t>
            </a:r>
          </a:p>
        </p:txBody>
      </p:sp>
    </p:spTree>
    <p:extLst>
      <p:ext uri="{BB962C8B-B14F-4D97-AF65-F5344CB8AC3E}">
        <p14:creationId xmlns:p14="http://schemas.microsoft.com/office/powerpoint/2010/main" val="193039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Макарон на французской меренге фото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233271"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5357014"/>
            <a:ext cx="4572000" cy="1200329"/>
          </a:xfrm>
          <a:prstGeom prst="rect">
            <a:avLst/>
          </a:prstGeom>
        </p:spPr>
        <p:txBody>
          <a:bodyPr>
            <a:spAutoFit/>
          </a:bodyPr>
          <a:lstStyle/>
          <a:p>
            <a:pPr algn="ctr" fontAlgn="base"/>
            <a:r>
              <a:rPr lang="ru-RU" sz="2400" b="1" i="1" u="sng" dirty="0">
                <a:latin typeface="Times New Roman" panose="02020603050405020304" pitchFamily="18" charset="0"/>
                <a:cs typeface="Times New Roman" panose="02020603050405020304" pitchFamily="18" charset="0"/>
              </a:rPr>
              <a:t>«</a:t>
            </a:r>
            <a:r>
              <a:rPr lang="ru-RU" sz="2400" b="1" i="1" u="sng" dirty="0" err="1" smtClean="0">
                <a:latin typeface="Times New Roman" panose="02020603050405020304" pitchFamily="18" charset="0"/>
                <a:cs typeface="Times New Roman" panose="02020603050405020304" pitchFamily="18" charset="0"/>
              </a:rPr>
              <a:t>Макаруны</a:t>
            </a:r>
            <a:r>
              <a:rPr lang="ru-RU" sz="2400" b="1" i="1" u="sng" dirty="0" smtClean="0">
                <a:latin typeface="Times New Roman" panose="02020603050405020304" pitchFamily="18" charset="0"/>
                <a:cs typeface="Times New Roman" panose="02020603050405020304" pitchFamily="18" charset="0"/>
              </a:rPr>
              <a:t> </a:t>
            </a:r>
            <a:r>
              <a:rPr lang="ru-RU" sz="2400" b="1" i="1" u="sng" dirty="0">
                <a:latin typeface="Times New Roman" panose="02020603050405020304" pitchFamily="18" charset="0"/>
                <a:cs typeface="Times New Roman" panose="02020603050405020304" pitchFamily="18" charset="0"/>
              </a:rPr>
              <a:t>на французской </a:t>
            </a:r>
            <a:r>
              <a:rPr lang="ru-RU" sz="2400" b="1" i="1" u="sng" dirty="0" smtClean="0">
                <a:latin typeface="Times New Roman" panose="02020603050405020304" pitchFamily="18" charset="0"/>
                <a:cs typeface="Times New Roman" panose="02020603050405020304" pitchFamily="18" charset="0"/>
              </a:rPr>
              <a:t>меренге с </a:t>
            </a:r>
            <a:r>
              <a:rPr lang="ru-RU" sz="2400" b="1" i="1" u="sng" dirty="0">
                <a:latin typeface="Times New Roman" panose="02020603050405020304" pitchFamily="18" charset="0"/>
                <a:cs typeface="Times New Roman" panose="02020603050405020304" pitchFamily="18" charset="0"/>
              </a:rPr>
              <a:t>начинкой из творожного сыра»</a:t>
            </a:r>
          </a:p>
        </p:txBody>
      </p:sp>
    </p:spTree>
    <p:extLst>
      <p:ext uri="{BB962C8B-B14F-4D97-AF65-F5344CB8AC3E}">
        <p14:creationId xmlns:p14="http://schemas.microsoft.com/office/powerpoint/2010/main" val="2678116906"/>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132</TotalTime>
  <Words>1180</Words>
  <Application>Microsoft Office PowerPoint</Application>
  <PresentationFormat>Экран (4:3)</PresentationFormat>
  <Paragraphs>104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Горизонт</vt:lpstr>
      <vt:lpstr>Статья на тему: «Совершенствование организации процесса приготовления и приготовление макарунов»</vt:lpstr>
      <vt:lpstr>  Macarons – это что? </vt:lpstr>
      <vt:lpstr>Macarons: история возникновения волшебного десерта </vt:lpstr>
      <vt:lpstr>   Существует два основных способа приготовления макарон — «французский» и «итальянский». Разница между ними заключается в способе приготовления безе. По французскому методу яичные белки взбивают до тех пор, пока не образуются густые пики безе. Туда медленно добавляют просеянный молотый миндаль и сахарную пудру, медленно замешивая до достижения желаемой консистенции. Этот процесс смешивания называется макаронажем (фр. macaronage). Итальянский метод включает взбивание яичных белков с горячим сахарным сиропом для образования безе. Просеянный миндаль и сахарную пудру также смешивают с яичными белками для образования пасты. Безе и миндальную пасту смешивают, образуя смесь макарон. Этот метод часто считается более конструктивным, но в то же время более сладким, и для сахарного сиропа также требуется конфетный термометр. Итальянское или французское безе можно сочетать с молотым миндалем. Макарон изготавливается путем объединения сахарной пудры и молотого миндаля в смесь. В отдельной миске яичные белки взбивают до консистенции, похожей на безе. Затем эти два элемента складываются вместе до тех пор, пока не приобретут консистенцию «пены для бритья», а затем через кондитерский пакет формируются меренги и выпекаются. Иногда добавляется начинка. </vt:lpstr>
      <vt:lpstr>Ингредиенты для макарунов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Сроки хранения макарунов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Статья на тему: «Совершенствование организации процесса приготовления и приготовление макаронсов»</dc:title>
  <dc:creator>Shamsutdinova</dc:creator>
  <cp:lastModifiedBy>Shamsutdinova</cp:lastModifiedBy>
  <cp:revision>12</cp:revision>
  <dcterms:created xsi:type="dcterms:W3CDTF">2023-11-08T06:21:50Z</dcterms:created>
  <dcterms:modified xsi:type="dcterms:W3CDTF">2023-11-09T17:01:56Z</dcterms:modified>
</cp:coreProperties>
</file>