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2" r:id="rId4"/>
  </p:sldMasterIdLst>
  <p:sldIdLst>
    <p:sldId id="256" r:id="rId5"/>
    <p:sldId id="258" r:id="rId6"/>
    <p:sldId id="268" r:id="rId7"/>
    <p:sldId id="269" r:id="rId8"/>
    <p:sldId id="266" r:id="rId9"/>
    <p:sldId id="270" r:id="rId10"/>
    <p:sldId id="271" r:id="rId11"/>
    <p:sldId id="272" r:id="rId12"/>
    <p:sldId id="273"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020734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531283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619681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FEF9F93-667B-4136-A069-AD6C27FD810D}"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3593220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EF9F93-667B-4136-A069-AD6C27FD810D}"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535337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EF9F93-667B-4136-A069-AD6C27FD810D}"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1791815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FEF9F93-667B-4136-A069-AD6C27FD810D}" type="datetimeFigureOut">
              <a:rPr lang="ru-RU" smtClean="0"/>
              <a:t>10.09.2026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2139400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FEF9F93-667B-4136-A069-AD6C27FD810D}" type="datetimeFigureOut">
              <a:rPr lang="ru-RU" smtClean="0"/>
              <a:t>10.09.2026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227728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FEF9F93-667B-4136-A069-AD6C27FD810D}" type="datetimeFigureOut">
              <a:rPr lang="ru-RU" smtClean="0"/>
              <a:t>10.09.2026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2140183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EF9F93-667B-4136-A069-AD6C27FD810D}" type="datetimeFigureOut">
              <a:rPr lang="ru-RU" smtClean="0"/>
              <a:t>10.09.2026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1688424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FEF9F93-667B-4136-A069-AD6C27FD810D}" type="datetimeFigureOut">
              <a:rPr lang="ru-RU" smtClean="0"/>
              <a:t>10.09.2026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3713436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657516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FEF9F93-667B-4136-A069-AD6C27FD810D}" type="datetimeFigureOut">
              <a:rPr lang="ru-RU" smtClean="0"/>
              <a:t>10.09.2026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232313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EF9F93-667B-4136-A069-AD6C27FD810D}"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3520510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EF9F93-667B-4136-A069-AD6C27FD810D}"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BADC58-7D04-4EEA-A952-490269E3ECEE}" type="slidenum">
              <a:rPr lang="ru-RU" smtClean="0"/>
              <a:t>‹#›</a:t>
            </a:fld>
            <a:endParaRPr lang="ru-RU"/>
          </a:p>
        </p:txBody>
      </p:sp>
    </p:spTree>
    <p:extLst>
      <p:ext uri="{BB962C8B-B14F-4D97-AF65-F5344CB8AC3E}">
        <p14:creationId xmlns:p14="http://schemas.microsoft.com/office/powerpoint/2010/main" val="1625304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2128156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4267297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2006504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EC41701-F596-4AF4-B7F3-D785B2498F12}"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8066206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EC41701-F596-4AF4-B7F3-D785B2498F12}" type="datetimeFigureOut">
              <a:rPr lang="ru-RU" smtClean="0"/>
              <a:t>10.09.2026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18944115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EC41701-F596-4AF4-B7F3-D785B2498F12}" type="datetimeFigureOut">
              <a:rPr lang="ru-RU" smtClean="0"/>
              <a:t>10.09.2026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19908355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C41701-F596-4AF4-B7F3-D785B2498F12}" type="datetimeFigureOut">
              <a:rPr lang="ru-RU" smtClean="0"/>
              <a:t>10.09.2026</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1999703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15643030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C41701-F596-4AF4-B7F3-D785B2498F12}"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2319379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C41701-F596-4AF4-B7F3-D785B2498F12}"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33772741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C41701-F596-4AF4-B7F3-D785B2498F12}"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40304866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3050423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21232434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39560084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EC41701-F596-4AF4-B7F3-D785B2498F12}" type="datetimeFigureOut">
              <a:rPr lang="ru-RU" smtClean="0"/>
              <a:t>10.09.2026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29684264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EC41701-F596-4AF4-B7F3-D785B2498F12}" type="datetimeFigureOut">
              <a:rPr lang="ru-RU" smtClean="0"/>
              <a:t>10.09.2026</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38053765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31874589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2EC41701-F596-4AF4-B7F3-D785B2498F12}"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31E21EC-2EF4-42AA-93AA-F12CE8FFBDDA}" type="slidenum">
              <a:rPr lang="ru-RU" smtClean="0"/>
              <a:t>‹#›</a:t>
            </a:fld>
            <a:endParaRPr lang="ru-RU"/>
          </a:p>
        </p:txBody>
      </p:sp>
    </p:spTree>
    <p:extLst>
      <p:ext uri="{BB962C8B-B14F-4D97-AF65-F5344CB8AC3E}">
        <p14:creationId xmlns:p14="http://schemas.microsoft.com/office/powerpoint/2010/main" val="129148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2228653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2498065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5983044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4737728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0116831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CE69E55-91C9-4328-8974-E4000824A2F8}" type="datetimeFigureOut">
              <a:rPr lang="ru-RU" smtClean="0"/>
              <a:t>10.09.2026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5724964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CE69E55-91C9-4328-8974-E4000824A2F8}" type="datetimeFigureOut">
              <a:rPr lang="ru-RU" smtClean="0"/>
              <a:t>10.09.2026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13560448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E69E55-91C9-4328-8974-E4000824A2F8}" type="datetimeFigureOut">
              <a:rPr lang="ru-RU" smtClean="0"/>
              <a:t>10.09.2026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1009343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42137721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963578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5550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CE69E55-91C9-4328-8974-E4000824A2F8}" type="datetimeFigureOut">
              <a:rPr lang="ru-RU" smtClean="0"/>
              <a:t>10.09.2026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6486267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9CEB8-A98E-497A-8F46-B25443B3042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43090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12764628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9CEB8-A98E-497A-8F46-B25443B3042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410678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328000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8461044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CE69E55-91C9-4328-8974-E4000824A2F8}" type="datetimeFigureOut">
              <a:rPr lang="ru-RU" smtClean="0"/>
              <a:t>10.09.2026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48091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CE69E55-91C9-4328-8974-E4000824A2F8}" type="datetimeFigureOut">
              <a:rPr lang="ru-RU" smtClean="0"/>
              <a:t>10.09.2026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1809394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CE69E55-91C9-4328-8974-E4000824A2F8}" type="datetimeFigureOut">
              <a:rPr lang="ru-RU" smtClean="0"/>
              <a:t>10.09.2026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2329985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1344517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CE69E55-91C9-4328-8974-E4000824A2F8}" type="datetimeFigureOut">
              <a:rPr lang="ru-RU" smtClean="0"/>
              <a:t>10.09.2026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19CEB8-A98E-497A-8F46-B25443B3042B}" type="slidenum">
              <a:rPr lang="ru-RU" smtClean="0"/>
              <a:t>‹#›</a:t>
            </a:fld>
            <a:endParaRPr lang="ru-RU"/>
          </a:p>
        </p:txBody>
      </p:sp>
    </p:spTree>
    <p:extLst>
      <p:ext uri="{BB962C8B-B14F-4D97-AF65-F5344CB8AC3E}">
        <p14:creationId xmlns:p14="http://schemas.microsoft.com/office/powerpoint/2010/main" val="166434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1.jpe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E69E55-91C9-4328-8974-E4000824A2F8}" type="datetimeFigureOut">
              <a:rPr lang="ru-RU" smtClean="0"/>
              <a:t>10.09.2026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19CEB8-A98E-497A-8F46-B25443B3042B}" type="slidenum">
              <a:rPr lang="ru-RU" smtClean="0"/>
              <a:t>‹#›</a:t>
            </a:fld>
            <a:endParaRPr lang="ru-RU"/>
          </a:p>
        </p:txBody>
      </p:sp>
    </p:spTree>
    <p:extLst>
      <p:ext uri="{BB962C8B-B14F-4D97-AF65-F5344CB8AC3E}">
        <p14:creationId xmlns:p14="http://schemas.microsoft.com/office/powerpoint/2010/main" val="16038492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endParaRPr lang="ru-RU" dirty="0"/>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EF9F93-667B-4136-A069-AD6C27FD810D}" type="datetimeFigureOut">
              <a:rPr lang="ru-RU" smtClean="0"/>
              <a:t>10.09.2026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ADC58-7D04-4EEA-A952-490269E3ECEE}" type="slidenum">
              <a:rPr lang="ru-RU" smtClean="0"/>
              <a:t>‹#›</a:t>
            </a:fld>
            <a:endParaRPr lang="ru-RU"/>
          </a:p>
        </p:txBody>
      </p:sp>
    </p:spTree>
    <p:extLst>
      <p:ext uri="{BB962C8B-B14F-4D97-AF65-F5344CB8AC3E}">
        <p14:creationId xmlns:p14="http://schemas.microsoft.com/office/powerpoint/2010/main" val="31177385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EC41701-F596-4AF4-B7F3-D785B2498F12}" type="datetimeFigureOut">
              <a:rPr lang="ru-RU" smtClean="0"/>
              <a:t>10.09.2026</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31E21EC-2EF4-42AA-93AA-F12CE8FFBDDA}" type="slidenum">
              <a:rPr lang="ru-RU" smtClean="0"/>
              <a:t>‹#›</a:t>
            </a:fld>
            <a:endParaRPr lang="ru-RU"/>
          </a:p>
        </p:txBody>
      </p:sp>
    </p:spTree>
    <p:extLst>
      <p:ext uri="{BB962C8B-B14F-4D97-AF65-F5344CB8AC3E}">
        <p14:creationId xmlns:p14="http://schemas.microsoft.com/office/powerpoint/2010/main" val="3653962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CE69E55-91C9-4328-8974-E4000824A2F8}" type="datetimeFigureOut">
              <a:rPr lang="ru-RU" smtClean="0"/>
              <a:t>10.09.2026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819CEB8-A98E-497A-8F46-B25443B3042B}" type="slidenum">
              <a:rPr lang="ru-RU" smtClean="0"/>
              <a:t>‹#›</a:t>
            </a:fld>
            <a:endParaRPr lang="ru-RU"/>
          </a:p>
        </p:txBody>
      </p:sp>
    </p:spTree>
    <p:extLst>
      <p:ext uri="{BB962C8B-B14F-4D97-AF65-F5344CB8AC3E}">
        <p14:creationId xmlns:p14="http://schemas.microsoft.com/office/powerpoint/2010/main" val="181831681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1280161"/>
            <a:ext cx="8915399" cy="1975104"/>
          </a:xfrm>
        </p:spPr>
        <p:txBody>
          <a:bodyPr/>
          <a:lstStyle/>
          <a:p>
            <a:r>
              <a:rPr lang="ru-RU" b="1" dirty="0" smtClean="0">
                <a:solidFill>
                  <a:srgbClr val="FF0000"/>
                </a:solidFill>
              </a:rPr>
              <a:t>Операции над событиями</a:t>
            </a:r>
            <a:endParaRPr lang="ru-RU" b="1" dirty="0">
              <a:solidFill>
                <a:srgbClr val="FF0000"/>
              </a:solidFill>
            </a:endParaRPr>
          </a:p>
        </p:txBody>
      </p:sp>
      <p:sp>
        <p:nvSpPr>
          <p:cNvPr id="3" name="Подзаголовок 2"/>
          <p:cNvSpPr>
            <a:spLocks noGrp="1"/>
          </p:cNvSpPr>
          <p:nvPr>
            <p:ph type="subTitle" idx="1"/>
          </p:nvPr>
        </p:nvSpPr>
        <p:spPr/>
        <p:txBody>
          <a:bodyPr>
            <a:normAutofit lnSpcReduction="10000"/>
          </a:bodyPr>
          <a:lstStyle/>
          <a:p>
            <a:r>
              <a:rPr lang="ru-RU" dirty="0" smtClean="0"/>
              <a:t>Вероятность и статистика 9класс</a:t>
            </a:r>
          </a:p>
          <a:p>
            <a:r>
              <a:rPr lang="ru-RU" dirty="0" smtClean="0"/>
              <a:t>Подготовила Юревич Н.А</a:t>
            </a:r>
          </a:p>
          <a:p>
            <a:r>
              <a:rPr lang="ru-RU" dirty="0" smtClean="0"/>
              <a:t>2026г.</a:t>
            </a:r>
            <a:endParaRPr lang="ru-RU" dirty="0"/>
          </a:p>
        </p:txBody>
      </p:sp>
    </p:spTree>
    <p:extLst>
      <p:ext uri="{BB962C8B-B14F-4D97-AF65-F5344CB8AC3E}">
        <p14:creationId xmlns:p14="http://schemas.microsoft.com/office/powerpoint/2010/main" val="1558742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a:solidFill>
                  <a:srgbClr val="FF0000"/>
                </a:solidFill>
                <a:latin typeface="Times New Roman" panose="02020603050405020304" pitchFamily="18" charset="0"/>
                <a:cs typeface="Times New Roman" panose="02020603050405020304" pitchFamily="18" charset="0"/>
              </a:rPr>
              <a:t>Основные понятия</a:t>
            </a:r>
            <a:endParaRPr lang="ru-RU" dirty="0">
              <a:solidFill>
                <a:srgbClr val="FF0000"/>
              </a:solidFill>
            </a:endParaRPr>
          </a:p>
        </p:txBody>
      </p:sp>
      <p:sp>
        <p:nvSpPr>
          <p:cNvPr id="3" name="Объект 2"/>
          <p:cNvSpPr>
            <a:spLocks noGrp="1"/>
          </p:cNvSpPr>
          <p:nvPr>
            <p:ph idx="1"/>
          </p:nvPr>
        </p:nvSpPr>
        <p:spPr/>
        <p:txBody>
          <a:bodyPr>
            <a:normAutofit fontScale="92500" lnSpcReduction="20000"/>
          </a:bodyPr>
          <a:lstStyle/>
          <a:p>
            <a:pPr marL="0" lvl="0" indent="0" defTabSz="914400">
              <a:lnSpc>
                <a:spcPct val="90000"/>
              </a:lnSpc>
              <a:buClrTx/>
              <a:buNone/>
            </a:pPr>
            <a:r>
              <a:rPr lang="ru-RU" sz="2400" dirty="0">
                <a:solidFill>
                  <a:prstClr val="black"/>
                </a:solidFill>
                <a:latin typeface="Times New Roman" panose="02020603050405020304" pitchFamily="18" charset="0"/>
                <a:cs typeface="Times New Roman" panose="02020603050405020304" pitchFamily="18" charset="0"/>
              </a:rPr>
              <a:t>Всякое действие, явление, наблюдение с несколькими различными исходами, реализуемое при данном комплексе условий, будем называть </a:t>
            </a:r>
            <a:r>
              <a:rPr lang="ru-RU" sz="2400" b="1" i="1" u="sng" dirty="0">
                <a:solidFill>
                  <a:srgbClr val="FF0000"/>
                </a:solidFill>
                <a:latin typeface="Times New Roman" panose="02020603050405020304" pitchFamily="18" charset="0"/>
                <a:cs typeface="Times New Roman" panose="02020603050405020304" pitchFamily="18" charset="0"/>
              </a:rPr>
              <a:t>испытанием</a:t>
            </a:r>
            <a:r>
              <a:rPr lang="ru-RU" sz="2400" dirty="0">
                <a:solidFill>
                  <a:srgbClr val="FF0000"/>
                </a:solidFill>
                <a:latin typeface="Times New Roman" panose="02020603050405020304" pitchFamily="18" charset="0"/>
                <a:cs typeface="Times New Roman" panose="02020603050405020304" pitchFamily="18" charset="0"/>
              </a:rPr>
              <a:t>. </a:t>
            </a:r>
          </a:p>
          <a:p>
            <a:pPr marL="228600" lvl="0" indent="-228600" defTabSz="914400">
              <a:lnSpc>
                <a:spcPct val="90000"/>
              </a:lnSpc>
              <a:buClrTx/>
              <a:buFont typeface="Arial" panose="020B0604020202020204" pitchFamily="34" charset="0"/>
              <a:buChar char="•"/>
            </a:pPr>
            <a:endParaRPr lang="en-US" sz="2400"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90000"/>
              </a:lnSpc>
              <a:buClrTx/>
              <a:buNone/>
            </a:pPr>
            <a:r>
              <a:rPr lang="ru-RU" sz="2400" dirty="0">
                <a:solidFill>
                  <a:prstClr val="black"/>
                </a:solidFill>
                <a:latin typeface="Times New Roman" panose="02020603050405020304" pitchFamily="18" charset="0"/>
                <a:cs typeface="Times New Roman" panose="02020603050405020304" pitchFamily="18" charset="0"/>
              </a:rPr>
              <a:t>Результат этого действия или наблюдения называется </a:t>
            </a:r>
            <a:r>
              <a:rPr lang="ru-RU" sz="2400" b="1" i="1" u="sng" dirty="0">
                <a:solidFill>
                  <a:srgbClr val="FF0000"/>
                </a:solidFill>
                <a:latin typeface="Times New Roman" panose="02020603050405020304" pitchFamily="18" charset="0"/>
                <a:cs typeface="Times New Roman" panose="02020603050405020304" pitchFamily="18" charset="0"/>
              </a:rPr>
              <a:t>событием</a:t>
            </a:r>
            <a:r>
              <a:rPr lang="ru-RU" sz="2400" dirty="0">
                <a:solidFill>
                  <a:srgbClr val="FF0000"/>
                </a:solidFill>
                <a:latin typeface="Times New Roman" panose="02020603050405020304" pitchFamily="18" charset="0"/>
                <a:cs typeface="Times New Roman" panose="02020603050405020304" pitchFamily="18" charset="0"/>
              </a:rPr>
              <a:t>. </a:t>
            </a:r>
          </a:p>
          <a:p>
            <a:pPr marL="228600" lvl="0" indent="-228600" defTabSz="914400">
              <a:lnSpc>
                <a:spcPct val="90000"/>
              </a:lnSpc>
              <a:buClrTx/>
              <a:buFont typeface="Arial" panose="020B0604020202020204" pitchFamily="34" charset="0"/>
              <a:buChar char="•"/>
            </a:pPr>
            <a:endParaRPr lang="en-US" sz="2400"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90000"/>
              </a:lnSpc>
              <a:buClrTx/>
              <a:buNone/>
            </a:pPr>
            <a:r>
              <a:rPr lang="ru-RU" sz="2400" dirty="0">
                <a:solidFill>
                  <a:prstClr val="black"/>
                </a:solidFill>
                <a:latin typeface="Times New Roman" panose="02020603050405020304" pitchFamily="18" charset="0"/>
                <a:cs typeface="Times New Roman" panose="02020603050405020304" pitchFamily="18" charset="0"/>
              </a:rPr>
              <a:t>Если событие при заданных условиях может произойти или не произойти, то оно называется </a:t>
            </a:r>
            <a:r>
              <a:rPr lang="ru-RU" sz="2400" b="1" i="1" u="sng" dirty="0">
                <a:solidFill>
                  <a:srgbClr val="FF0000"/>
                </a:solidFill>
                <a:latin typeface="Times New Roman" panose="02020603050405020304" pitchFamily="18" charset="0"/>
                <a:cs typeface="Times New Roman" panose="02020603050405020304" pitchFamily="18" charset="0"/>
              </a:rPr>
              <a:t>случайным</a:t>
            </a:r>
          </a:p>
          <a:p>
            <a:pPr marL="228600" lvl="0" indent="-228600" defTabSz="914400">
              <a:lnSpc>
                <a:spcPct val="90000"/>
              </a:lnSpc>
              <a:buClrTx/>
              <a:buFont typeface="Arial" panose="020B0604020202020204" pitchFamily="34" charset="0"/>
              <a:buChar char="•"/>
            </a:pPr>
            <a:endParaRPr lang="ru-RU" sz="2400" b="1" i="1" u="sng"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90000"/>
              </a:lnSpc>
              <a:buClrTx/>
              <a:buNone/>
            </a:pPr>
            <a:r>
              <a:rPr lang="ru-RU" sz="2400" dirty="0">
                <a:solidFill>
                  <a:prstClr val="black"/>
                </a:solidFill>
                <a:latin typeface="Times New Roman" panose="02020603050405020304" pitchFamily="18" charset="0"/>
                <a:cs typeface="Times New Roman" panose="02020603050405020304" pitchFamily="18" charset="0"/>
              </a:rPr>
              <a:t>В том случае, когда событие должно непременно произойти, его называют</a:t>
            </a:r>
            <a:r>
              <a:rPr lang="ru-RU" sz="2400" dirty="0">
                <a:solidFill>
                  <a:srgbClr val="FF0000"/>
                </a:solidFill>
                <a:latin typeface="Times New Roman" panose="02020603050405020304" pitchFamily="18" charset="0"/>
                <a:cs typeface="Times New Roman" panose="02020603050405020304" pitchFamily="18" charset="0"/>
              </a:rPr>
              <a:t> </a:t>
            </a:r>
            <a:r>
              <a:rPr lang="ru-RU" sz="2400" b="1" i="1" u="sng" dirty="0">
                <a:solidFill>
                  <a:srgbClr val="FF0000"/>
                </a:solidFill>
                <a:latin typeface="Times New Roman" panose="02020603050405020304" pitchFamily="18" charset="0"/>
                <a:cs typeface="Times New Roman" panose="02020603050405020304" pitchFamily="18" charset="0"/>
              </a:rPr>
              <a:t>достоверным</a:t>
            </a:r>
            <a:r>
              <a:rPr lang="ru-RU" sz="2400" dirty="0">
                <a:solidFill>
                  <a:prstClr val="black"/>
                </a:solidFill>
                <a:latin typeface="Times New Roman" panose="02020603050405020304" pitchFamily="18" charset="0"/>
                <a:cs typeface="Times New Roman" panose="02020603050405020304" pitchFamily="18" charset="0"/>
              </a:rPr>
              <a:t>, а в том случае, когда оно заведомо не может произойти, - </a:t>
            </a:r>
            <a:r>
              <a:rPr lang="ru-RU" sz="2400" b="1" i="1" u="sng" dirty="0">
                <a:solidFill>
                  <a:srgbClr val="FF0000"/>
                </a:solidFill>
                <a:latin typeface="Times New Roman" panose="02020603050405020304" pitchFamily="18" charset="0"/>
                <a:cs typeface="Times New Roman" panose="02020603050405020304" pitchFamily="18" charset="0"/>
              </a:rPr>
              <a:t>невозможным</a:t>
            </a:r>
            <a:r>
              <a:rPr lang="ru-RU" sz="2400" dirty="0">
                <a:solidFill>
                  <a:srgbClr val="FF0000"/>
                </a:solidFill>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206099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Несовместные события</a:t>
            </a:r>
            <a:endParaRPr lang="ru-RU" dirty="0">
              <a:solidFill>
                <a:srgbClr val="FF0000"/>
              </a:solidFill>
            </a:endParaRPr>
          </a:p>
        </p:txBody>
      </p:sp>
      <p:sp>
        <p:nvSpPr>
          <p:cNvPr id="3" name="Объект 2"/>
          <p:cNvSpPr>
            <a:spLocks noGrp="1"/>
          </p:cNvSpPr>
          <p:nvPr>
            <p:ph sz="half" idx="1"/>
          </p:nvPr>
        </p:nvSpPr>
        <p:spPr>
          <a:xfrm>
            <a:off x="1554480" y="2133600"/>
            <a:ext cx="2944368" cy="3777622"/>
          </a:xfrm>
        </p:spPr>
        <p:txBody>
          <a:bodyPr>
            <a:normAutofit fontScale="85000" lnSpcReduction="20000"/>
          </a:bodyPr>
          <a:lstStyle/>
          <a:p>
            <a:pPr marL="0" lvl="0" indent="0" defTabSz="914400">
              <a:lnSpc>
                <a:spcPct val="90000"/>
              </a:lnSpc>
              <a:buClrTx/>
              <a:buNone/>
              <a:defRPr/>
            </a:pPr>
            <a:endParaRPr lang="ru-RU" sz="1900" kern="0" dirty="0" smtClean="0">
              <a:solidFill>
                <a:prstClr val="black"/>
              </a:solidFill>
              <a:latin typeface="Times New Roman" panose="02020603050405020304" pitchFamily="18" charset="0"/>
              <a:cs typeface="Times New Roman" panose="02020603050405020304" pitchFamily="18" charset="0"/>
            </a:endParaRPr>
          </a:p>
          <a:p>
            <a:pPr marL="0" lvl="0" indent="0" defTabSz="914400">
              <a:lnSpc>
                <a:spcPct val="90000"/>
              </a:lnSpc>
              <a:buClrTx/>
              <a:buNone/>
              <a:defRPr/>
            </a:pPr>
            <a:endParaRPr lang="ru-RU" sz="1900" kern="0"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90000"/>
              </a:lnSpc>
              <a:buClrTx/>
              <a:buNone/>
              <a:defRPr/>
            </a:pPr>
            <a:r>
              <a:rPr lang="ru-RU" sz="1900" kern="0" dirty="0" smtClean="0">
                <a:solidFill>
                  <a:prstClr val="black"/>
                </a:solidFill>
                <a:latin typeface="Times New Roman" panose="02020603050405020304" pitchFamily="18" charset="0"/>
                <a:cs typeface="Times New Roman" panose="02020603050405020304" pitchFamily="18" charset="0"/>
              </a:rPr>
              <a:t>События </a:t>
            </a:r>
            <a:r>
              <a:rPr lang="ru-RU" sz="1900" kern="0" dirty="0">
                <a:solidFill>
                  <a:prstClr val="black"/>
                </a:solidFill>
                <a:latin typeface="Times New Roman" panose="02020603050405020304" pitchFamily="18" charset="0"/>
                <a:cs typeface="Times New Roman" panose="02020603050405020304" pitchFamily="18" charset="0"/>
              </a:rPr>
              <a:t>называются </a:t>
            </a:r>
            <a:r>
              <a:rPr lang="ru-RU" sz="1900" b="1" i="1" u="sng" kern="0" dirty="0">
                <a:solidFill>
                  <a:srgbClr val="FF0000"/>
                </a:solidFill>
                <a:latin typeface="Times New Roman" panose="02020603050405020304" pitchFamily="18" charset="0"/>
                <a:cs typeface="Times New Roman" panose="02020603050405020304" pitchFamily="18" charset="0"/>
              </a:rPr>
              <a:t>несовместными</a:t>
            </a:r>
            <a:r>
              <a:rPr lang="ru-RU" sz="1900" kern="0" dirty="0">
                <a:solidFill>
                  <a:prstClr val="black"/>
                </a:solidFill>
                <a:latin typeface="Times New Roman" panose="02020603050405020304" pitchFamily="18" charset="0"/>
                <a:cs typeface="Times New Roman" panose="02020603050405020304" pitchFamily="18" charset="0"/>
              </a:rPr>
              <a:t>, если каждый раз возможно появление только одного из них. </a:t>
            </a:r>
          </a:p>
          <a:p>
            <a:pPr marL="0" indent="0">
              <a:buNone/>
            </a:pPr>
            <a:endParaRPr lang="ru-RU" sz="1600" dirty="0">
              <a:solidFill>
                <a:srgbClr val="555555"/>
              </a:solidFill>
              <a:latin typeface="PT Sans"/>
            </a:endParaRPr>
          </a:p>
          <a:p>
            <a:r>
              <a:rPr lang="ru-RU" sz="1600" dirty="0">
                <a:solidFill>
                  <a:srgbClr val="333333"/>
                </a:solidFill>
                <a:latin typeface="PT Sans"/>
              </a:rPr>
              <a:t>Вероятность суммы двух несовместных событий A и B равна сумме вероятностей этих событий:</a:t>
            </a:r>
          </a:p>
          <a:p>
            <a:r>
              <a:rPr lang="ru-RU" sz="1600" dirty="0">
                <a:solidFill>
                  <a:srgbClr val="FF0000"/>
                </a:solidFill>
                <a:latin typeface="PT Sans"/>
              </a:rPr>
              <a:t>Р(А+В)=Р(А)+Р(В)</a:t>
            </a:r>
            <a:endParaRPr lang="ru-RU" sz="1600" b="0" i="0" dirty="0">
              <a:solidFill>
                <a:srgbClr val="FF0000"/>
              </a:solidFill>
              <a:effectLst/>
              <a:latin typeface="PT Sans"/>
            </a:endParaRPr>
          </a:p>
        </p:txBody>
      </p:sp>
      <p:sp>
        <p:nvSpPr>
          <p:cNvPr id="4" name="Объект 3"/>
          <p:cNvSpPr>
            <a:spLocks noGrp="1"/>
          </p:cNvSpPr>
          <p:nvPr>
            <p:ph sz="half" idx="2"/>
          </p:nvPr>
        </p:nvSpPr>
        <p:spPr>
          <a:xfrm>
            <a:off x="4681728" y="2126222"/>
            <a:ext cx="6822883" cy="3777622"/>
          </a:xfrm>
        </p:spPr>
        <p:txBody>
          <a:bodyPr>
            <a:normAutofit fontScale="85000" lnSpcReduction="20000"/>
          </a:bodyPr>
          <a:lstStyle/>
          <a:p>
            <a:r>
              <a:rPr lang="ru-RU" dirty="0">
                <a:solidFill>
                  <a:srgbClr val="555555"/>
                </a:solidFill>
                <a:latin typeface="PT Sans"/>
              </a:rPr>
              <a:t>На экзамене по алгебре школьнику достается один вопрос их всех экзаменационных. Вероятность того, что это вопрос на тему «Квадратные уравнения», равна 0,3. Вероятность того, что это вопрос на тему «Иррациональные уравнения», равна 0,18. Вопросов, которые одновременно относятся к этим двум темам, нет. Найдите вероятность того, что на экзамене школьнику достанется вопрос по одной из этих двух тем.</a:t>
            </a:r>
          </a:p>
          <a:p>
            <a:r>
              <a:rPr lang="ru-RU" dirty="0">
                <a:solidFill>
                  <a:srgbClr val="555555"/>
                </a:solidFill>
                <a:latin typeface="PT Sans"/>
              </a:rPr>
              <a:t>Решение:</a:t>
            </a:r>
          </a:p>
          <a:p>
            <a:r>
              <a:rPr lang="ru-RU" dirty="0">
                <a:solidFill>
                  <a:srgbClr val="555555"/>
                </a:solidFill>
                <a:latin typeface="PT Sans"/>
              </a:rPr>
              <a:t>Данные события называются несовместные, так как школьнику достанется вопрос ЛИБО по теме «Квадратные уравнения», ЛИБО по теме «Иррациональные уравнения». Одновременно темы не могут попасться. Вероятность суммы двух несовместных событий A и B равна сумме вероятностей этих событий:</a:t>
            </a:r>
          </a:p>
          <a:p>
            <a:r>
              <a:rPr lang="ru-RU" dirty="0">
                <a:solidFill>
                  <a:srgbClr val="555555"/>
                </a:solidFill>
                <a:latin typeface="PT Sans"/>
              </a:rPr>
              <a:t>Р(А+В)=Р(А)+Р(В)</a:t>
            </a:r>
          </a:p>
          <a:p>
            <a:r>
              <a:rPr lang="ru-RU" dirty="0">
                <a:solidFill>
                  <a:srgbClr val="555555"/>
                </a:solidFill>
                <a:latin typeface="PT Sans"/>
              </a:rPr>
              <a:t>Р=0,3+0,18=0,48</a:t>
            </a:r>
          </a:p>
          <a:p>
            <a:r>
              <a:rPr lang="ru-RU" dirty="0">
                <a:solidFill>
                  <a:srgbClr val="555555"/>
                </a:solidFill>
                <a:latin typeface="PT Sans"/>
              </a:rPr>
              <a:t>Ответ: 0,48</a:t>
            </a:r>
          </a:p>
          <a:p>
            <a:endParaRPr lang="ru-RU" dirty="0"/>
          </a:p>
        </p:txBody>
      </p:sp>
    </p:spTree>
    <p:extLst>
      <p:ext uri="{BB962C8B-B14F-4D97-AF65-F5344CB8AC3E}">
        <p14:creationId xmlns:p14="http://schemas.microsoft.com/office/powerpoint/2010/main" val="2230008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4" y="624110"/>
            <a:ext cx="8911687" cy="592042"/>
          </a:xfrm>
        </p:spPr>
        <p:txBody>
          <a:bodyPr>
            <a:normAutofit fontScale="90000"/>
          </a:bodyPr>
          <a:lstStyle/>
          <a:p>
            <a:r>
              <a:rPr lang="ru-RU" dirty="0" smtClean="0">
                <a:solidFill>
                  <a:srgbClr val="FF0000"/>
                </a:solidFill>
              </a:rPr>
              <a:t>Совместные события</a:t>
            </a:r>
            <a:endParaRPr lang="ru-RU" dirty="0">
              <a:solidFill>
                <a:srgbClr val="FF0000"/>
              </a:solidFill>
            </a:endParaRPr>
          </a:p>
        </p:txBody>
      </p:sp>
      <p:sp>
        <p:nvSpPr>
          <p:cNvPr id="3" name="Объект 2"/>
          <p:cNvSpPr>
            <a:spLocks noGrp="1"/>
          </p:cNvSpPr>
          <p:nvPr>
            <p:ph sz="half" idx="1"/>
          </p:nvPr>
        </p:nvSpPr>
        <p:spPr>
          <a:xfrm>
            <a:off x="1463040" y="1385558"/>
            <a:ext cx="3108960" cy="4525664"/>
          </a:xfrm>
        </p:spPr>
        <p:txBody>
          <a:bodyPr>
            <a:normAutofit fontScale="47500" lnSpcReduction="20000"/>
          </a:bodyPr>
          <a:lstStyle/>
          <a:p>
            <a:endParaRPr lang="ru-RU" sz="2900" dirty="0" smtClean="0">
              <a:solidFill>
                <a:srgbClr val="555555"/>
              </a:solidFill>
              <a:latin typeface="PT Sans"/>
            </a:endParaRPr>
          </a:p>
          <a:p>
            <a:endParaRPr lang="ru-RU" sz="2900" dirty="0">
              <a:solidFill>
                <a:srgbClr val="555555"/>
              </a:solidFill>
              <a:latin typeface="PT Sans"/>
            </a:endParaRPr>
          </a:p>
          <a:p>
            <a:r>
              <a:rPr lang="ru-RU" sz="2900" dirty="0" smtClean="0">
                <a:solidFill>
                  <a:srgbClr val="555555"/>
                </a:solidFill>
                <a:latin typeface="PT Sans"/>
              </a:rPr>
              <a:t>Два </a:t>
            </a:r>
            <a:r>
              <a:rPr lang="ru-RU" sz="2900" dirty="0">
                <a:solidFill>
                  <a:srgbClr val="555555"/>
                </a:solidFill>
                <a:latin typeface="PT Sans"/>
              </a:rPr>
              <a:t>события называются </a:t>
            </a:r>
            <a:r>
              <a:rPr lang="ru-RU" sz="2900" dirty="0">
                <a:solidFill>
                  <a:srgbClr val="FF0000"/>
                </a:solidFill>
                <a:latin typeface="PT Sans"/>
              </a:rPr>
              <a:t>совместными</a:t>
            </a:r>
            <a:r>
              <a:rPr lang="ru-RU" sz="2900" dirty="0">
                <a:solidFill>
                  <a:srgbClr val="555555"/>
                </a:solidFill>
                <a:latin typeface="PT Sans"/>
              </a:rPr>
              <a:t>, если появление одного из них не исключает появление другого в одном и том же испытании. В противном случае события называются несовместными.</a:t>
            </a:r>
          </a:p>
          <a:p>
            <a:r>
              <a:rPr lang="ru-RU" sz="2900" dirty="0">
                <a:solidFill>
                  <a:srgbClr val="333333"/>
                </a:solidFill>
                <a:latin typeface="PT Sans"/>
              </a:rPr>
              <a:t>Вероятность суммы двух совместных событий A и B равна сумме вероятностей этих событий минус вероятность их произведения:</a:t>
            </a:r>
          </a:p>
          <a:p>
            <a:r>
              <a:rPr lang="ru-RU" sz="2900" dirty="0">
                <a:solidFill>
                  <a:srgbClr val="FF0000"/>
                </a:solidFill>
                <a:latin typeface="PT Sans"/>
              </a:rPr>
              <a:t>Р(А+В)=Р(А)+Р(В)−Р(А·В)</a:t>
            </a:r>
          </a:p>
          <a:p>
            <a:endParaRPr lang="ru-RU" dirty="0"/>
          </a:p>
        </p:txBody>
      </p:sp>
      <p:sp>
        <p:nvSpPr>
          <p:cNvPr id="4" name="Объект 3"/>
          <p:cNvSpPr>
            <a:spLocks noGrp="1"/>
          </p:cNvSpPr>
          <p:nvPr>
            <p:ph sz="half" idx="2"/>
          </p:nvPr>
        </p:nvSpPr>
        <p:spPr>
          <a:xfrm>
            <a:off x="4489704" y="1385558"/>
            <a:ext cx="7014907" cy="4969522"/>
          </a:xfrm>
        </p:spPr>
        <p:txBody>
          <a:bodyPr>
            <a:normAutofit fontScale="47500" lnSpcReduction="20000"/>
          </a:bodyPr>
          <a:lstStyle/>
          <a:p>
            <a:r>
              <a:rPr lang="ru-RU" sz="2900" dirty="0">
                <a:solidFill>
                  <a:srgbClr val="555555"/>
                </a:solidFill>
                <a:latin typeface="PT Sans"/>
              </a:rPr>
              <a:t>В холле кинотеатра два одинаковых автомата продают кофе. Вероятность того, что к концу дня в автомате закончится кофе, равна 0,6. Вероятность того, что кофе закончится в обоих автоматах, равна 0,32. Найдите вероятность того, что к концу дня кофе закончится хотя бы в одном из автоматов.</a:t>
            </a:r>
          </a:p>
          <a:p>
            <a:r>
              <a:rPr lang="ru-RU" sz="2900" dirty="0">
                <a:solidFill>
                  <a:srgbClr val="555555"/>
                </a:solidFill>
                <a:latin typeface="PT Sans"/>
              </a:rPr>
              <a:t>Решение:</a:t>
            </a:r>
          </a:p>
          <a:p>
            <a:r>
              <a:rPr lang="ru-RU" sz="2900" dirty="0">
                <a:solidFill>
                  <a:srgbClr val="555555"/>
                </a:solidFill>
                <a:latin typeface="PT Sans"/>
              </a:rPr>
              <a:t>Обозначим события, пусть:</a:t>
            </a:r>
          </a:p>
          <a:p>
            <a:r>
              <a:rPr lang="ru-RU" sz="2900" dirty="0">
                <a:solidFill>
                  <a:srgbClr val="555555"/>
                </a:solidFill>
                <a:latin typeface="PT Sans"/>
              </a:rPr>
              <a:t>А = кофе закончится в первом автомате,</a:t>
            </a:r>
          </a:p>
          <a:p>
            <a:r>
              <a:rPr lang="ru-RU" sz="2900" dirty="0">
                <a:solidFill>
                  <a:srgbClr val="555555"/>
                </a:solidFill>
                <a:latin typeface="PT Sans"/>
              </a:rPr>
              <a:t>В = кофе закончится во втором автомате.</a:t>
            </a:r>
          </a:p>
          <a:p>
            <a:r>
              <a:rPr lang="ru-RU" sz="2900" dirty="0">
                <a:solidFill>
                  <a:srgbClr val="555555"/>
                </a:solidFill>
                <a:latin typeface="PT Sans"/>
              </a:rPr>
              <a:t>Тогда,</a:t>
            </a:r>
          </a:p>
          <a:p>
            <a:r>
              <a:rPr lang="ru-RU" sz="2900" dirty="0">
                <a:solidFill>
                  <a:srgbClr val="555555"/>
                </a:solidFill>
                <a:latin typeface="PT Sans"/>
              </a:rPr>
              <a:t>A·B= кофе закончится в обоих автоматах,</a:t>
            </a:r>
          </a:p>
          <a:p>
            <a:r>
              <a:rPr lang="ru-RU" sz="2900" dirty="0">
                <a:solidFill>
                  <a:srgbClr val="555555"/>
                </a:solidFill>
                <a:latin typeface="PT Sans"/>
              </a:rPr>
              <a:t>A+B= кофе закончится хотя бы в одном автомате.</a:t>
            </a:r>
          </a:p>
          <a:p>
            <a:r>
              <a:rPr lang="ru-RU" sz="2900" dirty="0">
                <a:solidFill>
                  <a:srgbClr val="555555"/>
                </a:solidFill>
                <a:latin typeface="PT Sans"/>
              </a:rPr>
              <a:t>По условию, P(A)=P(B)=0,6;P(A·B)=0,32.</a:t>
            </a:r>
          </a:p>
          <a:p>
            <a:r>
              <a:rPr lang="ru-RU" sz="2900" dirty="0">
                <a:solidFill>
                  <a:srgbClr val="555555"/>
                </a:solidFill>
                <a:latin typeface="PT Sans"/>
              </a:rPr>
              <a:t>События A и B совместные, вероятность суммы двух совместных событий равна сумме вероятностей этих событий, уменьшенной на вероятность их произведения:</a:t>
            </a:r>
          </a:p>
          <a:p>
            <a:r>
              <a:rPr lang="ru-RU" sz="2900" dirty="0">
                <a:solidFill>
                  <a:srgbClr val="555555"/>
                </a:solidFill>
                <a:latin typeface="PT Sans"/>
              </a:rPr>
              <a:t>P(A+B)=P(A)+P(B)−P(A·B)=0,6+0,6−0,32=0,88</a:t>
            </a:r>
          </a:p>
          <a:p>
            <a:r>
              <a:rPr lang="ru-RU" sz="2900" dirty="0">
                <a:solidFill>
                  <a:srgbClr val="555555"/>
                </a:solidFill>
                <a:latin typeface="PT Sans"/>
              </a:rPr>
              <a:t>Ответ: 0,88</a:t>
            </a:r>
          </a:p>
          <a:p>
            <a:endParaRPr lang="ru-RU" dirty="0"/>
          </a:p>
        </p:txBody>
      </p:sp>
    </p:spTree>
    <p:extLst>
      <p:ext uri="{BB962C8B-B14F-4D97-AF65-F5344CB8AC3E}">
        <p14:creationId xmlns:p14="http://schemas.microsoft.com/office/powerpoint/2010/main" val="2744976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4" y="624110"/>
            <a:ext cx="8911687" cy="756634"/>
          </a:xfrm>
        </p:spPr>
        <p:txBody>
          <a:bodyPr/>
          <a:lstStyle/>
          <a:p>
            <a:r>
              <a:rPr lang="ru-RU" dirty="0">
                <a:solidFill>
                  <a:srgbClr val="FF0000"/>
                </a:solidFill>
              </a:rPr>
              <a:t>Противоположные события</a:t>
            </a:r>
          </a:p>
        </p:txBody>
      </p:sp>
      <p:sp>
        <p:nvSpPr>
          <p:cNvPr id="3" name="Объект 2"/>
          <p:cNvSpPr>
            <a:spLocks noGrp="1"/>
          </p:cNvSpPr>
          <p:nvPr>
            <p:ph sz="half" idx="1"/>
          </p:nvPr>
        </p:nvSpPr>
        <p:spPr>
          <a:xfrm>
            <a:off x="1627632" y="2133600"/>
            <a:ext cx="4690872" cy="4623816"/>
          </a:xfrm>
        </p:spPr>
        <p:txBody>
          <a:bodyPr/>
          <a:lstStyle/>
          <a:p>
            <a:pPr marL="0" lvl="0" indent="0" defTabSz="914400">
              <a:spcBef>
                <a:spcPts val="0"/>
              </a:spcBef>
              <a:buClrTx/>
              <a:buNone/>
            </a:pPr>
            <a:r>
              <a:rPr lang="ru-RU" dirty="0">
                <a:solidFill>
                  <a:srgbClr val="000000"/>
                </a:solidFill>
                <a:latin typeface="OpenSans"/>
              </a:rPr>
              <a:t>– одно из двух событий происходит тогда, когда не происходит другое .</a:t>
            </a:r>
          </a:p>
          <a:p>
            <a:pPr marL="0" lvl="0" indent="0" defTabSz="914400">
              <a:spcBef>
                <a:spcPts val="0"/>
              </a:spcBef>
              <a:buClrTx/>
              <a:buNone/>
            </a:pPr>
            <a:r>
              <a:rPr lang="ru-RU" dirty="0">
                <a:solidFill>
                  <a:srgbClr val="000000"/>
                </a:solidFill>
                <a:latin typeface="OpenSans"/>
              </a:rPr>
              <a:t>А – событие,</a:t>
            </a:r>
          </a:p>
          <a:p>
            <a:pPr marL="0" lvl="0" indent="0" defTabSz="914400">
              <a:spcBef>
                <a:spcPts val="0"/>
              </a:spcBef>
              <a:buClrTx/>
              <a:buNone/>
            </a:pPr>
            <a:r>
              <a:rPr lang="ru-RU" dirty="0">
                <a:solidFill>
                  <a:srgbClr val="000000"/>
                </a:solidFill>
                <a:latin typeface="OpenSans"/>
              </a:rPr>
              <a:t>Ā- событие, противоположное</a:t>
            </a:r>
          </a:p>
          <a:p>
            <a:pPr marL="0" lvl="0" indent="0" defTabSz="914400">
              <a:spcBef>
                <a:spcPts val="0"/>
              </a:spcBef>
              <a:buClrTx/>
              <a:buNone/>
            </a:pPr>
            <a:r>
              <a:rPr lang="ru-RU" dirty="0">
                <a:solidFill>
                  <a:srgbClr val="000000"/>
                </a:solidFill>
                <a:latin typeface="OpenSans"/>
              </a:rPr>
              <a:t>Ā </a:t>
            </a:r>
            <a:r>
              <a:rPr lang="ru-RU" b="1" dirty="0">
                <a:solidFill>
                  <a:srgbClr val="000000"/>
                </a:solidFill>
                <a:latin typeface="OpenSans"/>
              </a:rPr>
              <a:t>читается « а с чертой</a:t>
            </a:r>
            <a:r>
              <a:rPr lang="ru-RU" b="1" dirty="0" smtClean="0">
                <a:solidFill>
                  <a:srgbClr val="000000"/>
                </a:solidFill>
                <a:latin typeface="OpenSans"/>
              </a:rPr>
              <a:t>»</a:t>
            </a:r>
            <a:r>
              <a:rPr lang="ru-RU" dirty="0">
                <a:solidFill>
                  <a:srgbClr val="000000"/>
                </a:solidFill>
                <a:latin typeface="OpenSans"/>
              </a:rPr>
              <a:t> </a:t>
            </a:r>
            <a:endParaRPr lang="ru-RU" dirty="0" smtClean="0">
              <a:solidFill>
                <a:srgbClr val="000000"/>
              </a:solidFill>
              <a:latin typeface="OpenSans"/>
            </a:endParaRPr>
          </a:p>
          <a:p>
            <a:pPr marL="0" lvl="0" indent="0" defTabSz="914400">
              <a:spcBef>
                <a:spcPts val="0"/>
              </a:spcBef>
              <a:buClrTx/>
              <a:buNone/>
            </a:pPr>
            <a:r>
              <a:rPr lang="ru-RU" dirty="0" smtClean="0">
                <a:solidFill>
                  <a:srgbClr val="000000"/>
                </a:solidFill>
                <a:latin typeface="OpenSans"/>
              </a:rPr>
              <a:t>Сумма </a:t>
            </a:r>
            <a:r>
              <a:rPr lang="ru-RU" dirty="0">
                <a:solidFill>
                  <a:srgbClr val="000000"/>
                </a:solidFill>
                <a:latin typeface="OpenSans"/>
              </a:rPr>
              <a:t>вероятностей противоположных событий равна 1</a:t>
            </a:r>
          </a:p>
          <a:p>
            <a:pPr marL="0" lvl="0" indent="0" defTabSz="914400">
              <a:spcBef>
                <a:spcPts val="0"/>
              </a:spcBef>
              <a:buClrTx/>
              <a:buFont typeface="Arial" panose="020B0604020202020204" pitchFamily="34" charset="0"/>
              <a:buChar char="•"/>
            </a:pPr>
            <a:r>
              <a:rPr lang="ru-RU" dirty="0">
                <a:solidFill>
                  <a:srgbClr val="000000"/>
                </a:solidFill>
                <a:latin typeface="OpenSans"/>
              </a:rPr>
              <a:t>Р(А) + Р(Ā) = 1</a:t>
            </a:r>
          </a:p>
          <a:p>
            <a:pPr marL="0" lvl="0" indent="0" defTabSz="914400">
              <a:spcBef>
                <a:spcPts val="0"/>
              </a:spcBef>
              <a:buClrTx/>
              <a:buFont typeface="Arial" panose="020B0604020202020204" pitchFamily="34" charset="0"/>
              <a:buChar char="•"/>
            </a:pPr>
            <a:r>
              <a:rPr lang="ru-RU" dirty="0" smtClean="0">
                <a:solidFill>
                  <a:srgbClr val="000000"/>
                </a:solidFill>
                <a:latin typeface="OpenSans"/>
              </a:rPr>
              <a:t>↓</a:t>
            </a:r>
            <a:endParaRPr lang="ru-RU" dirty="0">
              <a:solidFill>
                <a:srgbClr val="000000"/>
              </a:solidFill>
              <a:latin typeface="OpenSans"/>
            </a:endParaRPr>
          </a:p>
          <a:p>
            <a:pPr marL="0" lvl="0" indent="0" defTabSz="914400">
              <a:spcBef>
                <a:spcPts val="0"/>
              </a:spcBef>
              <a:buClrTx/>
              <a:buFont typeface="Arial" panose="020B0604020202020204" pitchFamily="34" charset="0"/>
              <a:buChar char="•"/>
            </a:pPr>
            <a:r>
              <a:rPr lang="ru-RU" dirty="0">
                <a:solidFill>
                  <a:srgbClr val="000000"/>
                </a:solidFill>
                <a:latin typeface="OpenSans"/>
              </a:rPr>
              <a:t>Р(А) = 1 - Р(Ā)</a:t>
            </a:r>
          </a:p>
          <a:p>
            <a:pPr marL="0" lvl="0" indent="0" defTabSz="914400">
              <a:spcBef>
                <a:spcPts val="0"/>
              </a:spcBef>
              <a:buClrTx/>
              <a:buFont typeface="Arial" panose="020B0604020202020204" pitchFamily="34" charset="0"/>
              <a:buChar char="•"/>
            </a:pPr>
            <a:r>
              <a:rPr lang="ru-RU" dirty="0">
                <a:solidFill>
                  <a:srgbClr val="000000"/>
                </a:solidFill>
                <a:latin typeface="OpenSans"/>
              </a:rPr>
              <a:t>Р(Ā) = 1- Р(А)</a:t>
            </a:r>
          </a:p>
          <a:p>
            <a:pPr marL="0" lvl="0" indent="0" defTabSz="914400">
              <a:spcBef>
                <a:spcPts val="0"/>
              </a:spcBef>
              <a:buClrTx/>
              <a:buFont typeface="Arial" panose="020B0604020202020204" pitchFamily="34" charset="0"/>
              <a:buChar char="•"/>
            </a:pPr>
            <a:endParaRPr lang="ru-RU" dirty="0">
              <a:solidFill>
                <a:srgbClr val="000000"/>
              </a:solidFill>
              <a:latin typeface="OpenSans"/>
            </a:endParaRPr>
          </a:p>
        </p:txBody>
      </p:sp>
      <p:sp>
        <p:nvSpPr>
          <p:cNvPr id="4" name="Объект 3"/>
          <p:cNvSpPr>
            <a:spLocks noGrp="1"/>
          </p:cNvSpPr>
          <p:nvPr>
            <p:ph sz="half" idx="2"/>
          </p:nvPr>
        </p:nvSpPr>
        <p:spPr>
          <a:xfrm>
            <a:off x="6318504" y="2126222"/>
            <a:ext cx="5186107" cy="3777622"/>
          </a:xfrm>
        </p:spPr>
        <p:txBody>
          <a:bodyPr/>
          <a:lstStyle/>
          <a:p>
            <a:r>
              <a:rPr lang="ru-RU" dirty="0">
                <a:solidFill>
                  <a:srgbClr val="000000"/>
                </a:solidFill>
                <a:latin typeface="+mj-lt"/>
              </a:rPr>
              <a:t>Бросание монеты</a:t>
            </a:r>
          </a:p>
          <a:p>
            <a:pPr>
              <a:buFont typeface="Arial" panose="020B0604020202020204" pitchFamily="34" charset="0"/>
              <a:buChar char="•"/>
            </a:pPr>
            <a:r>
              <a:rPr lang="ru-RU" dirty="0">
                <a:solidFill>
                  <a:srgbClr val="000000"/>
                </a:solidFill>
                <a:latin typeface="+mj-lt"/>
              </a:rPr>
              <a:t>А «выпадает орел»</a:t>
            </a:r>
          </a:p>
          <a:p>
            <a:pPr>
              <a:buFont typeface="Arial" panose="020B0604020202020204" pitchFamily="34" charset="0"/>
              <a:buChar char="•"/>
            </a:pPr>
            <a:r>
              <a:rPr lang="ru-RU" dirty="0">
                <a:solidFill>
                  <a:srgbClr val="000000"/>
                </a:solidFill>
                <a:latin typeface="+mj-lt"/>
              </a:rPr>
              <a:t>Ā «выпадает решка»</a:t>
            </a:r>
          </a:p>
          <a:p>
            <a:r>
              <a:rPr lang="ru-RU" dirty="0">
                <a:solidFill>
                  <a:srgbClr val="000000"/>
                </a:solidFill>
                <a:latin typeface="+mj-lt"/>
              </a:rPr>
              <a:t>Бросание игрального кубика</a:t>
            </a:r>
          </a:p>
          <a:p>
            <a:pPr>
              <a:buFont typeface="Arial" panose="020B0604020202020204" pitchFamily="34" charset="0"/>
              <a:buChar char="•"/>
            </a:pPr>
            <a:r>
              <a:rPr lang="ru-RU" dirty="0">
                <a:solidFill>
                  <a:srgbClr val="000000"/>
                </a:solidFill>
                <a:latin typeface="+mj-lt"/>
              </a:rPr>
              <a:t>А «выпадает не меньше трех очков»</a:t>
            </a:r>
          </a:p>
          <a:p>
            <a:r>
              <a:rPr lang="ru-RU" dirty="0">
                <a:solidFill>
                  <a:srgbClr val="000000"/>
                </a:solidFill>
                <a:latin typeface="+mj-lt"/>
              </a:rPr>
              <a:t>Ā «выпадает меньше трех очков</a:t>
            </a:r>
            <a:r>
              <a:rPr lang="ru-RU" dirty="0" smtClean="0">
                <a:solidFill>
                  <a:srgbClr val="000000"/>
                </a:solidFill>
                <a:latin typeface="+mj-lt"/>
              </a:rPr>
              <a:t>»</a:t>
            </a:r>
            <a:r>
              <a:rPr lang="ru-RU" dirty="0">
                <a:latin typeface="+mj-lt"/>
              </a:rPr>
              <a:t> </a:t>
            </a:r>
            <a:endParaRPr lang="ru-RU" dirty="0" smtClean="0">
              <a:latin typeface="+mj-lt"/>
            </a:endParaRPr>
          </a:p>
          <a:p>
            <a:endParaRPr lang="ru-RU" dirty="0">
              <a:latin typeface="+mj-lt"/>
            </a:endParaRPr>
          </a:p>
          <a:p>
            <a:r>
              <a:rPr lang="ru-RU" dirty="0" smtClean="0">
                <a:latin typeface="+mj-lt"/>
              </a:rPr>
              <a:t>Вероятность </a:t>
            </a:r>
            <a:r>
              <a:rPr lang="ru-RU" dirty="0">
                <a:latin typeface="+mj-lt"/>
              </a:rPr>
              <a:t>того, что день будет ясным, Р = 0,85 . Найти вероятность G того, что день будет облачным.</a:t>
            </a:r>
            <a:endParaRPr lang="ru-RU" dirty="0">
              <a:latin typeface="+mj-lt"/>
            </a:endParaRPr>
          </a:p>
        </p:txBody>
      </p:sp>
      <p:sp>
        <p:nvSpPr>
          <p:cNvPr id="5" name="Прямоугольник 4"/>
          <p:cNvSpPr/>
          <p:nvPr/>
        </p:nvSpPr>
        <p:spPr>
          <a:xfrm flipH="1">
            <a:off x="2990088" y="2274838"/>
            <a:ext cx="57912" cy="646331"/>
          </a:xfrm>
          <a:prstGeom prst="rect">
            <a:avLst/>
          </a:prstGeom>
        </p:spPr>
        <p:txBody>
          <a:bodyPr wrap="square">
            <a:spAutoFit/>
          </a:bodyPr>
          <a:lstStyle/>
          <a:p>
            <a:r>
              <a:rPr lang="ru-RU" dirty="0"/>
              <a:t/>
            </a:r>
            <a:br>
              <a:rPr lang="ru-RU" dirty="0"/>
            </a:br>
            <a:endParaRPr lang="ru-RU" dirty="0"/>
          </a:p>
        </p:txBody>
      </p:sp>
    </p:spTree>
    <p:extLst>
      <p:ext uri="{BB962C8B-B14F-4D97-AF65-F5344CB8AC3E}">
        <p14:creationId xmlns:p14="http://schemas.microsoft.com/office/powerpoint/2010/main" val="2511225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03120" y="1566439"/>
            <a:ext cx="7040880" cy="3725122"/>
          </a:xfrm>
          <a:prstGeom prst="rect">
            <a:avLst/>
          </a:prstGeom>
        </p:spPr>
        <p:txBody>
          <a:bodyPr wrap="square">
            <a:spAutoFit/>
          </a:bodyPr>
          <a:lstStyle/>
          <a:p>
            <a:pPr lvl="0">
              <a:lnSpc>
                <a:spcPct val="90000"/>
              </a:lnSpc>
              <a:spcBef>
                <a:spcPts val="1000"/>
              </a:spcBef>
            </a:pPr>
            <a:r>
              <a:rPr lang="ru-RU" sz="2400" dirty="0">
                <a:solidFill>
                  <a:prstClr val="black"/>
                </a:solidFill>
                <a:latin typeface="Times New Roman" panose="02020603050405020304" pitchFamily="18" charset="0"/>
                <a:cs typeface="Times New Roman" panose="02020603050405020304" pitchFamily="18" charset="0"/>
              </a:rPr>
              <a:t>В коробке находится </a:t>
            </a:r>
            <a:r>
              <a:rPr lang="ru-RU" sz="2400" dirty="0" smtClean="0">
                <a:solidFill>
                  <a:prstClr val="black"/>
                </a:solidFill>
                <a:latin typeface="Times New Roman" panose="02020603050405020304" pitchFamily="18" charset="0"/>
                <a:cs typeface="Times New Roman" panose="02020603050405020304" pitchFamily="18" charset="0"/>
              </a:rPr>
              <a:t>10 </a:t>
            </a:r>
            <a:r>
              <a:rPr lang="ru-RU" sz="2400" dirty="0">
                <a:solidFill>
                  <a:prstClr val="black"/>
                </a:solidFill>
                <a:latin typeface="Times New Roman" panose="02020603050405020304" pitchFamily="18" charset="0"/>
                <a:cs typeface="Times New Roman" panose="02020603050405020304" pitchFamily="18" charset="0"/>
              </a:rPr>
              <a:t>пронумерованных шаров. Установить, какие из следующих событий являются невозможными, достоверными, противоположными: </a:t>
            </a:r>
          </a:p>
          <a:p>
            <a:pPr lvl="0">
              <a:lnSpc>
                <a:spcPct val="90000"/>
              </a:lnSpc>
              <a:spcBef>
                <a:spcPts val="1000"/>
              </a:spcBef>
            </a:pPr>
            <a:endParaRPr lang="ru-RU" sz="2400" dirty="0">
              <a:solidFill>
                <a:prstClr val="black"/>
              </a:solidFill>
              <a:latin typeface="Times New Roman" panose="02020603050405020304" pitchFamily="18" charset="0"/>
              <a:cs typeface="Times New Roman" panose="02020603050405020304" pitchFamily="18" charset="0"/>
            </a:endParaRPr>
          </a:p>
          <a:p>
            <a:pPr marL="228600" lvl="0" indent="-228600">
              <a:lnSpc>
                <a:spcPct val="90000"/>
              </a:lnSpc>
              <a:spcBef>
                <a:spcPts val="1000"/>
              </a:spcBef>
              <a:buFont typeface="Arial" panose="020B0604020202020204" pitchFamily="34" charset="0"/>
              <a:buChar char="•"/>
            </a:pPr>
            <a:r>
              <a:rPr lang="ru-RU" sz="2400" dirty="0">
                <a:solidFill>
                  <a:prstClr val="black"/>
                </a:solidFill>
                <a:latin typeface="Times New Roman" panose="02020603050405020304" pitchFamily="18" charset="0"/>
                <a:cs typeface="Times New Roman" panose="02020603050405020304" pitchFamily="18" charset="0"/>
              </a:rPr>
              <a:t>достали пронумерованный шар (А)</a:t>
            </a:r>
          </a:p>
          <a:p>
            <a:pPr marL="228600" lvl="0" indent="-228600">
              <a:lnSpc>
                <a:spcPct val="90000"/>
              </a:lnSpc>
              <a:spcBef>
                <a:spcPts val="1000"/>
              </a:spcBef>
              <a:buFont typeface="Arial" panose="020B0604020202020204" pitchFamily="34" charset="0"/>
              <a:buChar char="•"/>
            </a:pPr>
            <a:r>
              <a:rPr lang="ru-RU" sz="2400" dirty="0">
                <a:solidFill>
                  <a:prstClr val="black"/>
                </a:solidFill>
                <a:latin typeface="Times New Roman" panose="02020603050405020304" pitchFamily="18" charset="0"/>
                <a:cs typeface="Times New Roman" panose="02020603050405020304" pitchFamily="18" charset="0"/>
              </a:rPr>
              <a:t>достали шар с четным номером (В)</a:t>
            </a:r>
          </a:p>
          <a:p>
            <a:pPr marL="228600" lvl="0" indent="-228600">
              <a:lnSpc>
                <a:spcPct val="90000"/>
              </a:lnSpc>
              <a:spcBef>
                <a:spcPts val="1000"/>
              </a:spcBef>
              <a:buFont typeface="Arial" panose="020B0604020202020204" pitchFamily="34" charset="0"/>
              <a:buChar char="•"/>
            </a:pPr>
            <a:r>
              <a:rPr lang="ru-RU" sz="2400" dirty="0">
                <a:solidFill>
                  <a:prstClr val="black"/>
                </a:solidFill>
                <a:latin typeface="Times New Roman" panose="02020603050405020304" pitchFamily="18" charset="0"/>
                <a:cs typeface="Times New Roman" panose="02020603050405020304" pitchFamily="18" charset="0"/>
              </a:rPr>
              <a:t>достали шар с нечетным номером (С)</a:t>
            </a:r>
          </a:p>
          <a:p>
            <a:pPr marL="228600" lvl="0" indent="-228600">
              <a:lnSpc>
                <a:spcPct val="90000"/>
              </a:lnSpc>
              <a:spcBef>
                <a:spcPts val="1000"/>
              </a:spcBef>
              <a:buFont typeface="Arial" panose="020B0604020202020204" pitchFamily="34" charset="0"/>
              <a:buChar char="•"/>
            </a:pPr>
            <a:r>
              <a:rPr lang="ru-RU" sz="2400" dirty="0">
                <a:solidFill>
                  <a:prstClr val="black"/>
                </a:solidFill>
                <a:latin typeface="Times New Roman" panose="02020603050405020304" pitchFamily="18" charset="0"/>
                <a:cs typeface="Times New Roman" panose="02020603050405020304" pitchFamily="18" charset="0"/>
              </a:rPr>
              <a:t>достали шар без номера (D)</a:t>
            </a:r>
          </a:p>
        </p:txBody>
      </p:sp>
    </p:spTree>
    <p:extLst>
      <p:ext uri="{BB962C8B-B14F-4D97-AF65-F5344CB8AC3E}">
        <p14:creationId xmlns:p14="http://schemas.microsoft.com/office/powerpoint/2010/main" val="3057832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4" y="624110"/>
            <a:ext cx="8911687" cy="829786"/>
          </a:xfrm>
        </p:spPr>
        <p:txBody>
          <a:bodyPr>
            <a:normAutofit/>
          </a:bodyPr>
          <a:lstStyle/>
          <a:p>
            <a:pPr lvl="0" defTabSz="914400">
              <a:lnSpc>
                <a:spcPct val="90000"/>
              </a:lnSpc>
              <a:spcBef>
                <a:spcPts val="1000"/>
              </a:spcBef>
            </a:pPr>
            <a:r>
              <a:rPr lang="ru-RU" dirty="0">
                <a:solidFill>
                  <a:srgbClr val="FF0000"/>
                </a:solidFill>
                <a:latin typeface="Times New Roman" panose="02020603050405020304" pitchFamily="18" charset="0"/>
                <a:cs typeface="Times New Roman" panose="02020603050405020304" pitchFamily="18" charset="0"/>
              </a:rPr>
              <a:t>Определение вероятности</a:t>
            </a:r>
            <a:endParaRPr lang="ru-RU" sz="2400" dirty="0">
              <a:solidFill>
                <a:srgbClr val="FF0000"/>
              </a:solidFill>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Прямоугольник 2"/>
              <p:cNvSpPr/>
              <p:nvPr/>
            </p:nvSpPr>
            <p:spPr>
              <a:xfrm>
                <a:off x="2517648" y="2461291"/>
                <a:ext cx="7065264" cy="3029484"/>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ru-RU" sz="2400" b="1" i="1" u="sng" dirty="0">
                    <a:solidFill>
                      <a:srgbClr val="FF0000"/>
                    </a:solidFill>
                    <a:latin typeface="Times New Roman" panose="02020603050405020304" pitchFamily="18" charset="0"/>
                    <a:cs typeface="Times New Roman" panose="02020603050405020304" pitchFamily="18" charset="0"/>
                  </a:rPr>
                  <a:t>Вероятностью</a:t>
                </a:r>
                <a:r>
                  <a:rPr lang="ru-RU" sz="2400" dirty="0">
                    <a:solidFill>
                      <a:prstClr val="black"/>
                    </a:solidFill>
                    <a:latin typeface="Times New Roman" panose="02020603050405020304" pitchFamily="18" charset="0"/>
                    <a:cs typeface="Times New Roman" panose="02020603050405020304" pitchFamily="18" charset="0"/>
                  </a:rPr>
                  <a:t> события А называется отношение числа исходов </a:t>
                </a:r>
                <a:r>
                  <a:rPr lang="ru-RU" sz="2400" b="1" i="1" dirty="0">
                    <a:solidFill>
                      <a:prstClr val="black"/>
                    </a:solidFill>
                    <a:latin typeface="Times New Roman" panose="02020603050405020304" pitchFamily="18" charset="0"/>
                    <a:cs typeface="Times New Roman" panose="02020603050405020304" pitchFamily="18" charset="0"/>
                  </a:rPr>
                  <a:t>m</a:t>
                </a:r>
                <a:r>
                  <a:rPr lang="ru-RU" sz="2400" dirty="0">
                    <a:solidFill>
                      <a:prstClr val="black"/>
                    </a:solidFill>
                    <a:latin typeface="Times New Roman" panose="02020603050405020304" pitchFamily="18" charset="0"/>
                    <a:cs typeface="Times New Roman" panose="02020603050405020304" pitchFamily="18" charset="0"/>
                  </a:rPr>
                  <a:t>, благоприятствующих наступлению данного события А, к числу </a:t>
                </a:r>
                <a:r>
                  <a:rPr lang="ru-RU" sz="2400" b="1" i="1" dirty="0">
                    <a:solidFill>
                      <a:prstClr val="black"/>
                    </a:solidFill>
                    <a:latin typeface="Times New Roman" panose="02020603050405020304" pitchFamily="18" charset="0"/>
                    <a:cs typeface="Times New Roman" panose="02020603050405020304" pitchFamily="18" charset="0"/>
                  </a:rPr>
                  <a:t>n</a:t>
                </a:r>
                <a:r>
                  <a:rPr lang="ru-RU" sz="2400" dirty="0">
                    <a:solidFill>
                      <a:prstClr val="black"/>
                    </a:solidFill>
                    <a:latin typeface="Times New Roman" panose="02020603050405020304" pitchFamily="18" charset="0"/>
                    <a:cs typeface="Times New Roman" panose="02020603050405020304" pitchFamily="18" charset="0"/>
                  </a:rPr>
                  <a:t> всех исходов (несовместных, единственно возможных и равновозможных), то есть </a:t>
                </a:r>
              </a:p>
              <a:p>
                <a:pPr marL="228600" lvl="0" indent="-228600">
                  <a:lnSpc>
                    <a:spcPct val="90000"/>
                  </a:lnSpc>
                  <a:spcBef>
                    <a:spcPts val="1000"/>
                  </a:spcBef>
                  <a:buFont typeface="Arial" panose="020B0604020202020204" pitchFamily="34" charset="0"/>
                  <a:buChar char="•"/>
                </a:pPr>
                <a:endParaRPr lang="ru-RU" sz="2800" dirty="0">
                  <a:solidFill>
                    <a:prstClr val="black"/>
                  </a:solidFill>
                  <a:latin typeface="Times New Roman" panose="02020603050405020304" pitchFamily="18" charset="0"/>
                  <a:cs typeface="Times New Roman" panose="02020603050405020304" pitchFamily="18" charset="0"/>
                </a:endParaRPr>
              </a:p>
              <a:p>
                <a:pPr lvl="0">
                  <a:lnSpc>
                    <a:spcPct val="90000"/>
                  </a:lnSpc>
                  <a:spcBef>
                    <a:spcPts val="1000"/>
                  </a:spcBef>
                </a:pPr>
                <a14:m>
                  <m:oMathPara xmlns:m="http://schemas.openxmlformats.org/officeDocument/2006/math">
                    <m:oMathParaPr>
                      <m:jc m:val="center"/>
                    </m:oMathParaPr>
                    <m:oMath xmlns:m="http://schemas.openxmlformats.org/officeDocument/2006/math">
                      <m:r>
                        <m:rPr>
                          <m:sty m:val="p"/>
                        </m:rPr>
                        <a:rPr lang="en-US" sz="3200" dirty="0" smtClean="0">
                          <a:solidFill>
                            <a:srgbClr val="FF0000"/>
                          </a:solidFill>
                          <a:latin typeface="Cambria Math" panose="02040503050406030204" pitchFamily="18" charset="0"/>
                        </a:rPr>
                        <m:t>P</m:t>
                      </m:r>
                      <m:d>
                        <m:dPr>
                          <m:ctrlPr>
                            <a:rPr lang="en-US" sz="3200" i="1" dirty="0">
                              <a:solidFill>
                                <a:srgbClr val="FF0000"/>
                              </a:solidFill>
                              <a:latin typeface="Cambria Math" panose="02040503050406030204" pitchFamily="18" charset="0"/>
                            </a:rPr>
                          </m:ctrlPr>
                        </m:dPr>
                        <m:e>
                          <m:r>
                            <m:rPr>
                              <m:sty m:val="p"/>
                            </m:rPr>
                            <a:rPr lang="en-US" sz="3200" dirty="0">
                              <a:solidFill>
                                <a:srgbClr val="FF0000"/>
                              </a:solidFill>
                              <a:latin typeface="Cambria Math" panose="02040503050406030204" pitchFamily="18" charset="0"/>
                            </a:rPr>
                            <m:t>A</m:t>
                          </m:r>
                        </m:e>
                      </m:d>
                      <m:r>
                        <a:rPr lang="en-US" sz="3200" dirty="0">
                          <a:solidFill>
                            <a:srgbClr val="FF0000"/>
                          </a:solidFill>
                          <a:latin typeface="Cambria Math" panose="02040503050406030204" pitchFamily="18" charset="0"/>
                        </a:rPr>
                        <m:t>=</m:t>
                      </m:r>
                      <m:f>
                        <m:fPr>
                          <m:ctrlPr>
                            <a:rPr lang="ru-RU" sz="3200" i="1">
                              <a:solidFill>
                                <a:srgbClr val="FF0000"/>
                              </a:solidFill>
                              <a:latin typeface="Cambria Math" panose="02040503050406030204" pitchFamily="18" charset="0"/>
                            </a:rPr>
                          </m:ctrlPr>
                        </m:fPr>
                        <m:num>
                          <m:r>
                            <a:rPr lang="en-US" sz="3200" i="1">
                              <a:solidFill>
                                <a:srgbClr val="FF0000"/>
                              </a:solidFill>
                              <a:latin typeface="Cambria Math" panose="02040503050406030204" pitchFamily="18" charset="0"/>
                            </a:rPr>
                            <m:t>𝑚</m:t>
                          </m:r>
                        </m:num>
                        <m:den>
                          <m:r>
                            <a:rPr lang="en-US" sz="3200" i="1">
                              <a:solidFill>
                                <a:srgbClr val="FF0000"/>
                              </a:solidFill>
                              <a:latin typeface="Cambria Math" panose="02040503050406030204" pitchFamily="18" charset="0"/>
                            </a:rPr>
                            <m:t>𝑛</m:t>
                          </m:r>
                        </m:den>
                      </m:f>
                    </m:oMath>
                  </m:oMathPara>
                </a14:m>
                <a:endParaRPr lang="ru-RU" sz="3200" dirty="0">
                  <a:solidFill>
                    <a:prstClr val="black"/>
                  </a:solidFill>
                  <a:latin typeface="Times New Roman" panose="02020603050405020304" pitchFamily="18" charset="0"/>
                  <a:cs typeface="Times New Roman" panose="02020603050405020304" pitchFamily="18" charset="0"/>
                </a:endParaRPr>
              </a:p>
            </p:txBody>
          </p:sp>
        </mc:Choice>
        <mc:Fallback>
          <p:sp>
            <p:nvSpPr>
              <p:cNvPr id="3" name="Прямоугольник 2"/>
              <p:cNvSpPr>
                <a:spLocks noRot="1" noChangeAspect="1" noMove="1" noResize="1" noEditPoints="1" noAdjustHandles="1" noChangeArrowheads="1" noChangeShapeType="1" noTextEdit="1"/>
              </p:cNvSpPr>
              <p:nvPr/>
            </p:nvSpPr>
            <p:spPr>
              <a:xfrm>
                <a:off x="2517648" y="2461291"/>
                <a:ext cx="7065264" cy="3029484"/>
              </a:xfrm>
              <a:prstGeom prst="rect">
                <a:avLst/>
              </a:prstGeom>
              <a:blipFill rotWithShape="0">
                <a:blip r:embed="rId2"/>
                <a:stretch>
                  <a:fillRect l="-1122" t="-2817" r="-1294"/>
                </a:stretch>
              </a:blipFill>
            </p:spPr>
            <p:txBody>
              <a:bodyPr/>
              <a:lstStyle/>
              <a:p>
                <a:r>
                  <a:rPr lang="ru-RU">
                    <a:noFill/>
                  </a:rPr>
                  <a:t> </a:t>
                </a:r>
              </a:p>
            </p:txBody>
          </p:sp>
        </mc:Fallback>
      </mc:AlternateContent>
    </p:spTree>
    <p:extLst>
      <p:ext uri="{BB962C8B-B14F-4D97-AF65-F5344CB8AC3E}">
        <p14:creationId xmlns:p14="http://schemas.microsoft.com/office/powerpoint/2010/main" val="1200458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4" y="624110"/>
            <a:ext cx="8911687" cy="656050"/>
          </a:xfrm>
        </p:spPr>
        <p:txBody>
          <a:bodyPr>
            <a:normAutofit fontScale="90000"/>
          </a:bodyPr>
          <a:lstStyle/>
          <a:p>
            <a:r>
              <a:rPr lang="ru-RU" sz="4000" dirty="0">
                <a:solidFill>
                  <a:srgbClr val="FF0000"/>
                </a:solidFill>
                <a:latin typeface="Times New Roman" panose="02020603050405020304" pitchFamily="18" charset="0"/>
                <a:cs typeface="Times New Roman" panose="02020603050405020304" pitchFamily="18" charset="0"/>
              </a:rPr>
              <a:t>Свойства вероятностей</a:t>
            </a:r>
            <a:endParaRPr lang="ru-RU" dirty="0">
              <a:solidFill>
                <a:srgbClr val="FF0000"/>
              </a:solidFill>
            </a:endParaRPr>
          </a:p>
        </p:txBody>
      </p:sp>
      <mc:AlternateContent xmlns:mc="http://schemas.openxmlformats.org/markup-compatibility/2006">
        <mc:Choice xmlns:a14="http://schemas.microsoft.com/office/drawing/2010/main" Requires="a14">
          <p:sp>
            <p:nvSpPr>
              <p:cNvPr id="3" name="Прямоугольник 2"/>
              <p:cNvSpPr/>
              <p:nvPr/>
            </p:nvSpPr>
            <p:spPr>
              <a:xfrm>
                <a:off x="2240280" y="1590233"/>
                <a:ext cx="7927848" cy="4040080"/>
              </a:xfrm>
              <a:prstGeom prst="rect">
                <a:avLst/>
              </a:prstGeom>
            </p:spPr>
            <p:txBody>
              <a:bodyPr wrap="square">
                <a:sp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1. </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Вероятность любого испытания есть неотрицательное число, не превосходящее единицы. Действительно, число </a:t>
                </a:r>
                <a:r>
                  <a:rPr kumimoji="0" lang="ru-RU" sz="24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искомых событий заключено в пределах </a:t>
                </a:r>
                <a:r>
                  <a:rPr kumimoji="0" lang="ru-RU" sz="24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0 ≤ m ≤ n </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Разделив обе части на </a:t>
                </a:r>
                <a:r>
                  <a:rPr kumimoji="0" lang="ru-RU" sz="24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получим </a:t>
                </a:r>
                <a:endParaRPr kumimoji="0" lang="en-US"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90000"/>
                  </a:lnSpc>
                  <a:spcBef>
                    <a:spcPts val="1000"/>
                  </a:spcBef>
                  <a:spcAft>
                    <a:spcPts val="0"/>
                  </a:spcAft>
                  <a:buClrTx/>
                  <a:buSzTx/>
                  <a:buFontTx/>
                  <a:buNone/>
                  <a:tabLst/>
                  <a:defRPr/>
                </a:pPr>
                <a:r>
                  <a:rPr kumimoji="0" lang="ru-RU" sz="24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0 ≤ P(A) ≤ 1</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ru-RU" sz="2400" b="0" i="1"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90000"/>
                  </a:lnSpc>
                  <a:spcBef>
                    <a:spcPts val="1000"/>
                  </a:spcBef>
                  <a:spcAft>
                    <a:spcPts val="0"/>
                  </a:spcAft>
                  <a:buClrTx/>
                  <a:buSzTx/>
                  <a:buFontTx/>
                  <a:buNone/>
                  <a:tabLst/>
                  <a:defRPr/>
                </a:pPr>
                <a:r>
                  <a:rPr kumimoji="0" lang="ru-RU" sz="2400" b="0" i="1"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2</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Вероятность достоверного события равна единице, т.к. </a:t>
                </a:r>
                <a14:m>
                  <m:oMath xmlns:m="http://schemas.openxmlformats.org/officeDocument/2006/math">
                    <m:f>
                      <m:fPr>
                        <m:type m:val="skw"/>
                        <m:ctrlPr>
                          <a:rPr kumimoji="0" lang="ru-RU" sz="2800" b="1" i="1" u="none" strike="noStrike" kern="0" cap="none" spc="0" normalizeH="0" baseline="0" noProof="0" smtClean="0">
                            <a:ln>
                              <a:noFill/>
                            </a:ln>
                            <a:solidFill>
                              <a:prstClr val="black"/>
                            </a:solidFill>
                            <a:effectLst/>
                            <a:uLnTx/>
                            <a:uFillTx/>
                            <a:latin typeface="Cambria Math" panose="02040503050406030204" pitchFamily="18" charset="0"/>
                          </a:rPr>
                        </m:ctrlPr>
                      </m:fPr>
                      <m:num>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𝒏</m:t>
                        </m:r>
                      </m:num>
                      <m:den>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𝒏</m:t>
                        </m:r>
                      </m:den>
                    </m:f>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𝟏</m:t>
                    </m:r>
                  </m:oMath>
                </a14:m>
                <a:r>
                  <a:rPr kumimoji="0" lang="ru-RU" sz="28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ru-RU" sz="2800" b="1" i="1"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2400" b="1" i="1"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90000"/>
                  </a:lnSpc>
                  <a:spcBef>
                    <a:spcPts val="1000"/>
                  </a:spcBef>
                  <a:spcAft>
                    <a:spcPts val="0"/>
                  </a:spcAft>
                  <a:buClrTx/>
                  <a:buSzTx/>
                  <a:buFontTx/>
                  <a:buNone/>
                  <a:tabLst/>
                  <a:defRPr/>
                </a:pPr>
                <a:r>
                  <a:rPr kumimoji="0" lang="ru-RU" sz="2400" b="0" i="1"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3</a:t>
                </a:r>
                <a:r>
                  <a:rPr kumimoji="0" lang="ru-RU" sz="24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Вероятность невозможного события равна нулю, поскольку </a:t>
                </a:r>
                <a14:m>
                  <m:oMath xmlns:m="http://schemas.openxmlformats.org/officeDocument/2006/math">
                    <m:f>
                      <m:fPr>
                        <m:type m:val="skw"/>
                        <m:ctrlPr>
                          <a:rPr kumimoji="0" lang="ru-RU" sz="2800" b="1" i="1" u="none" strike="noStrike" kern="0" cap="none" spc="0" normalizeH="0" baseline="0" noProof="0" smtClean="0">
                            <a:ln>
                              <a:noFill/>
                            </a:ln>
                            <a:solidFill>
                              <a:prstClr val="black"/>
                            </a:solidFill>
                            <a:effectLst/>
                            <a:uLnTx/>
                            <a:uFillTx/>
                            <a:latin typeface="Cambria Math" panose="02040503050406030204" pitchFamily="18" charset="0"/>
                          </a:rPr>
                        </m:ctrlPr>
                      </m:fPr>
                      <m:num>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𝟎</m:t>
                        </m:r>
                      </m:num>
                      <m:den>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𝒏</m:t>
                        </m:r>
                      </m:den>
                    </m:f>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2800" b="1" i="1" u="none" strike="noStrike" kern="0" cap="none" spc="0" normalizeH="0" baseline="0" noProof="0" smtClean="0">
                        <a:ln>
                          <a:noFill/>
                        </a:ln>
                        <a:solidFill>
                          <a:prstClr val="black"/>
                        </a:solidFill>
                        <a:effectLst/>
                        <a:uLnTx/>
                        <a:uFillTx/>
                        <a:latin typeface="Cambria Math" panose="02040503050406030204" pitchFamily="18" charset="0"/>
                      </a:rPr>
                      <m:t>𝟎</m:t>
                    </m:r>
                  </m:oMath>
                </a14:m>
                <a:r>
                  <a:rPr kumimoji="0" lang="ru-RU" sz="2800" b="1"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ru-RU" sz="1800" b="0" i="0" u="none" strike="noStrike" kern="0" cap="none" spc="0" normalizeH="0" baseline="0" noProof="0" dirty="0" smtClean="0">
                  <a:ln>
                    <a:noFill/>
                  </a:ln>
                  <a:solidFill>
                    <a:sysClr val="windowText" lastClr="000000"/>
                  </a:solidFill>
                  <a:effectLst/>
                  <a:uLnTx/>
                  <a:uFillTx/>
                </a:endParaRPr>
              </a:p>
            </p:txBody>
          </p:sp>
        </mc:Choice>
        <mc:Fallback>
          <p:sp>
            <p:nvSpPr>
              <p:cNvPr id="3" name="Прямоугольник 2"/>
              <p:cNvSpPr>
                <a:spLocks noRot="1" noChangeAspect="1" noMove="1" noResize="1" noEditPoints="1" noAdjustHandles="1" noChangeArrowheads="1" noChangeShapeType="1" noTextEdit="1"/>
              </p:cNvSpPr>
              <p:nvPr/>
            </p:nvSpPr>
            <p:spPr>
              <a:xfrm>
                <a:off x="2240280" y="1590233"/>
                <a:ext cx="7927848" cy="4040080"/>
              </a:xfrm>
              <a:prstGeom prst="rect">
                <a:avLst/>
              </a:prstGeom>
              <a:blipFill rotWithShape="0">
                <a:blip r:embed="rId2"/>
                <a:stretch>
                  <a:fillRect l="-1231" t="-2112" b="-2262"/>
                </a:stretch>
              </a:blipFill>
            </p:spPr>
            <p:txBody>
              <a:bodyPr/>
              <a:lstStyle/>
              <a:p>
                <a:r>
                  <a:rPr lang="ru-RU">
                    <a:noFill/>
                  </a:rPr>
                  <a:t> </a:t>
                </a:r>
              </a:p>
            </p:txBody>
          </p:sp>
        </mc:Fallback>
      </mc:AlternateContent>
    </p:spTree>
    <p:extLst>
      <p:ext uri="{BB962C8B-B14F-4D97-AF65-F5344CB8AC3E}">
        <p14:creationId xmlns:p14="http://schemas.microsoft.com/office/powerpoint/2010/main" val="112138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Задачи из ОГЭ</a:t>
            </a:r>
            <a:endParaRPr lang="ru-RU" dirty="0">
              <a:solidFill>
                <a:srgbClr val="FF0000"/>
              </a:solidFill>
            </a:endParaRPr>
          </a:p>
        </p:txBody>
      </p:sp>
      <p:sp>
        <p:nvSpPr>
          <p:cNvPr id="3" name="Заголовок 1"/>
          <p:cNvSpPr txBox="1">
            <a:spLocks/>
          </p:cNvSpPr>
          <p:nvPr/>
        </p:nvSpPr>
        <p:spPr>
          <a:xfrm>
            <a:off x="2745324" y="776510"/>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ru-RU" dirty="0"/>
          </a:p>
        </p:txBody>
      </p:sp>
      <p:sp>
        <p:nvSpPr>
          <p:cNvPr id="4" name="Прямоугольник 3"/>
          <p:cNvSpPr/>
          <p:nvPr/>
        </p:nvSpPr>
        <p:spPr>
          <a:xfrm>
            <a:off x="2350008" y="1261872"/>
            <a:ext cx="8293608" cy="923330"/>
          </a:xfrm>
          <a:prstGeom prst="rect">
            <a:avLst/>
          </a:prstGeom>
        </p:spPr>
        <p:txBody>
          <a:bodyPr wrap="square">
            <a:spAutoFit/>
          </a:bodyPr>
          <a:lstStyle/>
          <a:p>
            <a:r>
              <a:rPr lang="ru-RU" dirty="0">
                <a:solidFill>
                  <a:srgbClr val="212529"/>
                </a:solidFill>
                <a:latin typeface="Roboto" panose="02000000000000000000" pitchFamily="2" charset="0"/>
              </a:rPr>
              <a:t> </a:t>
            </a:r>
            <a:r>
              <a:rPr lang="ru-RU" dirty="0" smtClean="0">
                <a:solidFill>
                  <a:srgbClr val="212529"/>
                </a:solidFill>
                <a:latin typeface="Roboto" panose="02000000000000000000" pitchFamily="2" charset="0"/>
              </a:rPr>
              <a:t>1.Бабушка </a:t>
            </a:r>
            <a:r>
              <a:rPr lang="ru-RU" dirty="0">
                <a:solidFill>
                  <a:srgbClr val="212529"/>
                </a:solidFill>
                <a:latin typeface="Roboto" panose="02000000000000000000" pitchFamily="2" charset="0"/>
              </a:rPr>
              <a:t>испекла одинаковые на вид пирожки: 7 с мясом, 8 с капустой и 5 с яблоками. Внучка Даша наугад выбирает один пирожок. Найдите вероятность того, что пирожок окажется с мясом.</a:t>
            </a:r>
            <a:endParaRPr lang="ru-RU" dirty="0"/>
          </a:p>
        </p:txBody>
      </p:sp>
      <p:sp>
        <p:nvSpPr>
          <p:cNvPr id="5" name="Прямоугольник 4"/>
          <p:cNvSpPr/>
          <p:nvPr/>
        </p:nvSpPr>
        <p:spPr>
          <a:xfrm>
            <a:off x="2414016" y="2298922"/>
            <a:ext cx="8147304" cy="923330"/>
          </a:xfrm>
          <a:prstGeom prst="rect">
            <a:avLst/>
          </a:prstGeom>
        </p:spPr>
        <p:txBody>
          <a:bodyPr wrap="square">
            <a:spAutoFit/>
          </a:bodyPr>
          <a:lstStyle/>
          <a:p>
            <a:r>
              <a:rPr lang="ru-RU" dirty="0" smtClean="0">
                <a:solidFill>
                  <a:srgbClr val="212529"/>
                </a:solidFill>
                <a:latin typeface="Roboto" panose="02000000000000000000" pitchFamily="2" charset="0"/>
              </a:rPr>
              <a:t>2.В </a:t>
            </a:r>
            <a:r>
              <a:rPr lang="ru-RU" dirty="0">
                <a:solidFill>
                  <a:srgbClr val="212529"/>
                </a:solidFill>
                <a:latin typeface="Roboto" panose="02000000000000000000" pitchFamily="2" charset="0"/>
              </a:rPr>
              <a:t>коробке хранятся жетоны с номерами от 5 до 54 включительно. Какова вероятность того, что на извлечённом наугад из коробки жетоне написано двузначное число?</a:t>
            </a:r>
            <a:endParaRPr lang="ru-RU" dirty="0"/>
          </a:p>
        </p:txBody>
      </p:sp>
      <p:sp>
        <p:nvSpPr>
          <p:cNvPr id="6" name="Прямоугольник 5"/>
          <p:cNvSpPr/>
          <p:nvPr/>
        </p:nvSpPr>
        <p:spPr>
          <a:xfrm>
            <a:off x="2414016" y="3328630"/>
            <a:ext cx="8348472" cy="1477328"/>
          </a:xfrm>
          <a:prstGeom prst="rect">
            <a:avLst/>
          </a:prstGeom>
        </p:spPr>
        <p:txBody>
          <a:bodyPr wrap="square">
            <a:spAutoFit/>
          </a:bodyPr>
          <a:lstStyle/>
          <a:p>
            <a:r>
              <a:rPr lang="ru-RU" dirty="0" smtClean="0">
                <a:solidFill>
                  <a:srgbClr val="212529"/>
                </a:solidFill>
                <a:latin typeface="Roboto" panose="02000000000000000000" pitchFamily="2" charset="0"/>
              </a:rPr>
              <a:t>3.</a:t>
            </a:r>
            <a:r>
              <a:rPr lang="ru-RU" dirty="0">
                <a:solidFill>
                  <a:srgbClr val="212529"/>
                </a:solidFill>
                <a:latin typeface="Roboto" panose="02000000000000000000" pitchFamily="2" charset="0"/>
              </a:rPr>
              <a:t> В лыжных гонках участвуют 10 спортсменов из России, 8 спортсменов из Швеции и 7 спортсменов из Норвегии. Порядок, в котором спортсмены стартуют, определяется жребием. Найдите вероятность того, что спортсмен из Швеции будет стартовать последним.</a:t>
            </a:r>
          </a:p>
          <a:p>
            <a:r>
              <a:rPr lang="ru-RU" dirty="0">
                <a:solidFill>
                  <a:srgbClr val="212529"/>
                </a:solidFill>
                <a:latin typeface="Roboto" panose="02000000000000000000" pitchFamily="2" charset="0"/>
              </a:rPr>
              <a:t>Решение:</a:t>
            </a:r>
            <a:endParaRPr lang="ru-RU" b="0" i="0" dirty="0">
              <a:solidFill>
                <a:srgbClr val="212529"/>
              </a:solidFill>
              <a:effectLst/>
              <a:latin typeface="Roboto" panose="02000000000000000000" pitchFamily="2" charset="0"/>
            </a:endParaRPr>
          </a:p>
        </p:txBody>
      </p:sp>
      <p:sp>
        <p:nvSpPr>
          <p:cNvPr id="7" name="Прямоугольник 6"/>
          <p:cNvSpPr/>
          <p:nvPr/>
        </p:nvSpPr>
        <p:spPr>
          <a:xfrm rot="10800000" flipV="1">
            <a:off x="2505456" y="4969714"/>
            <a:ext cx="8021694" cy="1200329"/>
          </a:xfrm>
          <a:prstGeom prst="rect">
            <a:avLst/>
          </a:prstGeom>
        </p:spPr>
        <p:txBody>
          <a:bodyPr wrap="square">
            <a:spAutoFit/>
          </a:bodyPr>
          <a:lstStyle/>
          <a:p>
            <a:r>
              <a:rPr lang="ru-RU" dirty="0" smtClean="0">
                <a:solidFill>
                  <a:srgbClr val="212529"/>
                </a:solidFill>
                <a:latin typeface="Roboto" panose="02000000000000000000" pitchFamily="2" charset="0"/>
              </a:rPr>
              <a:t>4.Фабрика </a:t>
            </a:r>
            <a:r>
              <a:rPr lang="ru-RU" dirty="0">
                <a:solidFill>
                  <a:srgbClr val="212529"/>
                </a:solidFill>
                <a:latin typeface="Roboto" panose="02000000000000000000" pitchFamily="2" charset="0"/>
              </a:rPr>
              <a:t>выпускает сумки. В среднем на 200 качественных сумок приходится двадцать сумок с дефектами. Найдите вероятность того, что купленная сумка окажется качественной. Результат округлите до сотых.</a:t>
            </a:r>
            <a:r>
              <a:rPr lang="ru-RU" dirty="0" smtClean="0">
                <a:solidFill>
                  <a:srgbClr val="212529"/>
                </a:solidFill>
                <a:latin typeface="Roboto" panose="02000000000000000000" pitchFamily="2" charset="0"/>
              </a:rPr>
              <a:t>.</a:t>
            </a:r>
            <a:endParaRPr lang="ru-RU" dirty="0"/>
          </a:p>
        </p:txBody>
      </p:sp>
    </p:spTree>
    <p:extLst>
      <p:ext uri="{BB962C8B-B14F-4D97-AF65-F5344CB8AC3E}">
        <p14:creationId xmlns:p14="http://schemas.microsoft.com/office/powerpoint/2010/main" val="1844984657"/>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ециальное оформление">
  <a:themeElements>
    <a:clrScheme name="Фиолетовый">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Дымчатое стекло">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Ион (конференц-зал)">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69</TotalTime>
  <Words>464</Words>
  <Application>Microsoft Office PowerPoint</Application>
  <PresentationFormat>Широкоэкранный</PresentationFormat>
  <Paragraphs>84</Paragraphs>
  <Slides>9</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4</vt:i4>
      </vt:variant>
      <vt:variant>
        <vt:lpstr>Заголовки слайдов</vt:lpstr>
      </vt:variant>
      <vt:variant>
        <vt:i4>9</vt:i4>
      </vt:variant>
    </vt:vector>
  </HeadingPairs>
  <TitlesOfParts>
    <vt:vector size="23" baseType="lpstr">
      <vt:lpstr>Arial</vt:lpstr>
      <vt:lpstr>Calibri</vt:lpstr>
      <vt:lpstr>Calibri Light</vt:lpstr>
      <vt:lpstr>Cambria Math</vt:lpstr>
      <vt:lpstr>Century Gothic</vt:lpstr>
      <vt:lpstr>OpenSans</vt:lpstr>
      <vt:lpstr>PT Sans</vt:lpstr>
      <vt:lpstr>Roboto</vt:lpstr>
      <vt:lpstr>Times New Roman</vt:lpstr>
      <vt:lpstr>Wingdings 3</vt:lpstr>
      <vt:lpstr>Специальное оформление</vt:lpstr>
      <vt:lpstr>1_Специальное оформление</vt:lpstr>
      <vt:lpstr>Ион (конференц-зал)</vt:lpstr>
      <vt:lpstr>Легкий дым</vt:lpstr>
      <vt:lpstr>Операции над событиями</vt:lpstr>
      <vt:lpstr>Основные понятия</vt:lpstr>
      <vt:lpstr>Несовместные события</vt:lpstr>
      <vt:lpstr>Совместные события</vt:lpstr>
      <vt:lpstr>Противоположные события</vt:lpstr>
      <vt:lpstr>Презентация PowerPoint</vt:lpstr>
      <vt:lpstr>Определение вероятности</vt:lpstr>
      <vt:lpstr>Свойства вероятностей</vt:lpstr>
      <vt:lpstr>Задачи из ОГЭ</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Операции над событиями</dc:title>
  <dc:creator>usr</dc:creator>
  <cp:lastModifiedBy>usr</cp:lastModifiedBy>
  <cp:revision>9</cp:revision>
  <dcterms:created xsi:type="dcterms:W3CDTF">2026-09-10T16:31:54Z</dcterms:created>
  <dcterms:modified xsi:type="dcterms:W3CDTF">2026-09-10T17:42:21Z</dcterms:modified>
</cp:coreProperties>
</file>