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63"/>
  </p:handoutMasterIdLst>
  <p:sldIdLst>
    <p:sldId id="332" r:id="rId2"/>
    <p:sldId id="314" r:id="rId3"/>
    <p:sldId id="259" r:id="rId4"/>
    <p:sldId id="260" r:id="rId5"/>
    <p:sldId id="261" r:id="rId6"/>
    <p:sldId id="315" r:id="rId7"/>
    <p:sldId id="262" r:id="rId8"/>
    <p:sldId id="263" r:id="rId9"/>
    <p:sldId id="264" r:id="rId10"/>
    <p:sldId id="265" r:id="rId11"/>
    <p:sldId id="266" r:id="rId12"/>
    <p:sldId id="331" r:id="rId13"/>
    <p:sldId id="317" r:id="rId14"/>
    <p:sldId id="318"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319" r:id="rId29"/>
    <p:sldId id="320" r:id="rId30"/>
    <p:sldId id="322" r:id="rId31"/>
    <p:sldId id="321" r:id="rId32"/>
    <p:sldId id="327" r:id="rId33"/>
    <p:sldId id="323" r:id="rId34"/>
    <p:sldId id="324" r:id="rId35"/>
    <p:sldId id="325" r:id="rId36"/>
    <p:sldId id="326" r:id="rId37"/>
    <p:sldId id="280" r:id="rId38"/>
    <p:sldId id="281" r:id="rId39"/>
    <p:sldId id="282" r:id="rId40"/>
    <p:sldId id="283" r:id="rId41"/>
    <p:sldId id="284" r:id="rId42"/>
    <p:sldId id="328" r:id="rId43"/>
    <p:sldId id="285" r:id="rId44"/>
    <p:sldId id="286" r:id="rId45"/>
    <p:sldId id="287" r:id="rId46"/>
    <p:sldId id="288" r:id="rId47"/>
    <p:sldId id="289" r:id="rId48"/>
    <p:sldId id="329" r:id="rId49"/>
    <p:sldId id="290" r:id="rId50"/>
    <p:sldId id="291" r:id="rId51"/>
    <p:sldId id="292" r:id="rId52"/>
    <p:sldId id="293" r:id="rId53"/>
    <p:sldId id="294" r:id="rId54"/>
    <p:sldId id="295" r:id="rId55"/>
    <p:sldId id="296" r:id="rId56"/>
    <p:sldId id="297" r:id="rId57"/>
    <p:sldId id="298" r:id="rId58"/>
    <p:sldId id="299" r:id="rId59"/>
    <p:sldId id="300" r:id="rId60"/>
    <p:sldId id="301" r:id="rId61"/>
    <p:sldId id="302" r:id="rId62"/>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AFAFA"/>
    <a:srgbClr val="FF00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225" autoAdjust="0"/>
    <p:restoredTop sz="94660"/>
  </p:normalViewPr>
  <p:slideViewPr>
    <p:cSldViewPr snapToGrid="0">
      <p:cViewPr varScale="1">
        <p:scale>
          <a:sx n="139" d="100"/>
          <a:sy n="139" d="100"/>
        </p:scale>
        <p:origin x="936" y="84"/>
      </p:cViewPr>
      <p:guideLst>
        <p:guide orient="horz" pos="2160"/>
        <p:guide pos="2880"/>
      </p:guideLst>
    </p:cSldViewPr>
  </p:slideViewPr>
  <p:notesTextViewPr>
    <p:cViewPr>
      <p:scale>
        <a:sx n="1" d="1"/>
        <a:sy n="1" d="1"/>
      </p:scale>
      <p:origin x="0" y="0"/>
    </p:cViewPr>
  </p:notesTextViewPr>
  <p:notesViewPr>
    <p:cSldViewPr snapToGrid="0">
      <p:cViewPr varScale="1">
        <p:scale>
          <a:sx n="54" d="100"/>
          <a:sy n="54" d="100"/>
        </p:scale>
        <p:origin x="2820" y="78"/>
      </p:cViewPr>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handoutMaster" Target="handoutMasters/handout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588D0DF-48D5-4684-8096-31748A7D21F7}" type="datetimeFigureOut">
              <a:rPr lang="ru-RU" smtClean="0"/>
              <a:t>05.06.2026</a:t>
            </a:fld>
            <a:endParaRPr lang="ru-RU"/>
          </a:p>
        </p:txBody>
      </p:sp>
      <p:sp>
        <p:nvSpPr>
          <p:cNvPr id="4" name="Нижний колонтитул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5" name="Номер слайда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432C423-004B-4D5F-AD3F-0D2C021461D8}" type="slidenum">
              <a:rPr lang="ru-RU" smtClean="0"/>
              <a:t>‹#›</a:t>
            </a:fld>
            <a:endParaRPr lang="ru-RU"/>
          </a:p>
        </p:txBody>
      </p:sp>
    </p:spTree>
    <p:extLst>
      <p:ext uri="{BB962C8B-B14F-4D97-AF65-F5344CB8AC3E}">
        <p14:creationId xmlns:p14="http://schemas.microsoft.com/office/powerpoint/2010/main" val="3061120550"/>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143000" y="1122363"/>
            <a:ext cx="6858000" cy="2387600"/>
          </a:xfrm>
        </p:spPr>
        <p:txBody>
          <a:bodyPr anchor="b"/>
          <a:lstStyle>
            <a:lvl1pPr algn="ctr">
              <a:defRPr sz="4500"/>
            </a:lvl1pPr>
          </a:lstStyle>
          <a:p>
            <a:r>
              <a:rPr lang="ru-RU"/>
              <a:t>Образец заголовка</a:t>
            </a:r>
          </a:p>
        </p:txBody>
      </p:sp>
      <p:sp>
        <p:nvSpPr>
          <p:cNvPr id="3" name="Подзаголовок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ru-RU"/>
              <a:t>Образец подзаголовка</a:t>
            </a:r>
          </a:p>
        </p:txBody>
      </p:sp>
      <p:sp>
        <p:nvSpPr>
          <p:cNvPr id="4" name="Дата 3"/>
          <p:cNvSpPr>
            <a:spLocks noGrp="1"/>
          </p:cNvSpPr>
          <p:nvPr>
            <p:ph type="dt" sz="half" idx="10"/>
          </p:nvPr>
        </p:nvSpPr>
        <p:spPr/>
        <p:txBody>
          <a:bodyPr/>
          <a:lstStyle/>
          <a:p>
            <a:fld id="{820BB889-9D34-4BBB-8EBF-7B432ADE08F0}" type="datetimeFigureOut">
              <a:rPr lang="ru-RU" smtClean="0"/>
              <a:t>05.06.2026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608740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idx="1"/>
          </p:nvPr>
        </p:nvSpPr>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820BB889-9D34-4BBB-8EBF-7B432ADE08F0}" type="datetimeFigureOut">
              <a:rPr lang="ru-RU" smtClean="0"/>
              <a:t>05.06.2026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38442655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3888" y="1709739"/>
            <a:ext cx="7886700" cy="2852737"/>
          </a:xfrm>
        </p:spPr>
        <p:txBody>
          <a:bodyPr anchor="b"/>
          <a:lstStyle>
            <a:lvl1pPr>
              <a:defRPr sz="4500"/>
            </a:lvl1pPr>
          </a:lstStyle>
          <a:p>
            <a:r>
              <a:rPr lang="ru-RU"/>
              <a:t>Образец заголовка</a:t>
            </a:r>
          </a:p>
        </p:txBody>
      </p:sp>
      <p:sp>
        <p:nvSpPr>
          <p:cNvPr id="3" name="Текст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ru-RU"/>
              <a:t>Образец текста</a:t>
            </a:r>
          </a:p>
        </p:txBody>
      </p:sp>
      <p:sp>
        <p:nvSpPr>
          <p:cNvPr id="4" name="Дата 3"/>
          <p:cNvSpPr>
            <a:spLocks noGrp="1"/>
          </p:cNvSpPr>
          <p:nvPr>
            <p:ph type="dt" sz="half" idx="10"/>
          </p:nvPr>
        </p:nvSpPr>
        <p:spPr/>
        <p:txBody>
          <a:bodyPr/>
          <a:lstStyle/>
          <a:p>
            <a:fld id="{820BB889-9D34-4BBB-8EBF-7B432ADE08F0}" type="datetimeFigureOut">
              <a:rPr lang="ru-RU" smtClean="0"/>
              <a:t>05.06.2026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159550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Объект 2"/>
          <p:cNvSpPr>
            <a:spLocks noGrp="1"/>
          </p:cNvSpPr>
          <p:nvPr>
            <p:ph sz="half" idx="1"/>
          </p:nvPr>
        </p:nvSpPr>
        <p:spPr>
          <a:xfrm>
            <a:off x="471487" y="1825625"/>
            <a:ext cx="2900363"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Объект 3"/>
          <p:cNvSpPr>
            <a:spLocks noGrp="1"/>
          </p:cNvSpPr>
          <p:nvPr>
            <p:ph sz="half" idx="2"/>
          </p:nvPr>
        </p:nvSpPr>
        <p:spPr>
          <a:xfrm>
            <a:off x="3486150" y="1825625"/>
            <a:ext cx="2900363" cy="435133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Дата 4"/>
          <p:cNvSpPr>
            <a:spLocks noGrp="1"/>
          </p:cNvSpPr>
          <p:nvPr>
            <p:ph type="dt" sz="half" idx="10"/>
          </p:nvPr>
        </p:nvSpPr>
        <p:spPr/>
        <p:txBody>
          <a:bodyPr/>
          <a:lstStyle/>
          <a:p>
            <a:fld id="{820BB889-9D34-4BBB-8EBF-7B432ADE08F0}" type="datetimeFigureOut">
              <a:rPr lang="ru-RU" smtClean="0"/>
              <a:t>05.06.2026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3490839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365126"/>
            <a:ext cx="7886700" cy="1325563"/>
          </a:xfrm>
        </p:spPr>
        <p:txBody>
          <a:bodyPr/>
          <a:lstStyle/>
          <a:p>
            <a:r>
              <a:rPr lang="ru-RU"/>
              <a:t>Образец заголовка</a:t>
            </a:r>
          </a:p>
        </p:txBody>
      </p:sp>
      <p:sp>
        <p:nvSpPr>
          <p:cNvPr id="3" name="Текст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4" name="Объект 3"/>
          <p:cNvSpPr>
            <a:spLocks noGrp="1"/>
          </p:cNvSpPr>
          <p:nvPr>
            <p:ph sz="half" idx="2"/>
          </p:nvPr>
        </p:nvSpPr>
        <p:spPr>
          <a:xfrm>
            <a:off x="629842" y="2505075"/>
            <a:ext cx="3868340"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5" name="Текст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ru-RU"/>
              <a:t>Образец текста</a:t>
            </a:r>
          </a:p>
        </p:txBody>
      </p:sp>
      <p:sp>
        <p:nvSpPr>
          <p:cNvPr id="6" name="Объект 5"/>
          <p:cNvSpPr>
            <a:spLocks noGrp="1"/>
          </p:cNvSpPr>
          <p:nvPr>
            <p:ph sz="quarter" idx="4"/>
          </p:nvPr>
        </p:nvSpPr>
        <p:spPr>
          <a:xfrm>
            <a:off x="4629150" y="2505075"/>
            <a:ext cx="3887391" cy="3684588"/>
          </a:xfrm>
        </p:spPr>
        <p:txBody>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7" name="Дата 6"/>
          <p:cNvSpPr>
            <a:spLocks noGrp="1"/>
          </p:cNvSpPr>
          <p:nvPr>
            <p:ph type="dt" sz="half" idx="10"/>
          </p:nvPr>
        </p:nvSpPr>
        <p:spPr/>
        <p:txBody>
          <a:bodyPr/>
          <a:lstStyle/>
          <a:p>
            <a:fld id="{820BB889-9D34-4BBB-8EBF-7B432ADE08F0}" type="datetimeFigureOut">
              <a:rPr lang="ru-RU" smtClean="0"/>
              <a:t>05.06.2026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286000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Дата 2"/>
          <p:cNvSpPr>
            <a:spLocks noGrp="1"/>
          </p:cNvSpPr>
          <p:nvPr>
            <p:ph type="dt" sz="half" idx="10"/>
          </p:nvPr>
        </p:nvSpPr>
        <p:spPr/>
        <p:txBody>
          <a:bodyPr/>
          <a:lstStyle/>
          <a:p>
            <a:fld id="{820BB889-9D34-4BBB-8EBF-7B432ADE08F0}" type="datetimeFigureOut">
              <a:rPr lang="ru-RU" smtClean="0"/>
              <a:t>05.06.2026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13043509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20BB889-9D34-4BBB-8EBF-7B432ADE08F0}" type="datetimeFigureOut">
              <a:rPr lang="ru-RU" smtClean="0"/>
              <a:t>05.06.2026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37492056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Объект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4"/>
          <p:cNvSpPr>
            <a:spLocks noGrp="1"/>
          </p:cNvSpPr>
          <p:nvPr>
            <p:ph type="dt" sz="half" idx="10"/>
          </p:nvPr>
        </p:nvSpPr>
        <p:spPr/>
        <p:txBody>
          <a:bodyPr/>
          <a:lstStyle/>
          <a:p>
            <a:fld id="{820BB889-9D34-4BBB-8EBF-7B432ADE08F0}" type="datetimeFigureOut">
              <a:rPr lang="ru-RU" smtClean="0"/>
              <a:t>05.06.2026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269101290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9841" y="457200"/>
            <a:ext cx="2949178" cy="1600200"/>
          </a:xfrm>
        </p:spPr>
        <p:txBody>
          <a:bodyPr anchor="b"/>
          <a:lstStyle>
            <a:lvl1pPr>
              <a:defRPr sz="2400"/>
            </a:lvl1pPr>
          </a:lstStyle>
          <a:p>
            <a:r>
              <a:rPr lang="ru-RU"/>
              <a:t>Образец заголовка</a:t>
            </a:r>
          </a:p>
        </p:txBody>
      </p:sp>
      <p:sp>
        <p:nvSpPr>
          <p:cNvPr id="3" name="Рисунок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ru-RU"/>
          </a:p>
        </p:txBody>
      </p:sp>
      <p:sp>
        <p:nvSpPr>
          <p:cNvPr id="4" name="Текст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ru-RU"/>
              <a:t>Образец текста</a:t>
            </a:r>
          </a:p>
        </p:txBody>
      </p:sp>
      <p:sp>
        <p:nvSpPr>
          <p:cNvPr id="5" name="Дата 4"/>
          <p:cNvSpPr>
            <a:spLocks noGrp="1"/>
          </p:cNvSpPr>
          <p:nvPr>
            <p:ph type="dt" sz="half" idx="10"/>
          </p:nvPr>
        </p:nvSpPr>
        <p:spPr/>
        <p:txBody>
          <a:bodyPr/>
          <a:lstStyle/>
          <a:p>
            <a:fld id="{820BB889-9D34-4BBB-8EBF-7B432ADE08F0}" type="datetimeFigureOut">
              <a:rPr lang="ru-RU" smtClean="0"/>
              <a:t>05.06.2026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9341405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a:t>Образец заголовка</a:t>
            </a:r>
          </a:p>
        </p:txBody>
      </p:sp>
      <p:sp>
        <p:nvSpPr>
          <p:cNvPr id="3" name="Вертикальный текст 2"/>
          <p:cNvSpPr>
            <a:spLocks noGrp="1"/>
          </p:cNvSpPr>
          <p:nvPr>
            <p:ph type="body" orient="vert" idx="1"/>
          </p:nvPr>
        </p:nvSpPr>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820BB889-9D34-4BBB-8EBF-7B432ADE08F0}" type="datetimeFigureOut">
              <a:rPr lang="ru-RU" smtClean="0"/>
              <a:t>05.06.2026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3580041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4907757" y="365125"/>
            <a:ext cx="1478756" cy="5811838"/>
          </a:xfrm>
        </p:spPr>
        <p:txBody>
          <a:bodyPr vert="eaVert"/>
          <a:lstStyle/>
          <a:p>
            <a:r>
              <a:rPr lang="ru-RU"/>
              <a:t>Образец заголовка</a:t>
            </a:r>
          </a:p>
        </p:txBody>
      </p:sp>
      <p:sp>
        <p:nvSpPr>
          <p:cNvPr id="3" name="Вертикальный текст 2"/>
          <p:cNvSpPr>
            <a:spLocks noGrp="1"/>
          </p:cNvSpPr>
          <p:nvPr>
            <p:ph type="body" orient="vert" idx="1"/>
          </p:nvPr>
        </p:nvSpPr>
        <p:spPr>
          <a:xfrm>
            <a:off x="471488" y="365125"/>
            <a:ext cx="4321969" cy="5811838"/>
          </a:xfrm>
        </p:spPr>
        <p:txBody>
          <a:bodyPr vert="eaVe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10"/>
          </p:nvPr>
        </p:nvSpPr>
        <p:spPr/>
        <p:txBody>
          <a:bodyPr/>
          <a:lstStyle/>
          <a:p>
            <a:fld id="{820BB889-9D34-4BBB-8EBF-7B432ADE08F0}" type="datetimeFigureOut">
              <a:rPr lang="ru-RU" smtClean="0"/>
              <a:t>05.06.2026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CC173F88-3387-453B-9303-AC0210B95CB8}" type="slidenum">
              <a:rPr lang="ru-RU" smtClean="0"/>
              <a:t>‹#›</a:t>
            </a:fld>
            <a:endParaRPr lang="ru-RU"/>
          </a:p>
        </p:txBody>
      </p:sp>
    </p:spTree>
    <p:extLst>
      <p:ext uri="{BB962C8B-B14F-4D97-AF65-F5344CB8AC3E}">
        <p14:creationId xmlns:p14="http://schemas.microsoft.com/office/powerpoint/2010/main" val="12270743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ru-RU"/>
              <a:t>Образец заголовка</a:t>
            </a:r>
          </a:p>
        </p:txBody>
      </p:sp>
      <p:sp>
        <p:nvSpPr>
          <p:cNvPr id="3" name="Текст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4" name="Дата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820BB889-9D34-4BBB-8EBF-7B432ADE08F0}" type="datetimeFigureOut">
              <a:rPr lang="ru-RU" smtClean="0"/>
              <a:t>05.06.2026</a:t>
            </a:fld>
            <a:endParaRPr lang="ru-RU"/>
          </a:p>
        </p:txBody>
      </p:sp>
      <p:sp>
        <p:nvSpPr>
          <p:cNvPr id="5" name="Нижний колонтитул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C173F88-3387-453B-9303-AC0210B95CB8}" type="slidenum">
              <a:rPr lang="ru-RU" smtClean="0"/>
              <a:t>‹#›</a:t>
            </a:fld>
            <a:endParaRPr lang="ru-RU"/>
          </a:p>
        </p:txBody>
      </p:sp>
      <p:pic>
        <p:nvPicPr>
          <p:cNvPr id="7" name="Рисунок 6"/>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997180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ru-RU"/>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sp>
        <p:nvSpPr>
          <p:cNvPr id="4" name="Прямоугольник 3"/>
          <p:cNvSpPr/>
          <p:nvPr/>
        </p:nvSpPr>
        <p:spPr>
          <a:xfrm>
            <a:off x="1266738" y="1293813"/>
            <a:ext cx="6996417" cy="1754326"/>
          </a:xfrm>
          <a:prstGeom prst="rect">
            <a:avLst/>
          </a:prstGeom>
        </p:spPr>
        <p:txBody>
          <a:bodyPr wrap="square">
            <a:spAutoFit/>
          </a:bodyPr>
          <a:lstStyle/>
          <a:p>
            <a:pPr algn="ctr"/>
            <a:r>
              <a:rPr lang="ru-RU" sz="5400" b="1" dirty="0">
                <a:ln w="9525">
                  <a:solidFill>
                    <a:schemeClr val="bg1"/>
                  </a:solidFill>
                  <a:prstDash val="solid"/>
                </a:ln>
                <a:solidFill>
                  <a:schemeClr val="tx2">
                    <a:lumMod val="50000"/>
                  </a:schemeClr>
                </a:solidFill>
                <a:effectLst>
                  <a:outerShdw blurRad="12700" dist="38100" dir="2700000" algn="tl" rotWithShape="0">
                    <a:schemeClr val="accent5">
                      <a:lumMod val="60000"/>
                      <a:lumOff val="40000"/>
                    </a:schemeClr>
                  </a:outerShdw>
                </a:effectLst>
                <a:latin typeface="Blood Cyrillic" pitchFamily="2" charset="0"/>
              </a:rPr>
              <a:t>Литературный </a:t>
            </a:r>
            <a:r>
              <a:rPr lang="ru-RU" sz="5400" b="1" dirty="0" err="1">
                <a:ln w="9525">
                  <a:solidFill>
                    <a:schemeClr val="bg1"/>
                  </a:solidFill>
                  <a:prstDash val="solid"/>
                </a:ln>
                <a:solidFill>
                  <a:schemeClr val="tx2">
                    <a:lumMod val="50000"/>
                  </a:schemeClr>
                </a:solidFill>
                <a:effectLst>
                  <a:outerShdw blurRad="12700" dist="38100" dir="2700000" algn="tl" rotWithShape="0">
                    <a:schemeClr val="accent5">
                      <a:lumMod val="60000"/>
                      <a:lumOff val="40000"/>
                    </a:schemeClr>
                  </a:outerShdw>
                </a:effectLst>
                <a:latin typeface="Blood Cyrillic" pitchFamily="2" charset="0"/>
              </a:rPr>
              <a:t>квиз</a:t>
            </a:r>
            <a:br>
              <a:rPr lang="ru-RU" sz="5400" b="1" dirty="0">
                <a:ln w="9525">
                  <a:solidFill>
                    <a:schemeClr val="bg1"/>
                  </a:solidFill>
                  <a:prstDash val="solid"/>
                </a:ln>
                <a:solidFill>
                  <a:schemeClr val="tx2">
                    <a:lumMod val="50000"/>
                  </a:schemeClr>
                </a:solidFill>
                <a:effectLst>
                  <a:outerShdw blurRad="12700" dist="38100" dir="2700000" algn="tl" rotWithShape="0">
                    <a:schemeClr val="accent5">
                      <a:lumMod val="60000"/>
                      <a:lumOff val="40000"/>
                    </a:schemeClr>
                  </a:outerShdw>
                </a:effectLst>
                <a:latin typeface="Blood Cyrillic" pitchFamily="2" charset="0"/>
              </a:rPr>
            </a:br>
            <a:r>
              <a:rPr lang="ru-RU" sz="5400" b="1" dirty="0">
                <a:ln w="9525">
                  <a:solidFill>
                    <a:schemeClr val="bg1"/>
                  </a:solidFill>
                  <a:prstDash val="solid"/>
                </a:ln>
                <a:solidFill>
                  <a:schemeClr val="tx2">
                    <a:lumMod val="50000"/>
                  </a:schemeClr>
                </a:solidFill>
                <a:effectLst>
                  <a:outerShdw blurRad="12700" dist="38100" dir="2700000" algn="tl" rotWithShape="0">
                    <a:schemeClr val="accent5">
                      <a:lumMod val="60000"/>
                      <a:lumOff val="40000"/>
                    </a:schemeClr>
                  </a:outerShdw>
                </a:effectLst>
                <a:latin typeface="Blood Cyrillic" pitchFamily="2" charset="0"/>
              </a:rPr>
              <a:t>«Итоговый»</a:t>
            </a:r>
            <a:endParaRPr lang="ru-RU" sz="5400" dirty="0"/>
          </a:p>
        </p:txBody>
      </p:sp>
    </p:spTree>
    <p:extLst>
      <p:ext uri="{BB962C8B-B14F-4D97-AF65-F5344CB8AC3E}">
        <p14:creationId xmlns:p14="http://schemas.microsoft.com/office/powerpoint/2010/main" val="36637117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78316" y="407071"/>
            <a:ext cx="7886700" cy="1325563"/>
          </a:xfrm>
        </p:spPr>
        <p:txBody>
          <a:bodyPr>
            <a:normAutofit/>
          </a:bodyPr>
          <a:lstStyle/>
          <a:p>
            <a:r>
              <a:rPr lang="ru-RU" sz="4400" dirty="0">
                <a:solidFill>
                  <a:schemeClr val="bg1"/>
                </a:solidFill>
                <a:latin typeface="Bahnschrift SemiBold Condensed" panose="020B0502040204020203" pitchFamily="34" charset="0"/>
              </a:rPr>
              <a:t>РАУНД 1. РАЗМИНКА</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501630" y="1559400"/>
            <a:ext cx="6059810" cy="4617563"/>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353288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1196752"/>
            <a:ext cx="9073008" cy="3970318"/>
          </a:xfrm>
          <a:prstGeom prst="rect">
            <a:avLst/>
          </a:prstGeom>
        </p:spPr>
        <p:txBody>
          <a:bodyPr wrap="square">
            <a:spAutoFit/>
          </a:bodyPr>
          <a:lstStyle/>
          <a:p>
            <a:r>
              <a:rPr lang="ru-RU" sz="2800" dirty="0">
                <a:solidFill>
                  <a:schemeClr val="bg1"/>
                </a:solidFill>
              </a:rPr>
              <a:t>У шведского поэта, лауреата Нобелевской премии </a:t>
            </a:r>
            <a:r>
              <a:rPr lang="ru-RU" sz="2800" dirty="0" err="1">
                <a:solidFill>
                  <a:schemeClr val="bg1"/>
                </a:solidFill>
              </a:rPr>
              <a:t>Тумаса</a:t>
            </a:r>
            <a:r>
              <a:rPr lang="ru-RU" sz="2800" dirty="0">
                <a:solidFill>
                  <a:schemeClr val="bg1"/>
                </a:solidFill>
              </a:rPr>
              <a:t> </a:t>
            </a:r>
            <a:r>
              <a:rPr lang="ru-RU" sz="2800" dirty="0" err="1">
                <a:solidFill>
                  <a:schemeClr val="bg1"/>
                </a:solidFill>
              </a:rPr>
              <a:t>Транстрёмера</a:t>
            </a:r>
            <a:r>
              <a:rPr lang="ru-RU" sz="2800" dirty="0">
                <a:solidFill>
                  <a:schemeClr val="bg1"/>
                </a:solidFill>
              </a:rPr>
              <a:t> есть стихотворение «Романские арки». В нем происходит встреча человека и ангела. Отчаявшегося человека и невидимого ангела. Момент встречи становится для человека преображением. Открытием смысла. Возвращением к жизни.</a:t>
            </a:r>
            <a:r>
              <a:rPr lang="en-US" sz="2800" dirty="0">
                <a:solidFill>
                  <a:schemeClr val="bg1"/>
                </a:solidFill>
              </a:rPr>
              <a:t> </a:t>
            </a:r>
            <a:r>
              <a:rPr lang="ru-RU" sz="2800" dirty="0">
                <a:solidFill>
                  <a:schemeClr val="bg1"/>
                </a:solidFill>
              </a:rPr>
              <a:t>Назовите автора (1 балл) и название стихотворения (1 балл), где описывается подобная встреча. Однако результат этой встречи несколько иной. Опишите его (1 балл)</a:t>
            </a:r>
          </a:p>
        </p:txBody>
      </p:sp>
      <p:sp>
        <p:nvSpPr>
          <p:cNvPr id="2" name="TextBox 1">
            <a:extLst>
              <a:ext uri="{FF2B5EF4-FFF2-40B4-BE49-F238E27FC236}">
                <a16:creationId xmlns:a16="http://schemas.microsoft.com/office/drawing/2014/main" id="{F30E0617-A4B2-F728-FBCF-EF836483724B}"/>
              </a:ext>
            </a:extLst>
          </p:cNvPr>
          <p:cNvSpPr txBox="1"/>
          <p:nvPr/>
        </p:nvSpPr>
        <p:spPr>
          <a:xfrm>
            <a:off x="395536" y="260648"/>
            <a:ext cx="2159566" cy="646331"/>
          </a:xfrm>
          <a:prstGeom prst="rect">
            <a:avLst/>
          </a:prstGeom>
          <a:noFill/>
        </p:spPr>
        <p:txBody>
          <a:bodyPr wrap="none" rtlCol="0">
            <a:spAutoFit/>
          </a:bodyPr>
          <a:lstStyle/>
          <a:p>
            <a:r>
              <a:rPr lang="ru-RU" sz="3600" dirty="0">
                <a:solidFill>
                  <a:schemeClr val="bg1"/>
                </a:solidFill>
              </a:rPr>
              <a:t>ВОПРОС 1</a:t>
            </a:r>
          </a:p>
        </p:txBody>
      </p:sp>
    </p:spTree>
    <p:extLst>
      <p:ext uri="{BB962C8B-B14F-4D97-AF65-F5344CB8AC3E}">
        <p14:creationId xmlns:p14="http://schemas.microsoft.com/office/powerpoint/2010/main" val="29145190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4971" y="259245"/>
            <a:ext cx="3813476" cy="6741368"/>
          </a:xfrm>
        </p:spPr>
        <p:txBody>
          <a:bodyPr>
            <a:normAutofit fontScale="62500" lnSpcReduction="20000"/>
          </a:bodyPr>
          <a:lstStyle/>
          <a:p>
            <a:pPr marL="0" indent="0">
              <a:buNone/>
            </a:pPr>
            <a:r>
              <a:rPr lang="ru-RU" sz="3800" dirty="0">
                <a:solidFill>
                  <a:schemeClr val="bg1"/>
                </a:solidFill>
              </a:rPr>
              <a:t>В 1883 году в Японии вышла повесть под названием «Думы цветка и мечты бабочки. Удивительные вести из России». Это был перевод хорошо известного в России произведения. Оно быстро стало популярным и в Японии, хотя его основной конфликт шокировал японцев: неповиновение власти не свойственно японскому менталитету. Напишите название этого произведения и укажите, кто изображен на иллюстрации к нему, если известно, что это один из финальных эпизодов.</a:t>
            </a:r>
          </a:p>
          <a:p>
            <a:pPr marL="0" indent="0">
              <a:buNone/>
            </a:pPr>
            <a:endParaRPr lang="ru-RU" dirty="0">
              <a:solidFill>
                <a:schemeClr val="bg1"/>
              </a:solidFill>
            </a:endParaRPr>
          </a:p>
        </p:txBody>
      </p:sp>
      <p:pic>
        <p:nvPicPr>
          <p:cNvPr id="1026" name="Picture 2" descr="https://avatars.mds.yandex.net/get-zen_brief/6304113/pub_6205570c53445b71df77e365_62055c213002d70f8bae877b/scale_24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3596" y="332656"/>
            <a:ext cx="4778355" cy="5972944"/>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A7DB1313-5514-6269-9F65-DF977E57A4BF}"/>
              </a:ext>
            </a:extLst>
          </p:cNvPr>
          <p:cNvSpPr txBox="1"/>
          <p:nvPr/>
        </p:nvSpPr>
        <p:spPr>
          <a:xfrm>
            <a:off x="132496" y="5879929"/>
            <a:ext cx="2159566" cy="646331"/>
          </a:xfrm>
          <a:prstGeom prst="rect">
            <a:avLst/>
          </a:prstGeom>
          <a:noFill/>
        </p:spPr>
        <p:txBody>
          <a:bodyPr wrap="none" rtlCol="0">
            <a:spAutoFit/>
          </a:bodyPr>
          <a:lstStyle/>
          <a:p>
            <a:r>
              <a:rPr lang="ru-RU" sz="3600" dirty="0">
                <a:solidFill>
                  <a:schemeClr val="bg1"/>
                </a:solidFill>
              </a:rPr>
              <a:t>ВОПРОС 2</a:t>
            </a:r>
          </a:p>
        </p:txBody>
      </p:sp>
    </p:spTree>
    <p:extLst>
      <p:ext uri="{BB962C8B-B14F-4D97-AF65-F5344CB8AC3E}">
        <p14:creationId xmlns:p14="http://schemas.microsoft.com/office/powerpoint/2010/main" val="10439574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31494" y="425921"/>
            <a:ext cx="8229600" cy="1143000"/>
          </a:xfrm>
        </p:spPr>
        <p:txBody>
          <a:bodyPr/>
          <a:lstStyle/>
          <a:p>
            <a:r>
              <a:rPr lang="ru-RU" dirty="0">
                <a:solidFill>
                  <a:schemeClr val="bg1"/>
                </a:solidFill>
              </a:rPr>
              <a:t>Известна такая легенда:</a:t>
            </a:r>
          </a:p>
        </p:txBody>
      </p:sp>
      <p:sp>
        <p:nvSpPr>
          <p:cNvPr id="3" name="Объект 2"/>
          <p:cNvSpPr>
            <a:spLocks noGrp="1"/>
          </p:cNvSpPr>
          <p:nvPr>
            <p:ph idx="1"/>
          </p:nvPr>
        </p:nvSpPr>
        <p:spPr/>
        <p:txBody>
          <a:bodyPr>
            <a:normAutofit/>
          </a:bodyPr>
          <a:lstStyle/>
          <a:p>
            <a:pPr marL="0" indent="0">
              <a:buNone/>
            </a:pPr>
            <a:r>
              <a:rPr lang="ru-RU" sz="2400" dirty="0">
                <a:solidFill>
                  <a:schemeClr val="bg1"/>
                </a:solidFill>
              </a:rPr>
              <a:t>Великий английский драматург Вильям Шекспир, в своих пьесах, как правило, в финале расправлялся со своими персонажами. </a:t>
            </a:r>
          </a:p>
          <a:p>
            <a:pPr>
              <a:buFontTx/>
              <a:buChar char="-"/>
            </a:pPr>
            <a:r>
              <a:rPr lang="ru-RU" sz="2400" dirty="0">
                <a:solidFill>
                  <a:schemeClr val="bg1"/>
                </a:solidFill>
              </a:rPr>
              <a:t>Ну, извините, - попросили как-то его поклонники, - нельзя ли написать пьесу со счастливым концом? </a:t>
            </a:r>
          </a:p>
          <a:p>
            <a:pPr>
              <a:buFontTx/>
              <a:buChar char="-"/>
            </a:pPr>
            <a:r>
              <a:rPr lang="ru-RU" sz="2400" dirty="0">
                <a:solidFill>
                  <a:schemeClr val="bg1"/>
                </a:solidFill>
              </a:rPr>
              <a:t>Без проблем, - ответил Шекспир. - Я напишу произведение, в котором все главные герои - полнейшие сволочи. Тогда зал будет рукоплескать, когда они, наконец, все помрут. </a:t>
            </a:r>
          </a:p>
          <a:p>
            <a:pPr marL="0" indent="0">
              <a:buNone/>
            </a:pPr>
            <a:endParaRPr lang="ru-RU" sz="2400" dirty="0">
              <a:solidFill>
                <a:schemeClr val="bg1"/>
              </a:solidFill>
            </a:endParaRPr>
          </a:p>
          <a:p>
            <a:pPr marL="0" indent="0">
              <a:buNone/>
            </a:pPr>
            <a:r>
              <a:rPr lang="ru-RU" sz="2400" dirty="0">
                <a:solidFill>
                  <a:schemeClr val="bg1"/>
                </a:solidFill>
              </a:rPr>
              <a:t>Какое произведение он написал?</a:t>
            </a:r>
          </a:p>
        </p:txBody>
      </p:sp>
      <p:sp>
        <p:nvSpPr>
          <p:cNvPr id="4" name="TextBox 3">
            <a:extLst>
              <a:ext uri="{FF2B5EF4-FFF2-40B4-BE49-F238E27FC236}">
                <a16:creationId xmlns:a16="http://schemas.microsoft.com/office/drawing/2014/main" id="{77E6D585-3A76-B6A7-CF3F-3FAA18457BD4}"/>
              </a:ext>
            </a:extLst>
          </p:cNvPr>
          <p:cNvSpPr txBox="1"/>
          <p:nvPr/>
        </p:nvSpPr>
        <p:spPr>
          <a:xfrm>
            <a:off x="222860" y="102756"/>
            <a:ext cx="2159566" cy="646331"/>
          </a:xfrm>
          <a:prstGeom prst="rect">
            <a:avLst/>
          </a:prstGeom>
          <a:noFill/>
        </p:spPr>
        <p:txBody>
          <a:bodyPr wrap="none" rtlCol="0">
            <a:spAutoFit/>
          </a:bodyPr>
          <a:lstStyle/>
          <a:p>
            <a:r>
              <a:rPr lang="ru-RU" sz="3600" dirty="0">
                <a:solidFill>
                  <a:schemeClr val="bg1"/>
                </a:solidFill>
              </a:rPr>
              <a:t>ВОПРОС 3</a:t>
            </a:r>
          </a:p>
        </p:txBody>
      </p:sp>
    </p:spTree>
    <p:extLst>
      <p:ext uri="{BB962C8B-B14F-4D97-AF65-F5344CB8AC3E}">
        <p14:creationId xmlns:p14="http://schemas.microsoft.com/office/powerpoint/2010/main" val="17235653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00668" y="474998"/>
            <a:ext cx="9043332" cy="4351338"/>
          </a:xfrm>
        </p:spPr>
        <p:txBody>
          <a:bodyPr>
            <a:noAutofit/>
          </a:bodyPr>
          <a:lstStyle/>
          <a:p>
            <a:pPr marL="0" indent="0">
              <a:buNone/>
            </a:pPr>
            <a:r>
              <a:rPr lang="ru-RU" sz="3200" dirty="0">
                <a:solidFill>
                  <a:schemeClr val="bg1"/>
                </a:solidFill>
              </a:rPr>
              <a:t>Маяковского вполне можно сравнить с современными </a:t>
            </a:r>
            <a:r>
              <a:rPr lang="ru-RU" sz="3200" dirty="0" err="1">
                <a:solidFill>
                  <a:schemeClr val="bg1"/>
                </a:solidFill>
              </a:rPr>
              <a:t>стендаперами</a:t>
            </a:r>
            <a:r>
              <a:rPr lang="ru-RU" sz="3200" dirty="0">
                <a:solidFill>
                  <a:schemeClr val="bg1"/>
                </a:solidFill>
              </a:rPr>
              <a:t>. Вот, как он впервые читал своё стихотворение «….!» в кабаре «Розовый фонарь». Произнося стихотворные строки «……» и «……», Владимир Владимирович прямо обращался к мужчинам и женщинам за столиками. Аудитория сначала молчала, потом послышались неодобрительные выкрики, одна из дам упала в обморок. Публика ругалась и свистела, а двадцатилетний поэт только повторял: «Ещё! Ещё! Дайте насладиться идиотами!» Это был скандал</a:t>
            </a:r>
            <a:r>
              <a:rPr lang="ru-RU" sz="2800" dirty="0">
                <a:solidFill>
                  <a:schemeClr val="bg1"/>
                </a:solidFill>
              </a:rPr>
              <a:t>.</a:t>
            </a:r>
          </a:p>
          <a:p>
            <a:pPr marL="0" indent="0">
              <a:buNone/>
            </a:pPr>
            <a:r>
              <a:rPr lang="ru-RU" sz="2800" dirty="0">
                <a:solidFill>
                  <a:schemeClr val="bg1"/>
                </a:solidFill>
              </a:rPr>
              <a:t>КАК ВЫ ДУМАЕТЕ, ЧТО ЭТО БЫЛО ЗА СТИХОТВОРЕНИЕ?</a:t>
            </a:r>
          </a:p>
        </p:txBody>
      </p:sp>
      <p:sp>
        <p:nvSpPr>
          <p:cNvPr id="4" name="TextBox 3">
            <a:extLst>
              <a:ext uri="{FF2B5EF4-FFF2-40B4-BE49-F238E27FC236}">
                <a16:creationId xmlns:a16="http://schemas.microsoft.com/office/drawing/2014/main" id="{77E6D585-3A76-B6A7-CF3F-3FAA18457BD4}"/>
              </a:ext>
            </a:extLst>
          </p:cNvPr>
          <p:cNvSpPr txBox="1"/>
          <p:nvPr/>
        </p:nvSpPr>
        <p:spPr>
          <a:xfrm>
            <a:off x="214424" y="0"/>
            <a:ext cx="2159566" cy="646331"/>
          </a:xfrm>
          <a:prstGeom prst="rect">
            <a:avLst/>
          </a:prstGeom>
          <a:noFill/>
        </p:spPr>
        <p:txBody>
          <a:bodyPr wrap="none" rtlCol="0">
            <a:spAutoFit/>
          </a:bodyPr>
          <a:lstStyle/>
          <a:p>
            <a:r>
              <a:rPr lang="ru-RU" sz="3600" dirty="0">
                <a:solidFill>
                  <a:schemeClr val="bg1"/>
                </a:solidFill>
              </a:rPr>
              <a:t>ВОПРОС 4</a:t>
            </a:r>
          </a:p>
        </p:txBody>
      </p:sp>
    </p:spTree>
    <p:extLst>
      <p:ext uri="{BB962C8B-B14F-4D97-AF65-F5344CB8AC3E}">
        <p14:creationId xmlns:p14="http://schemas.microsoft.com/office/powerpoint/2010/main" val="36361902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B0CF268A-AE23-B219-5E2E-605BA30952C5}"/>
              </a:ext>
            </a:extLst>
          </p:cNvPr>
          <p:cNvSpPr>
            <a:spLocks noGrp="1"/>
          </p:cNvSpPr>
          <p:nvPr>
            <p:ph type="title"/>
          </p:nvPr>
        </p:nvSpPr>
        <p:spPr/>
        <p:txBody>
          <a:bodyPr/>
          <a:lstStyle/>
          <a:p>
            <a:r>
              <a:rPr lang="ru-RU" dirty="0">
                <a:solidFill>
                  <a:schemeClr val="bg1"/>
                </a:solidFill>
              </a:rPr>
              <a:t>ОТВЕТЫ</a:t>
            </a:r>
          </a:p>
        </p:txBody>
      </p:sp>
      <p:sp>
        <p:nvSpPr>
          <p:cNvPr id="3" name="Объект 2">
            <a:extLst>
              <a:ext uri="{FF2B5EF4-FFF2-40B4-BE49-F238E27FC236}">
                <a16:creationId xmlns:a16="http://schemas.microsoft.com/office/drawing/2014/main" id="{9AC02172-B95B-CF36-47B2-E718C513EDA1}"/>
              </a:ext>
            </a:extLst>
          </p:cNvPr>
          <p:cNvSpPr>
            <a:spLocks noGrp="1"/>
          </p:cNvSpPr>
          <p:nvPr>
            <p:ph idx="1"/>
          </p:nvPr>
        </p:nvSpPr>
        <p:spPr/>
        <p:txBody>
          <a:bodyPr/>
          <a:lstStyle/>
          <a:p>
            <a:endParaRPr lang="ru-RU"/>
          </a:p>
        </p:txBody>
      </p:sp>
    </p:spTree>
    <p:extLst>
      <p:ext uri="{BB962C8B-B14F-4D97-AF65-F5344CB8AC3E}">
        <p14:creationId xmlns:p14="http://schemas.microsoft.com/office/powerpoint/2010/main" val="25657733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79512" y="1196752"/>
            <a:ext cx="9073008" cy="3970318"/>
          </a:xfrm>
          <a:prstGeom prst="rect">
            <a:avLst/>
          </a:prstGeom>
        </p:spPr>
        <p:txBody>
          <a:bodyPr wrap="square">
            <a:spAutoFit/>
          </a:bodyPr>
          <a:lstStyle/>
          <a:p>
            <a:r>
              <a:rPr lang="ru-RU" sz="2800" dirty="0">
                <a:solidFill>
                  <a:schemeClr val="bg1"/>
                </a:solidFill>
              </a:rPr>
              <a:t>У шведского поэта, лауреата Нобелевской премии </a:t>
            </a:r>
            <a:r>
              <a:rPr lang="ru-RU" sz="2800" dirty="0" err="1">
                <a:solidFill>
                  <a:schemeClr val="bg1"/>
                </a:solidFill>
              </a:rPr>
              <a:t>Тумаса</a:t>
            </a:r>
            <a:r>
              <a:rPr lang="ru-RU" sz="2800" dirty="0">
                <a:solidFill>
                  <a:schemeClr val="bg1"/>
                </a:solidFill>
              </a:rPr>
              <a:t> </a:t>
            </a:r>
            <a:r>
              <a:rPr lang="ru-RU" sz="2800" dirty="0" err="1">
                <a:solidFill>
                  <a:schemeClr val="bg1"/>
                </a:solidFill>
              </a:rPr>
              <a:t>Транстрёмера</a:t>
            </a:r>
            <a:r>
              <a:rPr lang="ru-RU" sz="2800" dirty="0">
                <a:solidFill>
                  <a:schemeClr val="bg1"/>
                </a:solidFill>
              </a:rPr>
              <a:t> есть стихотворение «Романские арки». В нем происходит встреча человека и ангела. Отчаявшегося человека и невидимого ангела. Момент встречи становится для человека преображением. Открытием смысла. Возвращением к жизни.</a:t>
            </a:r>
            <a:r>
              <a:rPr lang="en-US" sz="2800" dirty="0">
                <a:solidFill>
                  <a:schemeClr val="bg1"/>
                </a:solidFill>
              </a:rPr>
              <a:t> </a:t>
            </a:r>
            <a:r>
              <a:rPr lang="ru-RU" sz="2800" dirty="0">
                <a:solidFill>
                  <a:schemeClr val="bg1"/>
                </a:solidFill>
              </a:rPr>
              <a:t>Назовите автора (1 балл) и название стихотворения (1 балл), где описывается подобная встреча. Однако результат этой встречи несколько иной. Опишите его (1 балл)</a:t>
            </a:r>
          </a:p>
        </p:txBody>
      </p:sp>
      <p:sp>
        <p:nvSpPr>
          <p:cNvPr id="3" name="TextBox 2">
            <a:extLst>
              <a:ext uri="{FF2B5EF4-FFF2-40B4-BE49-F238E27FC236}">
                <a16:creationId xmlns:a16="http://schemas.microsoft.com/office/drawing/2014/main" id="{114FECA7-657B-45F2-7EB0-29F1D6F11142}"/>
              </a:ext>
            </a:extLst>
          </p:cNvPr>
          <p:cNvSpPr txBox="1"/>
          <p:nvPr/>
        </p:nvSpPr>
        <p:spPr>
          <a:xfrm>
            <a:off x="395536" y="260648"/>
            <a:ext cx="2159566" cy="646331"/>
          </a:xfrm>
          <a:prstGeom prst="rect">
            <a:avLst/>
          </a:prstGeom>
          <a:noFill/>
        </p:spPr>
        <p:txBody>
          <a:bodyPr wrap="none" rtlCol="0">
            <a:spAutoFit/>
          </a:bodyPr>
          <a:lstStyle/>
          <a:p>
            <a:r>
              <a:rPr lang="ru-RU" sz="3600" dirty="0">
                <a:solidFill>
                  <a:schemeClr val="bg1"/>
                </a:solidFill>
              </a:rPr>
              <a:t>ВОПРОС</a:t>
            </a:r>
            <a:r>
              <a:rPr lang="ru-RU" sz="3600" dirty="0"/>
              <a:t> </a:t>
            </a:r>
            <a:r>
              <a:rPr lang="ru-RU" sz="3600" dirty="0">
                <a:solidFill>
                  <a:schemeClr val="bg1"/>
                </a:solidFill>
              </a:rPr>
              <a:t>1</a:t>
            </a:r>
          </a:p>
        </p:txBody>
      </p:sp>
    </p:spTree>
    <p:extLst>
      <p:ext uri="{BB962C8B-B14F-4D97-AF65-F5344CB8AC3E}">
        <p14:creationId xmlns:p14="http://schemas.microsoft.com/office/powerpoint/2010/main" val="36344203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dirty="0" err="1">
                <a:solidFill>
                  <a:schemeClr val="bg1"/>
                </a:solidFill>
              </a:rPr>
              <a:t>Тумас</a:t>
            </a:r>
            <a:r>
              <a:rPr lang="ru-RU" dirty="0">
                <a:solidFill>
                  <a:schemeClr val="bg1"/>
                </a:solidFill>
              </a:rPr>
              <a:t> </a:t>
            </a:r>
            <a:r>
              <a:rPr lang="ru-RU" dirty="0" err="1">
                <a:solidFill>
                  <a:schemeClr val="bg1"/>
                </a:solidFill>
              </a:rPr>
              <a:t>Транстрёмер</a:t>
            </a:r>
            <a:r>
              <a:rPr lang="ru-RU" dirty="0">
                <a:solidFill>
                  <a:schemeClr val="bg1"/>
                </a:solidFill>
              </a:rPr>
              <a:t> «Романские арки»</a:t>
            </a:r>
          </a:p>
        </p:txBody>
      </p:sp>
      <p:sp>
        <p:nvSpPr>
          <p:cNvPr id="3" name="Объект 2"/>
          <p:cNvSpPr>
            <a:spLocks noGrp="1"/>
          </p:cNvSpPr>
          <p:nvPr>
            <p:ph idx="1"/>
          </p:nvPr>
        </p:nvSpPr>
        <p:spPr/>
        <p:txBody>
          <a:bodyPr>
            <a:normAutofit lnSpcReduction="10000"/>
          </a:bodyPr>
          <a:lstStyle/>
          <a:p>
            <a:pPr marL="0" indent="0">
              <a:buNone/>
            </a:pPr>
            <a:r>
              <a:rPr lang="ru-RU" dirty="0">
                <a:solidFill>
                  <a:schemeClr val="bg1"/>
                </a:solidFill>
              </a:rPr>
              <a:t>Дрожали редкие свечи.</a:t>
            </a:r>
            <a:br>
              <a:rPr lang="ru-RU" dirty="0">
                <a:solidFill>
                  <a:schemeClr val="bg1"/>
                </a:solidFill>
              </a:rPr>
            </a:br>
            <a:r>
              <a:rPr lang="ru-RU" dirty="0">
                <a:solidFill>
                  <a:schemeClr val="bg1"/>
                </a:solidFill>
              </a:rPr>
              <a:t>Безликий ангел обнял меня</a:t>
            </a:r>
            <a:br>
              <a:rPr lang="ru-RU" dirty="0">
                <a:solidFill>
                  <a:schemeClr val="bg1"/>
                </a:solidFill>
              </a:rPr>
            </a:br>
            <a:r>
              <a:rPr lang="ru-RU" dirty="0">
                <a:solidFill>
                  <a:schemeClr val="bg1"/>
                </a:solidFill>
              </a:rPr>
              <a:t>и наполнил своим шепотом мое тело:</a:t>
            </a:r>
            <a:br>
              <a:rPr lang="ru-RU" dirty="0">
                <a:solidFill>
                  <a:schemeClr val="bg1"/>
                </a:solidFill>
              </a:rPr>
            </a:br>
            <a:r>
              <a:rPr lang="ru-RU" dirty="0">
                <a:solidFill>
                  <a:schemeClr val="bg1"/>
                </a:solidFill>
              </a:rPr>
              <a:t>«Не стыдись того, что ты человек!</a:t>
            </a:r>
            <a:br>
              <a:rPr lang="ru-RU" dirty="0">
                <a:solidFill>
                  <a:schemeClr val="bg1"/>
                </a:solidFill>
              </a:rPr>
            </a:br>
            <a:r>
              <a:rPr lang="ru-RU" dirty="0">
                <a:solidFill>
                  <a:schemeClr val="bg1"/>
                </a:solidFill>
              </a:rPr>
              <a:t>Гордись этим!</a:t>
            </a:r>
            <a:br>
              <a:rPr lang="ru-RU" dirty="0">
                <a:solidFill>
                  <a:schemeClr val="bg1"/>
                </a:solidFill>
              </a:rPr>
            </a:br>
            <a:r>
              <a:rPr lang="ru-RU" dirty="0">
                <a:solidFill>
                  <a:schemeClr val="bg1"/>
                </a:solidFill>
              </a:rPr>
              <a:t>В глубине тебя открывается свод за сводом,</a:t>
            </a:r>
            <a:br>
              <a:rPr lang="ru-RU" dirty="0">
                <a:solidFill>
                  <a:schemeClr val="bg1"/>
                </a:solidFill>
              </a:rPr>
            </a:br>
            <a:r>
              <a:rPr lang="ru-RU" dirty="0">
                <a:solidFill>
                  <a:schemeClr val="bg1"/>
                </a:solidFill>
              </a:rPr>
              <a:t>уходя в бесконечность.</a:t>
            </a:r>
            <a:br>
              <a:rPr lang="ru-RU" dirty="0">
                <a:solidFill>
                  <a:schemeClr val="bg1"/>
                </a:solidFill>
              </a:rPr>
            </a:br>
            <a:r>
              <a:rPr lang="ru-RU" dirty="0">
                <a:solidFill>
                  <a:schemeClr val="bg1"/>
                </a:solidFill>
              </a:rPr>
              <a:t>Ты никогда не будешь окончен — иначе и быть не может».</a:t>
            </a:r>
            <a:br>
              <a:rPr lang="ru-RU" dirty="0">
                <a:solidFill>
                  <a:schemeClr val="bg1"/>
                </a:solidFill>
              </a:rPr>
            </a:br>
            <a:br>
              <a:rPr lang="ru-RU" dirty="0">
                <a:solidFill>
                  <a:schemeClr val="bg1"/>
                </a:solidFill>
              </a:rPr>
            </a:br>
            <a:r>
              <a:rPr lang="ru-RU" dirty="0">
                <a:solidFill>
                  <a:schemeClr val="bg1"/>
                </a:solidFill>
              </a:rPr>
              <a:t>Ослепший от слез,</a:t>
            </a:r>
            <a:br>
              <a:rPr lang="ru-RU" dirty="0">
                <a:solidFill>
                  <a:schemeClr val="bg1"/>
                </a:solidFill>
              </a:rPr>
            </a:br>
            <a:r>
              <a:rPr lang="ru-RU" dirty="0">
                <a:solidFill>
                  <a:schemeClr val="bg1"/>
                </a:solidFill>
              </a:rPr>
              <a:t>я очутился на площади, затопленной солнцем,</a:t>
            </a:r>
            <a:br>
              <a:rPr lang="ru-RU" dirty="0">
                <a:solidFill>
                  <a:schemeClr val="bg1"/>
                </a:solidFill>
              </a:rPr>
            </a:br>
            <a:r>
              <a:rPr lang="ru-RU" dirty="0">
                <a:solidFill>
                  <a:schemeClr val="bg1"/>
                </a:solidFill>
              </a:rPr>
              <a:t>вместе с мистером и миссис Джоунз, господином </a:t>
            </a:r>
            <a:r>
              <a:rPr lang="ru-RU" dirty="0" err="1">
                <a:solidFill>
                  <a:schemeClr val="bg1"/>
                </a:solidFill>
              </a:rPr>
              <a:t>Танакой</a:t>
            </a:r>
            <a:br>
              <a:rPr lang="ru-RU" dirty="0">
                <a:solidFill>
                  <a:schemeClr val="bg1"/>
                </a:solidFill>
              </a:rPr>
            </a:br>
            <a:r>
              <a:rPr lang="ru-RU" dirty="0">
                <a:solidFill>
                  <a:schemeClr val="bg1"/>
                </a:solidFill>
              </a:rPr>
              <a:t>и синьорой </a:t>
            </a:r>
            <a:r>
              <a:rPr lang="ru-RU" dirty="0" err="1">
                <a:solidFill>
                  <a:schemeClr val="bg1"/>
                </a:solidFill>
              </a:rPr>
              <a:t>Сабатини</a:t>
            </a:r>
            <a:r>
              <a:rPr lang="ru-RU" dirty="0">
                <a:solidFill>
                  <a:schemeClr val="bg1"/>
                </a:solidFill>
              </a:rPr>
              <a:t>,</a:t>
            </a:r>
            <a:br>
              <a:rPr lang="ru-RU" dirty="0">
                <a:solidFill>
                  <a:schemeClr val="bg1"/>
                </a:solidFill>
              </a:rPr>
            </a:br>
            <a:r>
              <a:rPr lang="ru-RU" dirty="0">
                <a:solidFill>
                  <a:schemeClr val="bg1"/>
                </a:solidFill>
              </a:rPr>
              <a:t>и в глубине каждого из них открывался свод за сводом,</a:t>
            </a:r>
            <a:br>
              <a:rPr lang="ru-RU" dirty="0">
                <a:solidFill>
                  <a:schemeClr val="bg1"/>
                </a:solidFill>
              </a:rPr>
            </a:br>
            <a:r>
              <a:rPr lang="ru-RU" dirty="0">
                <a:solidFill>
                  <a:schemeClr val="bg1"/>
                </a:solidFill>
              </a:rPr>
              <a:t>уходя в бесконечность</a:t>
            </a:r>
            <a:r>
              <a:rPr lang="ru-RU" dirty="0"/>
              <a:t>.</a:t>
            </a:r>
          </a:p>
        </p:txBody>
      </p:sp>
      <p:sp>
        <p:nvSpPr>
          <p:cNvPr id="4" name="Заголовок 1"/>
          <p:cNvSpPr txBox="1">
            <a:spLocks/>
          </p:cNvSpPr>
          <p:nvPr/>
        </p:nvSpPr>
        <p:spPr>
          <a:xfrm>
            <a:off x="609600" y="427038"/>
            <a:ext cx="8229600" cy="1143000"/>
          </a:xfrm>
          <a:prstGeom prst="rect">
            <a:avLst/>
          </a:prstGeom>
        </p:spPr>
        <p:txBody>
          <a:bodyPr vert="horz" lIns="91440" tIns="45720" rIns="91440" bIns="45720" rtlCol="0" anchor="ct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dirty="0" err="1">
                <a:solidFill>
                  <a:schemeClr val="bg1"/>
                </a:solidFill>
              </a:rPr>
              <a:t>А.С.Пушкин</a:t>
            </a:r>
            <a:r>
              <a:rPr lang="ru-RU" dirty="0">
                <a:solidFill>
                  <a:schemeClr val="bg1"/>
                </a:solidFill>
              </a:rPr>
              <a:t> «Пророк»</a:t>
            </a:r>
          </a:p>
        </p:txBody>
      </p:sp>
      <p:sp>
        <p:nvSpPr>
          <p:cNvPr id="6" name="Объект 2"/>
          <p:cNvSpPr txBox="1">
            <a:spLocks/>
          </p:cNvSpPr>
          <p:nvPr/>
        </p:nvSpPr>
        <p:spPr>
          <a:xfrm>
            <a:off x="420277" y="1444203"/>
            <a:ext cx="8229600" cy="4525963"/>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None/>
            </a:pPr>
            <a:r>
              <a:rPr lang="ru-RU" dirty="0">
                <a:solidFill>
                  <a:schemeClr val="bg1"/>
                </a:solidFill>
              </a:rPr>
              <a:t>Духовной жаждою томим,</a:t>
            </a:r>
            <a:br>
              <a:rPr lang="ru-RU" dirty="0">
                <a:solidFill>
                  <a:schemeClr val="bg1"/>
                </a:solidFill>
              </a:rPr>
            </a:br>
            <a:r>
              <a:rPr lang="ru-RU" dirty="0">
                <a:solidFill>
                  <a:schemeClr val="bg1"/>
                </a:solidFill>
              </a:rPr>
              <a:t>В пустыне мрачной я влачился, —</a:t>
            </a:r>
            <a:br>
              <a:rPr lang="ru-RU" dirty="0">
                <a:solidFill>
                  <a:schemeClr val="bg1"/>
                </a:solidFill>
              </a:rPr>
            </a:br>
            <a:r>
              <a:rPr lang="ru-RU" dirty="0">
                <a:solidFill>
                  <a:schemeClr val="bg1"/>
                </a:solidFill>
              </a:rPr>
              <a:t>И шестикрылый серафим</a:t>
            </a:r>
            <a:br>
              <a:rPr lang="ru-RU" dirty="0">
                <a:solidFill>
                  <a:schemeClr val="bg1"/>
                </a:solidFill>
              </a:rPr>
            </a:br>
            <a:r>
              <a:rPr lang="ru-RU" dirty="0">
                <a:solidFill>
                  <a:schemeClr val="bg1"/>
                </a:solidFill>
              </a:rPr>
              <a:t>На перепутье мне явился.</a:t>
            </a:r>
            <a:br>
              <a:rPr lang="ru-RU" dirty="0">
                <a:solidFill>
                  <a:schemeClr val="bg1"/>
                </a:solidFill>
              </a:rPr>
            </a:br>
            <a:r>
              <a:rPr lang="ru-RU" dirty="0">
                <a:solidFill>
                  <a:schemeClr val="bg1"/>
                </a:solidFill>
              </a:rPr>
              <a:t>Перстами легкими как сон</a:t>
            </a:r>
            <a:br>
              <a:rPr lang="ru-RU" dirty="0">
                <a:solidFill>
                  <a:schemeClr val="bg1"/>
                </a:solidFill>
              </a:rPr>
            </a:br>
            <a:r>
              <a:rPr lang="ru-RU" dirty="0">
                <a:solidFill>
                  <a:schemeClr val="bg1"/>
                </a:solidFill>
              </a:rPr>
              <a:t>Моих зениц коснулся он.</a:t>
            </a:r>
            <a:br>
              <a:rPr lang="ru-RU" dirty="0">
                <a:solidFill>
                  <a:schemeClr val="bg1"/>
                </a:solidFill>
              </a:rPr>
            </a:br>
            <a:r>
              <a:rPr lang="ru-RU" dirty="0">
                <a:solidFill>
                  <a:schemeClr val="bg1"/>
                </a:solidFill>
              </a:rPr>
              <a:t>Отверзлись вещие зеницы,</a:t>
            </a:r>
            <a:br>
              <a:rPr lang="ru-RU" dirty="0">
                <a:solidFill>
                  <a:schemeClr val="bg1"/>
                </a:solidFill>
              </a:rPr>
            </a:br>
            <a:r>
              <a:rPr lang="ru-RU" dirty="0">
                <a:solidFill>
                  <a:schemeClr val="bg1"/>
                </a:solidFill>
              </a:rPr>
              <a:t>Как у испуганной орлицы.</a:t>
            </a:r>
          </a:p>
          <a:p>
            <a:pPr marL="0" indent="0">
              <a:buNone/>
            </a:pPr>
            <a:r>
              <a:rPr lang="en-US" dirty="0">
                <a:solidFill>
                  <a:schemeClr val="bg1"/>
                </a:solidFill>
              </a:rPr>
              <a:t>&lt;…&gt;</a:t>
            </a:r>
          </a:p>
          <a:p>
            <a:pPr marL="0" indent="0">
              <a:buNone/>
            </a:pPr>
            <a:r>
              <a:rPr lang="ru-RU" dirty="0">
                <a:solidFill>
                  <a:schemeClr val="bg1"/>
                </a:solidFill>
              </a:rPr>
              <a:t>Как труп в пустыне я лежал,</a:t>
            </a:r>
            <a:br>
              <a:rPr lang="ru-RU" dirty="0">
                <a:solidFill>
                  <a:schemeClr val="bg1"/>
                </a:solidFill>
              </a:rPr>
            </a:br>
            <a:r>
              <a:rPr lang="ru-RU" dirty="0">
                <a:solidFill>
                  <a:schemeClr val="bg1"/>
                </a:solidFill>
              </a:rPr>
              <a:t>И бога глас ко мне воззвал:</a:t>
            </a:r>
            <a:br>
              <a:rPr lang="ru-RU" dirty="0">
                <a:solidFill>
                  <a:schemeClr val="bg1"/>
                </a:solidFill>
              </a:rPr>
            </a:br>
            <a:r>
              <a:rPr lang="ru-RU" dirty="0">
                <a:solidFill>
                  <a:schemeClr val="bg1"/>
                </a:solidFill>
              </a:rPr>
              <a:t>«Восстань, пророк, и </a:t>
            </a:r>
            <a:r>
              <a:rPr lang="ru-RU" dirty="0" err="1">
                <a:solidFill>
                  <a:schemeClr val="bg1"/>
                </a:solidFill>
              </a:rPr>
              <a:t>виждь</a:t>
            </a:r>
            <a:r>
              <a:rPr lang="ru-RU" dirty="0">
                <a:solidFill>
                  <a:schemeClr val="bg1"/>
                </a:solidFill>
              </a:rPr>
              <a:t>, и внемли,</a:t>
            </a:r>
            <a:br>
              <a:rPr lang="ru-RU" dirty="0">
                <a:solidFill>
                  <a:schemeClr val="bg1"/>
                </a:solidFill>
              </a:rPr>
            </a:br>
            <a:r>
              <a:rPr lang="ru-RU" dirty="0">
                <a:solidFill>
                  <a:schemeClr val="bg1"/>
                </a:solidFill>
              </a:rPr>
              <a:t>Исполнись волею моей,</a:t>
            </a:r>
            <a:br>
              <a:rPr lang="ru-RU" dirty="0">
                <a:solidFill>
                  <a:schemeClr val="bg1"/>
                </a:solidFill>
              </a:rPr>
            </a:br>
            <a:r>
              <a:rPr lang="ru-RU" dirty="0">
                <a:solidFill>
                  <a:schemeClr val="bg1"/>
                </a:solidFill>
              </a:rPr>
              <a:t>И, обходя моря и земли,</a:t>
            </a:r>
            <a:br>
              <a:rPr lang="ru-RU" dirty="0">
                <a:solidFill>
                  <a:schemeClr val="bg1"/>
                </a:solidFill>
              </a:rPr>
            </a:br>
            <a:r>
              <a:rPr lang="ru-RU" dirty="0">
                <a:solidFill>
                  <a:schemeClr val="bg1"/>
                </a:solidFill>
              </a:rPr>
              <a:t>Глаголом жги сердца людей».</a:t>
            </a:r>
          </a:p>
        </p:txBody>
      </p:sp>
      <p:sp>
        <p:nvSpPr>
          <p:cNvPr id="7" name="TextBox 6">
            <a:extLst>
              <a:ext uri="{FF2B5EF4-FFF2-40B4-BE49-F238E27FC236}">
                <a16:creationId xmlns:a16="http://schemas.microsoft.com/office/drawing/2014/main" id="{6309C7B5-92BD-7D96-49E4-761D6F658BB7}"/>
              </a:ext>
            </a:extLst>
          </p:cNvPr>
          <p:cNvSpPr txBox="1"/>
          <p:nvPr/>
        </p:nvSpPr>
        <p:spPr>
          <a:xfrm>
            <a:off x="6460398" y="5905279"/>
            <a:ext cx="2159566" cy="646331"/>
          </a:xfrm>
          <a:prstGeom prst="rect">
            <a:avLst/>
          </a:prstGeom>
          <a:noFill/>
        </p:spPr>
        <p:txBody>
          <a:bodyPr wrap="none" rtlCol="0">
            <a:spAutoFit/>
          </a:bodyPr>
          <a:lstStyle/>
          <a:p>
            <a:r>
              <a:rPr lang="ru-RU" sz="3600" dirty="0">
                <a:solidFill>
                  <a:schemeClr val="bg1"/>
                </a:solidFill>
              </a:rPr>
              <a:t>ВОПРОС 1</a:t>
            </a:r>
          </a:p>
        </p:txBody>
      </p:sp>
    </p:spTree>
    <p:extLst>
      <p:ext uri="{BB962C8B-B14F-4D97-AF65-F5344CB8AC3E}">
        <p14:creationId xmlns:p14="http://schemas.microsoft.com/office/powerpoint/2010/main" val="6198155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2"/>
                                        </p:tgtEl>
                                      </p:cBhvr>
                                    </p:animEffect>
                                    <p:anim calcmode="lin" valueType="num">
                                      <p:cBhvr>
                                        <p:cTn id="7" dur="1000"/>
                                        <p:tgtEl>
                                          <p:spTgt spid="2"/>
                                        </p:tgtEl>
                                        <p:attrNameLst>
                                          <p:attrName>ppt_x</p:attrName>
                                        </p:attrNameLst>
                                      </p:cBhvr>
                                      <p:tavLst>
                                        <p:tav tm="0">
                                          <p:val>
                                            <p:strVal val="ppt_x"/>
                                          </p:val>
                                        </p:tav>
                                        <p:tav tm="100000">
                                          <p:val>
                                            <p:strVal val="ppt_x"/>
                                          </p:val>
                                        </p:tav>
                                      </p:tavLst>
                                    </p:anim>
                                    <p:anim calcmode="lin" valueType="num">
                                      <p:cBhvr>
                                        <p:cTn id="8" dur="1000"/>
                                        <p:tgtEl>
                                          <p:spTgt spid="2"/>
                                        </p:tgtEl>
                                        <p:attrNameLst>
                                          <p:attrName>ppt_y</p:attrName>
                                        </p:attrNameLst>
                                      </p:cBhvr>
                                      <p:tavLst>
                                        <p:tav tm="0">
                                          <p:val>
                                            <p:strVal val="ppt_y"/>
                                          </p:val>
                                        </p:tav>
                                        <p:tav tm="100000">
                                          <p:val>
                                            <p:strVal val="ppt_y+.1"/>
                                          </p:val>
                                        </p:tav>
                                      </p:tavLst>
                                    </p:anim>
                                    <p:set>
                                      <p:cBhvr>
                                        <p:cTn id="9" dur="1" fill="hold">
                                          <p:stCondLst>
                                            <p:cond delay="999"/>
                                          </p:stCondLst>
                                        </p:cTn>
                                        <p:tgtEl>
                                          <p:spTgt spid="2"/>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xit" presetSubtype="0" fill="hold" grpId="0" nodeType="clickEffect">
                                  <p:stCondLst>
                                    <p:cond delay="0"/>
                                  </p:stCondLst>
                                  <p:childTnLst>
                                    <p:animEffect transition="out" filter="fade">
                                      <p:cBhvr>
                                        <p:cTn id="13" dur="1000"/>
                                        <p:tgtEl>
                                          <p:spTgt spid="3">
                                            <p:txEl>
                                              <p:pRg st="0" end="0"/>
                                            </p:txEl>
                                          </p:spTgt>
                                        </p:tgtEl>
                                      </p:cBhvr>
                                    </p:animEffect>
                                    <p:anim calcmode="lin" valueType="num">
                                      <p:cBhvr>
                                        <p:cTn id="14" dur="1000"/>
                                        <p:tgtEl>
                                          <p:spTgt spid="3">
                                            <p:txEl>
                                              <p:pRg st="0" end="0"/>
                                            </p:txEl>
                                          </p:spTgt>
                                        </p:tgtEl>
                                        <p:attrNameLst>
                                          <p:attrName>ppt_x</p:attrName>
                                        </p:attrNameLst>
                                      </p:cBhvr>
                                      <p:tavLst>
                                        <p:tav tm="0">
                                          <p:val>
                                            <p:strVal val="ppt_x"/>
                                          </p:val>
                                        </p:tav>
                                        <p:tav tm="100000">
                                          <p:val>
                                            <p:strVal val="ppt_x"/>
                                          </p:val>
                                        </p:tav>
                                      </p:tavLst>
                                    </p:anim>
                                    <p:anim calcmode="lin" valueType="num">
                                      <p:cBhvr>
                                        <p:cTn id="15" dur="1000"/>
                                        <p:tgtEl>
                                          <p:spTgt spid="3">
                                            <p:txEl>
                                              <p:pRg st="0" end="0"/>
                                            </p:txEl>
                                          </p:spTgt>
                                        </p:tgtEl>
                                        <p:attrNameLst>
                                          <p:attrName>ppt_y</p:attrName>
                                        </p:attrNameLst>
                                      </p:cBhvr>
                                      <p:tavLst>
                                        <p:tav tm="0">
                                          <p:val>
                                            <p:strVal val="ppt_y"/>
                                          </p:val>
                                        </p:tav>
                                        <p:tav tm="100000">
                                          <p:val>
                                            <p:strVal val="ppt_y+.1"/>
                                          </p:val>
                                        </p:tav>
                                      </p:tavLst>
                                    </p:anim>
                                    <p:set>
                                      <p:cBhvr>
                                        <p:cTn id="16" dur="1" fill="hold">
                                          <p:stCondLst>
                                            <p:cond delay="999"/>
                                          </p:stCondLst>
                                        </p:cTn>
                                        <p:tgtEl>
                                          <p:spTgt spid="3">
                                            <p:txEl>
                                              <p:pRg st="0" end="0"/>
                                            </p:txEl>
                                          </p:spTgt>
                                        </p:tgtEl>
                                        <p:attrNameLst>
                                          <p:attrName>style.visibility</p:attrName>
                                        </p:attrNameLst>
                                      </p:cBhvr>
                                      <p:to>
                                        <p:strVal val="hidden"/>
                                      </p:to>
                                    </p:set>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0"/>
                                        <p:tgtEl>
                                          <p:spTgt spid="4"/>
                                        </p:tgtEl>
                                      </p:cBhvr>
                                    </p:animEffect>
                                    <p:anim calcmode="lin" valueType="num">
                                      <p:cBhvr>
                                        <p:cTn id="22" dur="1000" fill="hold"/>
                                        <p:tgtEl>
                                          <p:spTgt spid="4"/>
                                        </p:tgtEl>
                                        <p:attrNameLst>
                                          <p:attrName>ppt_x</p:attrName>
                                        </p:attrNameLst>
                                      </p:cBhvr>
                                      <p:tavLst>
                                        <p:tav tm="0">
                                          <p:val>
                                            <p:strVal val="#ppt_x"/>
                                          </p:val>
                                        </p:tav>
                                        <p:tav tm="100000">
                                          <p:val>
                                            <p:strVal val="#ppt_x"/>
                                          </p:val>
                                        </p:tav>
                                      </p:tavLst>
                                    </p:anim>
                                    <p:anim calcmode="lin" valueType="num">
                                      <p:cBhvr>
                                        <p:cTn id="23"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56723" y="82469"/>
            <a:ext cx="3813476" cy="6741368"/>
          </a:xfrm>
        </p:spPr>
        <p:txBody>
          <a:bodyPr>
            <a:normAutofit/>
          </a:bodyPr>
          <a:lstStyle/>
          <a:p>
            <a:pPr marL="0" indent="0" algn="just">
              <a:buNone/>
            </a:pPr>
            <a:r>
              <a:rPr lang="ru-RU" sz="3800" dirty="0" err="1">
                <a:solidFill>
                  <a:schemeClr val="bg1"/>
                </a:solidFill>
              </a:rPr>
              <a:t>А.С.Пушкин</a:t>
            </a:r>
            <a:r>
              <a:rPr lang="ru-RU" sz="3800" dirty="0">
                <a:solidFill>
                  <a:schemeClr val="bg1"/>
                </a:solidFill>
              </a:rPr>
              <a:t> «Капитанская дочка»</a:t>
            </a:r>
          </a:p>
          <a:p>
            <a:pPr marL="0" indent="0" algn="just">
              <a:buNone/>
            </a:pPr>
            <a:r>
              <a:rPr lang="ru-RU" sz="3800" dirty="0">
                <a:solidFill>
                  <a:schemeClr val="bg1"/>
                </a:solidFill>
              </a:rPr>
              <a:t>Маша Миронова и Екатерина </a:t>
            </a:r>
            <a:r>
              <a:rPr lang="en-US" sz="3800" dirty="0">
                <a:solidFill>
                  <a:schemeClr val="bg1"/>
                </a:solidFill>
              </a:rPr>
              <a:t>II</a:t>
            </a:r>
            <a:endParaRPr lang="ru-RU" sz="3800" dirty="0">
              <a:solidFill>
                <a:schemeClr val="bg1"/>
              </a:solidFill>
            </a:endParaRPr>
          </a:p>
          <a:p>
            <a:pPr marL="0" indent="0">
              <a:buNone/>
            </a:pPr>
            <a:endParaRPr lang="ru-RU" dirty="0">
              <a:solidFill>
                <a:schemeClr val="bg1"/>
              </a:solidFill>
            </a:endParaRPr>
          </a:p>
        </p:txBody>
      </p:sp>
      <p:pic>
        <p:nvPicPr>
          <p:cNvPr id="1026" name="Picture 2" descr="https://avatars.mds.yandex.net/get-zen_brief/6304113/pub_6205570c53445b71df77e365_62055c213002d70f8bae877b/scale_240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33596" y="332656"/>
            <a:ext cx="4778355" cy="5972944"/>
          </a:xfrm>
          <a:prstGeom prst="rect">
            <a:avLst/>
          </a:prstGeom>
          <a:noFill/>
          <a:extLst>
            <a:ext uri="{909E8E84-426E-40DD-AFC4-6F175D3DCCD1}">
              <a14:hiddenFill xmlns:a14="http://schemas.microsoft.com/office/drawing/2010/main">
                <a:solidFill>
                  <a:srgbClr val="FFFFFF"/>
                </a:solidFill>
              </a14:hiddenFill>
            </a:ext>
          </a:extLst>
        </p:spPr>
      </p:pic>
      <p:sp>
        <p:nvSpPr>
          <p:cNvPr id="4" name="Объект 2"/>
          <p:cNvSpPr txBox="1">
            <a:spLocks/>
          </p:cNvSpPr>
          <p:nvPr/>
        </p:nvSpPr>
        <p:spPr>
          <a:xfrm>
            <a:off x="256723" y="269032"/>
            <a:ext cx="3813476" cy="6741368"/>
          </a:xfrm>
          <a:prstGeom prst="rect">
            <a:avLst/>
          </a:prstGeom>
        </p:spPr>
        <p:txBody>
          <a:bodyPr vert="horz" lIns="91440" tIns="45720" rIns="91440" bIns="45720" rtlCol="0">
            <a:normAutofit fontScale="62500" lnSpcReduction="20000"/>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just">
              <a:buFont typeface="Arial" panose="020B0604020202020204" pitchFamily="34" charset="0"/>
              <a:buNone/>
            </a:pPr>
            <a:r>
              <a:rPr lang="ru-RU" sz="3800" dirty="0">
                <a:solidFill>
                  <a:schemeClr val="bg1"/>
                </a:solidFill>
              </a:rPr>
              <a:t>В 1883 году в Японии вышла повесть под названием «Думы цветка и мечты бабочки. Удивительные вести из России». Это был перевод хорошо известного в России произведения. Оно быстро стало популярным и в Японии, хотя его основной конфликт шокировал японцев: неповиновение власти не свойственно японскому менталитету. Напишите название этого произведения и укажите, кто изображен на иллюстрации к нему, если известно, что это один из финальных эпизодов.</a:t>
            </a:r>
          </a:p>
          <a:p>
            <a:pPr marL="0" indent="0">
              <a:buFont typeface="Arial" panose="020B0604020202020204" pitchFamily="34" charset="0"/>
              <a:buNone/>
            </a:pPr>
            <a:endParaRPr lang="ru-RU" dirty="0"/>
          </a:p>
        </p:txBody>
      </p:sp>
      <p:sp>
        <p:nvSpPr>
          <p:cNvPr id="5" name="TextBox 4">
            <a:extLst>
              <a:ext uri="{FF2B5EF4-FFF2-40B4-BE49-F238E27FC236}">
                <a16:creationId xmlns:a16="http://schemas.microsoft.com/office/drawing/2014/main" id="{2EF1A806-C66F-8E62-F4E0-D7D8D08AD171}"/>
              </a:ext>
            </a:extLst>
          </p:cNvPr>
          <p:cNvSpPr txBox="1"/>
          <p:nvPr/>
        </p:nvSpPr>
        <p:spPr>
          <a:xfrm>
            <a:off x="274190" y="6307052"/>
            <a:ext cx="2159566" cy="646331"/>
          </a:xfrm>
          <a:prstGeom prst="rect">
            <a:avLst/>
          </a:prstGeom>
          <a:noFill/>
        </p:spPr>
        <p:txBody>
          <a:bodyPr wrap="none" rtlCol="0">
            <a:spAutoFit/>
          </a:bodyPr>
          <a:lstStyle/>
          <a:p>
            <a:r>
              <a:rPr lang="ru-RU" sz="3600" dirty="0"/>
              <a:t>ВОПРОС 2</a:t>
            </a:r>
          </a:p>
        </p:txBody>
      </p:sp>
    </p:spTree>
    <p:extLst>
      <p:ext uri="{BB962C8B-B14F-4D97-AF65-F5344CB8AC3E}">
        <p14:creationId xmlns:p14="http://schemas.microsoft.com/office/powerpoint/2010/main" val="21810104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xit" presetSubtype="0" fill="hold" grpId="0" nodeType="clickEffect">
                                  <p:stCondLst>
                                    <p:cond delay="0"/>
                                  </p:stCondLst>
                                  <p:childTnLst>
                                    <p:animEffect transition="out" filter="fade">
                                      <p:cBhvr>
                                        <p:cTn id="6" dur="1000"/>
                                        <p:tgtEl>
                                          <p:spTgt spid="4">
                                            <p:txEl>
                                              <p:pRg st="0" end="0"/>
                                            </p:txEl>
                                          </p:spTgt>
                                        </p:tgtEl>
                                      </p:cBhvr>
                                    </p:animEffect>
                                    <p:anim calcmode="lin" valueType="num">
                                      <p:cBhvr>
                                        <p:cTn id="7" dur="1000"/>
                                        <p:tgtEl>
                                          <p:spTgt spid="4">
                                            <p:txEl>
                                              <p:pRg st="0" end="0"/>
                                            </p:txEl>
                                          </p:spTgt>
                                        </p:tgtEl>
                                        <p:attrNameLst>
                                          <p:attrName>ppt_x</p:attrName>
                                        </p:attrNameLst>
                                      </p:cBhvr>
                                      <p:tavLst>
                                        <p:tav tm="0">
                                          <p:val>
                                            <p:strVal val="ppt_x"/>
                                          </p:val>
                                        </p:tav>
                                        <p:tav tm="100000">
                                          <p:val>
                                            <p:strVal val="ppt_x"/>
                                          </p:val>
                                        </p:tav>
                                      </p:tavLst>
                                    </p:anim>
                                    <p:anim calcmode="lin" valueType="num">
                                      <p:cBhvr>
                                        <p:cTn id="8" dur="1000"/>
                                        <p:tgtEl>
                                          <p:spTgt spid="4">
                                            <p:txEl>
                                              <p:pRg st="0" end="0"/>
                                            </p:txEl>
                                          </p:spTgt>
                                        </p:tgtEl>
                                        <p:attrNameLst>
                                          <p:attrName>ppt_y</p:attrName>
                                        </p:attrNameLst>
                                      </p:cBhvr>
                                      <p:tavLst>
                                        <p:tav tm="0">
                                          <p:val>
                                            <p:strVal val="ppt_y"/>
                                          </p:val>
                                        </p:tav>
                                        <p:tav tm="100000">
                                          <p:val>
                                            <p:strVal val="ppt_y+.1"/>
                                          </p:val>
                                        </p:tav>
                                      </p:tavLst>
                                    </p:anim>
                                    <p:set>
                                      <p:cBhvr>
                                        <p:cTn id="9" dur="1" fill="hold">
                                          <p:stCondLst>
                                            <p:cond delay="999"/>
                                          </p:stCondLst>
                                        </p:cTn>
                                        <p:tgtEl>
                                          <p:spTgt spid="4">
                                            <p:txEl>
                                              <p:pRg st="0" end="0"/>
                                            </p:txEl>
                                          </p:spTgt>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fade">
                                      <p:cBhvr>
                                        <p:cTn id="14" dur="1000"/>
                                        <p:tgtEl>
                                          <p:spTgt spid="3">
                                            <p:txEl>
                                              <p:pRg st="0" end="0"/>
                                            </p:txEl>
                                          </p:spTgt>
                                        </p:tgtEl>
                                      </p:cBhvr>
                                    </p:animEffect>
                                    <p:anim calcmode="lin" valueType="num">
                                      <p:cBhvr>
                                        <p:cTn id="15"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fade">
                                      <p:cBhvr>
                                        <p:cTn id="21" dur="1000"/>
                                        <p:tgtEl>
                                          <p:spTgt spid="3">
                                            <p:txEl>
                                              <p:pRg st="1" end="1"/>
                                            </p:txEl>
                                          </p:spTgt>
                                        </p:tgtEl>
                                      </p:cBhvr>
                                    </p:animEffect>
                                    <p:anim calcmode="lin" valueType="num">
                                      <p:cBhvr>
                                        <p:cTn id="2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chemeClr val="bg1"/>
                </a:solidFill>
              </a:rPr>
              <a:t>Известна такая легенда:</a:t>
            </a:r>
          </a:p>
        </p:txBody>
      </p:sp>
      <p:sp>
        <p:nvSpPr>
          <p:cNvPr id="3" name="Объект 2"/>
          <p:cNvSpPr>
            <a:spLocks noGrp="1"/>
          </p:cNvSpPr>
          <p:nvPr>
            <p:ph idx="1"/>
          </p:nvPr>
        </p:nvSpPr>
        <p:spPr/>
        <p:txBody>
          <a:bodyPr>
            <a:normAutofit/>
          </a:bodyPr>
          <a:lstStyle/>
          <a:p>
            <a:pPr marL="0" indent="0">
              <a:buNone/>
            </a:pPr>
            <a:r>
              <a:rPr lang="ru-RU" dirty="0">
                <a:solidFill>
                  <a:schemeClr val="bg1"/>
                </a:solidFill>
              </a:rPr>
              <a:t>Великий английский драматург Вильям Шекспир, в своих пьесах, как правило в финале расправлялся со своими персонажами. "Ну, извините, - попросили как-то его поклонники, - нельзя ли написать пьесу со счастливым концом?". "Без проблем, - ответил Шекспир. - Я напишу произведение, в котором все главные герои - полнейшие сволочи. Тогда зал будет рукоплескать, когда они, наконец, все помрут". </a:t>
            </a:r>
          </a:p>
          <a:p>
            <a:pPr marL="0" indent="0">
              <a:buNone/>
            </a:pPr>
            <a:r>
              <a:rPr lang="ru-RU" sz="4000" dirty="0">
                <a:solidFill>
                  <a:schemeClr val="bg1"/>
                </a:solidFill>
              </a:rPr>
              <a:t>И сел сочинять "Гамлета".</a:t>
            </a:r>
          </a:p>
        </p:txBody>
      </p:sp>
      <p:sp>
        <p:nvSpPr>
          <p:cNvPr id="4" name="TextBox 3">
            <a:extLst>
              <a:ext uri="{FF2B5EF4-FFF2-40B4-BE49-F238E27FC236}">
                <a16:creationId xmlns:a16="http://schemas.microsoft.com/office/drawing/2014/main" id="{DCC1B83D-2911-B7A4-CAB7-516B32939B37}"/>
              </a:ext>
            </a:extLst>
          </p:cNvPr>
          <p:cNvSpPr txBox="1"/>
          <p:nvPr/>
        </p:nvSpPr>
        <p:spPr>
          <a:xfrm>
            <a:off x="179512" y="63131"/>
            <a:ext cx="2159566" cy="646331"/>
          </a:xfrm>
          <a:prstGeom prst="rect">
            <a:avLst/>
          </a:prstGeom>
          <a:noFill/>
        </p:spPr>
        <p:txBody>
          <a:bodyPr wrap="none" rtlCol="0">
            <a:spAutoFit/>
          </a:bodyPr>
          <a:lstStyle/>
          <a:p>
            <a:r>
              <a:rPr lang="ru-RU" sz="3600" dirty="0">
                <a:solidFill>
                  <a:schemeClr val="bg1"/>
                </a:solidFill>
              </a:rPr>
              <a:t>ВОПРОС 3</a:t>
            </a:r>
          </a:p>
        </p:txBody>
      </p:sp>
    </p:spTree>
    <p:extLst>
      <p:ext uri="{BB962C8B-B14F-4D97-AF65-F5344CB8AC3E}">
        <p14:creationId xmlns:p14="http://schemas.microsoft.com/office/powerpoint/2010/main" val="3088392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arn(inVertic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00668" y="474998"/>
            <a:ext cx="9043332" cy="4351338"/>
          </a:xfrm>
        </p:spPr>
        <p:txBody>
          <a:bodyPr>
            <a:noAutofit/>
          </a:bodyPr>
          <a:lstStyle/>
          <a:p>
            <a:pPr marL="0" indent="0">
              <a:buNone/>
            </a:pPr>
            <a:r>
              <a:rPr lang="ru-RU" sz="3200" dirty="0">
                <a:solidFill>
                  <a:schemeClr val="bg1"/>
                </a:solidFill>
              </a:rPr>
              <a:t>Маяковского вполне можно сравнить с современными </a:t>
            </a:r>
            <a:r>
              <a:rPr lang="ru-RU" sz="3200" dirty="0" err="1">
                <a:solidFill>
                  <a:schemeClr val="bg1"/>
                </a:solidFill>
              </a:rPr>
              <a:t>стендаперами</a:t>
            </a:r>
            <a:r>
              <a:rPr lang="ru-RU" sz="3200" dirty="0">
                <a:solidFill>
                  <a:schemeClr val="bg1"/>
                </a:solidFill>
              </a:rPr>
              <a:t>. Вспомним, как он впервые читал своё стихотворение «Нате!» в кабаре «Розовый фонарь». Произнося «Вот вы, мужчина, у вас в усах капуста…» и «Вот вы, женщина, на вас белила густо…», Владимир Владимирович прямо обращался к гостям за столиками. Аудитория сначала молчала, потом послышались неодобрительные выкрики, одна из дам упала в обморок. Публика ругалась и свистела, а двадцатилетний поэт только повторял: «Ещё! Ещё! Дайте насладиться идиотами!» Это был скандал.</a:t>
            </a:r>
            <a:endParaRPr lang="ru-RU" sz="2800" dirty="0">
              <a:solidFill>
                <a:schemeClr val="bg1"/>
              </a:solidFill>
            </a:endParaRPr>
          </a:p>
        </p:txBody>
      </p:sp>
    </p:spTree>
    <p:extLst>
      <p:ext uri="{BB962C8B-B14F-4D97-AF65-F5344CB8AC3E}">
        <p14:creationId xmlns:p14="http://schemas.microsoft.com/office/powerpoint/2010/main" val="12091326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5094" y="142830"/>
            <a:ext cx="7886700" cy="1325563"/>
          </a:xfrm>
        </p:spPr>
        <p:txBody>
          <a:bodyPr>
            <a:normAutofit/>
          </a:bodyPr>
          <a:lstStyle/>
          <a:p>
            <a:pPr algn="ctr"/>
            <a:r>
              <a:rPr lang="ru-RU" sz="4400" dirty="0">
                <a:solidFill>
                  <a:schemeClr val="bg1"/>
                </a:solidFill>
                <a:latin typeface="Bahnschrift SemiBold Condensed" panose="020B0502040204020203" pitchFamily="34" charset="0"/>
              </a:rPr>
              <a:t>РАУНД 2. ЕГО ВЕЛИЧЕСТВО ДИАЛОГ</a:t>
            </a:r>
          </a:p>
        </p:txBody>
      </p:sp>
      <p:pic>
        <p:nvPicPr>
          <p:cNvPr id="2050" name="Picture 2" descr="https://blog.udemy.com/wp-content/uploads/2014/04/bigstock-People-Talking-2512596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04968" y="1468393"/>
            <a:ext cx="4781404" cy="478140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24254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chemeClr val="bg1"/>
                </a:solidFill>
              </a:rPr>
              <a:t>ЗАДАНИЕ</a:t>
            </a:r>
          </a:p>
        </p:txBody>
      </p:sp>
      <p:sp>
        <p:nvSpPr>
          <p:cNvPr id="3" name="Объект 2"/>
          <p:cNvSpPr>
            <a:spLocks noGrp="1"/>
          </p:cNvSpPr>
          <p:nvPr>
            <p:ph idx="1"/>
          </p:nvPr>
        </p:nvSpPr>
        <p:spPr/>
        <p:txBody>
          <a:bodyPr>
            <a:normAutofit/>
          </a:bodyPr>
          <a:lstStyle/>
          <a:p>
            <a:pPr marL="0" indent="0" algn="ctr">
              <a:buNone/>
            </a:pPr>
            <a:r>
              <a:rPr lang="ru-RU" sz="3600" dirty="0">
                <a:solidFill>
                  <a:schemeClr val="bg1"/>
                </a:solidFill>
              </a:rPr>
              <a:t>НАЗВАТЬ ГЕРОЕВ-СОБЕСЕДНИКОВ. ЗА КАЖДОЕ ИМЯ ДАЕТСЯ ОДИН БАЛЛ</a:t>
            </a:r>
          </a:p>
          <a:p>
            <a:pPr marL="0" indent="0" algn="ctr">
              <a:buNone/>
            </a:pPr>
            <a:r>
              <a:rPr lang="ru-RU" sz="3600" dirty="0">
                <a:solidFill>
                  <a:schemeClr val="bg1"/>
                </a:solidFill>
              </a:rPr>
              <a:t>(Имейте в виду: разговаривают герои разных произведений)</a:t>
            </a:r>
          </a:p>
        </p:txBody>
      </p:sp>
    </p:spTree>
    <p:extLst>
      <p:ext uri="{BB962C8B-B14F-4D97-AF65-F5344CB8AC3E}">
        <p14:creationId xmlns:p14="http://schemas.microsoft.com/office/powerpoint/2010/main" val="17118681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51520" y="260648"/>
            <a:ext cx="8784976" cy="6480720"/>
          </a:xfrm>
        </p:spPr>
        <p:txBody>
          <a:bodyPr>
            <a:normAutofit lnSpcReduction="10000"/>
          </a:bodyPr>
          <a:lstStyle/>
          <a:p>
            <a:pPr>
              <a:buFontTx/>
              <a:buChar char="-"/>
            </a:pPr>
            <a:r>
              <a:rPr lang="ru-RU" b="1" dirty="0">
                <a:solidFill>
                  <a:schemeClr val="bg1"/>
                </a:solidFill>
              </a:rPr>
              <a:t>Без дураков было бы на свете очень скучно!.. Посмотрите, вот нас двое умных людей; мы знаем </a:t>
            </a:r>
            <a:r>
              <a:rPr lang="ru-RU" b="1" dirty="0" err="1">
                <a:solidFill>
                  <a:schemeClr val="bg1"/>
                </a:solidFill>
              </a:rPr>
              <a:t>заране</a:t>
            </a:r>
            <a:r>
              <a:rPr lang="ru-RU" b="1" dirty="0">
                <a:solidFill>
                  <a:schemeClr val="bg1"/>
                </a:solidFill>
              </a:rPr>
              <a:t>, что обо всем можно спорить до бесконечности, и потому не спорим; мы знаем почти все сокровенные мысли друг друга; одно слово — для нас целая история.</a:t>
            </a:r>
          </a:p>
          <a:p>
            <a:pPr>
              <a:buFontTx/>
              <a:buChar char="-"/>
            </a:pPr>
            <a:endParaRPr lang="ru-RU" dirty="0">
              <a:solidFill>
                <a:schemeClr val="bg1"/>
              </a:solidFill>
            </a:endParaRPr>
          </a:p>
          <a:p>
            <a:pPr>
              <a:buFontTx/>
              <a:buChar char="-"/>
            </a:pPr>
            <a:r>
              <a:rPr lang="ru-RU" i="1" dirty="0">
                <a:solidFill>
                  <a:schemeClr val="bg1"/>
                </a:solidFill>
              </a:rPr>
              <a:t>Да скука, вот беда, мой друг.</a:t>
            </a:r>
          </a:p>
          <a:p>
            <a:pPr marL="0" indent="0">
              <a:buNone/>
            </a:pPr>
            <a:endParaRPr lang="ru-RU" i="1" dirty="0">
              <a:solidFill>
                <a:schemeClr val="bg1"/>
              </a:solidFill>
            </a:endParaRPr>
          </a:p>
          <a:p>
            <a:pPr>
              <a:buFontTx/>
              <a:buChar char="-"/>
            </a:pPr>
            <a:r>
              <a:rPr lang="ru-RU" b="1" dirty="0">
                <a:solidFill>
                  <a:schemeClr val="bg1"/>
                </a:solidFill>
              </a:rPr>
              <a:t>Печальное нам смешно, смешное грустно, а вообще, по правде, мы ко всему довольно равнодушны, кроме самих себя. </a:t>
            </a:r>
          </a:p>
          <a:p>
            <a:pPr>
              <a:buFontTx/>
              <a:buChar char="-"/>
            </a:pPr>
            <a:endParaRPr lang="ru-RU" dirty="0">
              <a:solidFill>
                <a:schemeClr val="bg1"/>
              </a:solidFill>
            </a:endParaRPr>
          </a:p>
          <a:p>
            <a:pPr fontAlgn="base">
              <a:lnSpc>
                <a:spcPct val="120000"/>
              </a:lnSpc>
              <a:spcBef>
                <a:spcPts val="0"/>
              </a:spcBef>
              <a:buFontTx/>
              <a:buChar char="-"/>
            </a:pPr>
            <a:r>
              <a:rPr lang="ru-RU" i="1" dirty="0">
                <a:solidFill>
                  <a:schemeClr val="bg1"/>
                </a:solidFill>
              </a:rPr>
              <a:t>Да, и я не создан для блаженства;</a:t>
            </a:r>
          </a:p>
          <a:p>
            <a:pPr marL="0" indent="0" fontAlgn="base">
              <a:lnSpc>
                <a:spcPct val="120000"/>
              </a:lnSpc>
              <a:spcBef>
                <a:spcPts val="0"/>
              </a:spcBef>
              <a:buNone/>
            </a:pPr>
            <a:r>
              <a:rPr lang="ru-RU" i="1" dirty="0">
                <a:solidFill>
                  <a:schemeClr val="bg1"/>
                </a:solidFill>
              </a:rPr>
              <a:t>     Ему чужда душа моя... </a:t>
            </a:r>
          </a:p>
          <a:p>
            <a:pPr marL="0" indent="0" fontAlgn="base">
              <a:lnSpc>
                <a:spcPct val="120000"/>
              </a:lnSpc>
              <a:spcBef>
                <a:spcPts val="0"/>
              </a:spcBef>
              <a:buNone/>
            </a:pPr>
            <a:r>
              <a:rPr lang="ru-RU" i="1" dirty="0">
                <a:solidFill>
                  <a:schemeClr val="bg1"/>
                </a:solidFill>
              </a:rPr>
              <a:t>     Мечтам и годам нет возврата; </a:t>
            </a:r>
          </a:p>
          <a:p>
            <a:pPr marL="0" indent="0" fontAlgn="base">
              <a:lnSpc>
                <a:spcPct val="120000"/>
              </a:lnSpc>
              <a:spcBef>
                <a:spcPts val="0"/>
              </a:spcBef>
              <a:buNone/>
            </a:pPr>
            <a:r>
              <a:rPr lang="ru-RU" i="1" dirty="0">
                <a:solidFill>
                  <a:schemeClr val="bg1"/>
                </a:solidFill>
              </a:rPr>
              <a:t>     Вольность и покой</a:t>
            </a:r>
            <a:br>
              <a:rPr lang="ru-RU" i="1" dirty="0">
                <a:solidFill>
                  <a:schemeClr val="bg1"/>
                </a:solidFill>
              </a:rPr>
            </a:br>
            <a:r>
              <a:rPr lang="ru-RU" i="1" dirty="0">
                <a:solidFill>
                  <a:schemeClr val="bg1"/>
                </a:solidFill>
              </a:rPr>
              <a:t>      Замена счастью. </a:t>
            </a:r>
          </a:p>
          <a:p>
            <a:pPr marL="0" indent="0" fontAlgn="base">
              <a:lnSpc>
                <a:spcPct val="120000"/>
              </a:lnSpc>
              <a:spcBef>
                <a:spcPts val="0"/>
              </a:spcBef>
              <a:buNone/>
            </a:pPr>
            <a:endParaRPr lang="ru-RU" i="1" dirty="0">
              <a:solidFill>
                <a:schemeClr val="bg1"/>
              </a:solidFill>
            </a:endParaRPr>
          </a:p>
          <a:p>
            <a:pPr marL="0" indent="0" fontAlgn="base">
              <a:lnSpc>
                <a:spcPct val="120000"/>
              </a:lnSpc>
              <a:spcBef>
                <a:spcPts val="0"/>
              </a:spcBef>
              <a:buNone/>
            </a:pPr>
            <a:r>
              <a:rPr lang="ru-RU" dirty="0">
                <a:solidFill>
                  <a:schemeClr val="bg1"/>
                </a:solidFill>
              </a:rPr>
              <a:t>-     </a:t>
            </a:r>
            <a:r>
              <a:rPr lang="ru-RU" b="1" dirty="0">
                <a:solidFill>
                  <a:schemeClr val="bg1"/>
                </a:solidFill>
              </a:rPr>
              <a:t>Итак, размена чувств и мыслей между нами не может быть: мы знаем один о другом все, что хотим знать, и знать больше не хотим.</a:t>
            </a:r>
          </a:p>
        </p:txBody>
      </p:sp>
      <p:sp>
        <p:nvSpPr>
          <p:cNvPr id="4" name="TextBox 3">
            <a:extLst>
              <a:ext uri="{FF2B5EF4-FFF2-40B4-BE49-F238E27FC236}">
                <a16:creationId xmlns:a16="http://schemas.microsoft.com/office/drawing/2014/main" id="{74AA199D-03EC-D08D-8256-68BE083A9438}"/>
              </a:ext>
            </a:extLst>
          </p:cNvPr>
          <p:cNvSpPr txBox="1"/>
          <p:nvPr/>
        </p:nvSpPr>
        <p:spPr>
          <a:xfrm>
            <a:off x="6660232" y="6170039"/>
            <a:ext cx="2159566" cy="646331"/>
          </a:xfrm>
          <a:prstGeom prst="rect">
            <a:avLst/>
          </a:prstGeom>
          <a:noFill/>
        </p:spPr>
        <p:txBody>
          <a:bodyPr wrap="none" rtlCol="0">
            <a:spAutoFit/>
          </a:bodyPr>
          <a:lstStyle/>
          <a:p>
            <a:r>
              <a:rPr lang="ru-RU" sz="3600" dirty="0"/>
              <a:t>ВОПРОС 1</a:t>
            </a:r>
          </a:p>
        </p:txBody>
      </p:sp>
    </p:spTree>
    <p:extLst>
      <p:ext uri="{BB962C8B-B14F-4D97-AF65-F5344CB8AC3E}">
        <p14:creationId xmlns:p14="http://schemas.microsoft.com/office/powerpoint/2010/main" val="7827348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51520" y="548680"/>
            <a:ext cx="8892480" cy="5832648"/>
          </a:xfrm>
        </p:spPr>
        <p:txBody>
          <a:bodyPr>
            <a:normAutofit/>
          </a:bodyPr>
          <a:lstStyle/>
          <a:p>
            <a:pPr>
              <a:buFontTx/>
              <a:buChar char="-"/>
            </a:pPr>
            <a:r>
              <a:rPr lang="ru-RU" sz="2400" b="1" dirty="0">
                <a:solidFill>
                  <a:schemeClr val="bg1"/>
                </a:solidFill>
              </a:rPr>
              <a:t>И точно, начал свет глупеть,…</a:t>
            </a:r>
            <a:br>
              <a:rPr lang="ru-RU" sz="2400" b="1" i="1" dirty="0">
                <a:solidFill>
                  <a:schemeClr val="bg1"/>
                </a:solidFill>
              </a:rPr>
            </a:br>
            <a:r>
              <a:rPr lang="ru-RU" sz="2400" b="1" dirty="0">
                <a:solidFill>
                  <a:schemeClr val="bg1"/>
                </a:solidFill>
              </a:rPr>
              <a:t>Вот уважать кого должны мы на </a:t>
            </a:r>
            <a:r>
              <a:rPr lang="ru-RU" sz="2400" b="1" dirty="0" err="1">
                <a:solidFill>
                  <a:schemeClr val="bg1"/>
                </a:solidFill>
              </a:rPr>
              <a:t>безлюдьи</a:t>
            </a:r>
            <a:r>
              <a:rPr lang="ru-RU" sz="2400" b="1" dirty="0">
                <a:solidFill>
                  <a:schemeClr val="bg1"/>
                </a:solidFill>
              </a:rPr>
              <a:t>!</a:t>
            </a:r>
          </a:p>
          <a:p>
            <a:pPr>
              <a:buFontTx/>
              <a:buChar char="-"/>
            </a:pPr>
            <a:endParaRPr lang="ru-RU" sz="2400" b="1" dirty="0">
              <a:solidFill>
                <a:schemeClr val="bg1"/>
              </a:solidFill>
            </a:endParaRPr>
          </a:p>
          <a:p>
            <a:pPr>
              <a:buFontTx/>
              <a:buChar char="-"/>
            </a:pPr>
            <a:r>
              <a:rPr lang="ru-RU" sz="2400" dirty="0">
                <a:solidFill>
                  <a:schemeClr val="bg1"/>
                </a:solidFill>
              </a:rPr>
              <a:t>Да зачем же я стану их признавать? И чему я буду верить? Мне скажут дело, я соглашаюсь, вот и все. </a:t>
            </a:r>
          </a:p>
          <a:p>
            <a:pPr>
              <a:buFontTx/>
              <a:buChar char="-"/>
            </a:pPr>
            <a:endParaRPr lang="ru-RU" sz="2400" dirty="0">
              <a:solidFill>
                <a:schemeClr val="bg1"/>
              </a:solidFill>
            </a:endParaRPr>
          </a:p>
          <a:p>
            <a:pPr>
              <a:buFontTx/>
              <a:buChar char="-"/>
            </a:pPr>
            <a:r>
              <a:rPr lang="ru-RU" sz="2400" b="1" dirty="0">
                <a:solidFill>
                  <a:schemeClr val="bg1"/>
                </a:solidFill>
              </a:rPr>
              <a:t>Из огня тот выйдет невредим, Кто с ними день пробыть успеет, Подышит воздухом одним, И в нем рассудок уцелеет. </a:t>
            </a:r>
          </a:p>
          <a:p>
            <a:pPr>
              <a:buFontTx/>
              <a:buChar char="-"/>
            </a:pPr>
            <a:endParaRPr lang="ru-RU" sz="2400" b="1" dirty="0">
              <a:solidFill>
                <a:schemeClr val="bg1"/>
              </a:solidFill>
            </a:endParaRPr>
          </a:p>
          <a:p>
            <a:pPr marL="0" indent="0">
              <a:buNone/>
            </a:pPr>
            <a:r>
              <a:rPr lang="ru-RU" sz="2400" dirty="0">
                <a:solidFill>
                  <a:schemeClr val="bg1"/>
                </a:solidFill>
              </a:rPr>
              <a:t>- Да, стану я их баловать, этих уездных аристократов! Ведь это все самолюбивые, львиные привычки, фатство. Русский человек только тем и хорош, что он сам о себе прескверного мнения.</a:t>
            </a:r>
          </a:p>
          <a:p>
            <a:pPr marL="0" indent="0">
              <a:buNone/>
            </a:pPr>
            <a:endParaRPr lang="ru-RU" sz="2400" dirty="0">
              <a:solidFill>
                <a:schemeClr val="bg1"/>
              </a:solidFill>
            </a:endParaRPr>
          </a:p>
        </p:txBody>
      </p:sp>
      <p:sp>
        <p:nvSpPr>
          <p:cNvPr id="4" name="TextBox 3">
            <a:extLst>
              <a:ext uri="{FF2B5EF4-FFF2-40B4-BE49-F238E27FC236}">
                <a16:creationId xmlns:a16="http://schemas.microsoft.com/office/drawing/2014/main" id="{C8E54CA4-E26E-8FA6-72CF-517D5B116222}"/>
              </a:ext>
            </a:extLst>
          </p:cNvPr>
          <p:cNvSpPr txBox="1"/>
          <p:nvPr/>
        </p:nvSpPr>
        <p:spPr>
          <a:xfrm>
            <a:off x="6700412" y="6009039"/>
            <a:ext cx="2159566" cy="646331"/>
          </a:xfrm>
          <a:prstGeom prst="rect">
            <a:avLst/>
          </a:prstGeom>
          <a:noFill/>
        </p:spPr>
        <p:txBody>
          <a:bodyPr wrap="none" rtlCol="0">
            <a:spAutoFit/>
          </a:bodyPr>
          <a:lstStyle/>
          <a:p>
            <a:r>
              <a:rPr lang="ru-RU" sz="3600" dirty="0"/>
              <a:t>ВОПРОС 2</a:t>
            </a:r>
          </a:p>
        </p:txBody>
      </p:sp>
    </p:spTree>
    <p:extLst>
      <p:ext uri="{BB962C8B-B14F-4D97-AF65-F5344CB8AC3E}">
        <p14:creationId xmlns:p14="http://schemas.microsoft.com/office/powerpoint/2010/main" val="294982241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640960" cy="6408712"/>
          </a:xfrm>
        </p:spPr>
        <p:txBody>
          <a:bodyPr>
            <a:normAutofit fontScale="92500"/>
          </a:bodyPr>
          <a:lstStyle/>
          <a:p>
            <a:pPr marL="0" indent="0">
              <a:buNone/>
            </a:pPr>
            <a:r>
              <a:rPr lang="ru-RU" sz="2900" dirty="0">
                <a:solidFill>
                  <a:srgbClr val="FFC000"/>
                </a:solidFill>
              </a:rPr>
              <a:t>«</a:t>
            </a:r>
            <a:r>
              <a:rPr lang="ru-RU" dirty="0">
                <a:solidFill>
                  <a:srgbClr val="FFC000"/>
                </a:solidFill>
              </a:rPr>
              <a:t>Да, парубки, вам ли чета я? вы поглядите на меня, как я плавно выступаю; у меня сорочка шита красным шелком. А какие ленты на голове! Все это накупил мне отец мой для того, чтобы на мне женился самый лучший молодец на свете!» - </a:t>
            </a:r>
            <a:r>
              <a:rPr lang="ru-RU" b="0" i="0" dirty="0">
                <a:solidFill>
                  <a:srgbClr val="FFC000"/>
                </a:solidFill>
                <a:effectLst/>
                <a:latin typeface="Times New Roman" panose="02020603050405020304" pitchFamily="18" charset="0"/>
              </a:rPr>
              <a:t>думала хорошенькая кокетка. Вскрикнула и сурово остановилась перед ним</a:t>
            </a:r>
            <a:r>
              <a:rPr lang="ru-RU" dirty="0">
                <a:solidFill>
                  <a:srgbClr val="FFC000"/>
                </a:solidFill>
                <a:latin typeface="Times New Roman" panose="02020603050405020304" pitchFamily="18" charset="0"/>
              </a:rPr>
              <a:t>:</a:t>
            </a:r>
            <a:endParaRPr lang="ru-RU" dirty="0">
              <a:solidFill>
                <a:srgbClr val="FFC000"/>
              </a:solidFill>
            </a:endParaRPr>
          </a:p>
          <a:p>
            <a:pPr>
              <a:buFontTx/>
              <a:buChar char="-"/>
            </a:pPr>
            <a:r>
              <a:rPr lang="ru-RU" b="1" dirty="0">
                <a:solidFill>
                  <a:srgbClr val="FFC000"/>
                </a:solidFill>
              </a:rPr>
              <a:t>Зачем ты пришел сюда? Разве хочется, чтобы выгнала за дверь лопатою? Вы все мастера подъезжать к нам. Вмиг пронюхаете, когда отцов нет дома. О! я знаю вас! Что, сундук мой готов?</a:t>
            </a:r>
          </a:p>
          <a:p>
            <a:pPr>
              <a:buFontTx/>
              <a:buChar char="-"/>
            </a:pPr>
            <a:endParaRPr lang="ru-RU" b="1" dirty="0">
              <a:solidFill>
                <a:schemeClr val="bg1"/>
              </a:solidFill>
            </a:endParaRPr>
          </a:p>
          <a:p>
            <a:pPr>
              <a:buFontTx/>
              <a:buChar char="-"/>
            </a:pPr>
            <a:r>
              <a:rPr lang="ru-RU" dirty="0">
                <a:solidFill>
                  <a:schemeClr val="bg1"/>
                </a:solidFill>
              </a:rPr>
              <a:t>Ваши глаза лучше, нежели важные дела... Если вы не увенчаете постоянную любовь мою, то я недостоин земного существования. С пламенем в груди прошу руки вашей.</a:t>
            </a:r>
          </a:p>
          <a:p>
            <a:pPr>
              <a:buFontTx/>
              <a:buChar char="-"/>
            </a:pPr>
            <a:endParaRPr lang="ru-RU" dirty="0">
              <a:solidFill>
                <a:schemeClr val="bg1"/>
              </a:solidFill>
            </a:endParaRPr>
          </a:p>
          <a:p>
            <a:pPr>
              <a:buFontTx/>
              <a:buChar char="-"/>
            </a:pPr>
            <a:r>
              <a:rPr lang="ru-RU" b="1" dirty="0">
                <a:solidFill>
                  <a:srgbClr val="FFC000"/>
                </a:solidFill>
              </a:rPr>
              <a:t>Чего тебе еще хочется? Ему когда мед, так и ложка нужна! Поди прочь, у тебя руки жестче железа. Да и сам ты пахнешь дымом. Я думаю, меня всю обмарал </a:t>
            </a:r>
            <a:r>
              <a:rPr lang="ru-RU" b="1" dirty="0" err="1">
                <a:solidFill>
                  <a:srgbClr val="FFC000"/>
                </a:solidFill>
              </a:rPr>
              <a:t>сажею</a:t>
            </a:r>
            <a:r>
              <a:rPr lang="ru-RU" b="1" dirty="0">
                <a:solidFill>
                  <a:srgbClr val="FFC000"/>
                </a:solidFill>
              </a:rPr>
              <a:t>……Правда ли, что твоя мать ведьма?</a:t>
            </a:r>
          </a:p>
          <a:p>
            <a:pPr>
              <a:buFontTx/>
              <a:buChar char="-"/>
            </a:pPr>
            <a:endParaRPr lang="ru-RU" dirty="0">
              <a:solidFill>
                <a:schemeClr val="bg1"/>
              </a:solidFill>
            </a:endParaRPr>
          </a:p>
          <a:p>
            <a:pPr marL="0" indent="0">
              <a:buNone/>
            </a:pPr>
            <a:r>
              <a:rPr lang="ru-RU" dirty="0">
                <a:solidFill>
                  <a:schemeClr val="bg1"/>
                </a:solidFill>
              </a:rPr>
              <a:t>-      Теперь не могу припомнить; впрочем, это все ничего. Я вам лучше вместо        этого представлю мою любовь, которая от вашего взгляда... …Да вот тогда вы дали двести рублей, то есть не двести, а четыреста, так, пожалуй, и теперь столько же, чтобы уже ровно было восемьсот.</a:t>
            </a:r>
          </a:p>
        </p:txBody>
      </p:sp>
      <p:sp>
        <p:nvSpPr>
          <p:cNvPr id="4" name="TextBox 3">
            <a:extLst>
              <a:ext uri="{FF2B5EF4-FFF2-40B4-BE49-F238E27FC236}">
                <a16:creationId xmlns:a16="http://schemas.microsoft.com/office/drawing/2014/main" id="{6EDEBA92-2734-8BE3-BC52-2389A1D93FFE}"/>
              </a:ext>
            </a:extLst>
          </p:cNvPr>
          <p:cNvSpPr txBox="1"/>
          <p:nvPr/>
        </p:nvSpPr>
        <p:spPr>
          <a:xfrm>
            <a:off x="6443734" y="6095037"/>
            <a:ext cx="2159566" cy="646331"/>
          </a:xfrm>
          <a:prstGeom prst="rect">
            <a:avLst/>
          </a:prstGeom>
          <a:noFill/>
        </p:spPr>
        <p:txBody>
          <a:bodyPr wrap="none" rtlCol="0">
            <a:spAutoFit/>
          </a:bodyPr>
          <a:lstStyle/>
          <a:p>
            <a:r>
              <a:rPr lang="ru-RU" sz="3600" dirty="0"/>
              <a:t>ВОПРОС 3</a:t>
            </a:r>
          </a:p>
        </p:txBody>
      </p:sp>
    </p:spTree>
    <p:extLst>
      <p:ext uri="{BB962C8B-B14F-4D97-AF65-F5344CB8AC3E}">
        <p14:creationId xmlns:p14="http://schemas.microsoft.com/office/powerpoint/2010/main" val="2702144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16632"/>
            <a:ext cx="8820472" cy="6552728"/>
          </a:xfrm>
        </p:spPr>
        <p:txBody>
          <a:bodyPr>
            <a:noAutofit/>
          </a:bodyPr>
          <a:lstStyle/>
          <a:p>
            <a:pPr>
              <a:buFontTx/>
              <a:buChar char="-"/>
            </a:pPr>
            <a:r>
              <a:rPr lang="ru-RU" sz="2200" b="1" i="1" dirty="0">
                <a:solidFill>
                  <a:srgbClr val="FFC000"/>
                </a:solidFill>
              </a:rPr>
              <a:t>Ну что же, я прекрасно понимаю, что меня подкупают и тянут в какую-то темную историю, за которую я очень поплачусь.</a:t>
            </a:r>
            <a:endParaRPr lang="ru-RU" sz="2200" dirty="0">
              <a:solidFill>
                <a:srgbClr val="FFC000"/>
              </a:solidFill>
            </a:endParaRPr>
          </a:p>
          <a:p>
            <a:pPr>
              <a:buFontTx/>
              <a:buChar char="-"/>
            </a:pPr>
            <a:r>
              <a:rPr lang="ru-RU" sz="2200" dirty="0">
                <a:solidFill>
                  <a:schemeClr val="bg1"/>
                </a:solidFill>
              </a:rPr>
              <a:t>И дойдешь до такой черты, что не перешагнешь ее — несчастна будешь, а перешагнешь, — может, еще несчастнее будешь...</a:t>
            </a:r>
          </a:p>
          <a:p>
            <a:pPr>
              <a:buFontTx/>
              <a:buChar char="-"/>
            </a:pPr>
            <a:r>
              <a:rPr lang="ru-RU" sz="2200" b="1" i="1" dirty="0">
                <a:solidFill>
                  <a:srgbClr val="FFC000"/>
                </a:solidFill>
              </a:rPr>
              <a:t>Нет, погодите... Я знаю, на что иду. Но иду на все из-за него, потому что ни на что в мире больше надежды у меня нет. Но я хочу вам сказать, что, если вы меня погубите, вам будет стыдно! Да, стыдно! Я погибаю из-за любви!</a:t>
            </a:r>
            <a:endParaRPr lang="ru-RU" sz="2200" dirty="0">
              <a:solidFill>
                <a:srgbClr val="FFC000"/>
              </a:solidFill>
            </a:endParaRPr>
          </a:p>
          <a:p>
            <a:pPr>
              <a:buFontTx/>
              <a:buChar char="-"/>
            </a:pPr>
            <a:r>
              <a:rPr lang="ru-RU" sz="2200" dirty="0">
                <a:solidFill>
                  <a:schemeClr val="bg1"/>
                </a:solidFill>
              </a:rPr>
              <a:t> Дело ясное: для себя, для комфорта своего, даже для спасения себя от смерти, себя не  продаст, а для другого вот и продает! Для милого, для обожаемого человека продаст! Вот в чем вся штука-то и состоит: за брата, за мать продаст! Все продаст! О, тут мы, при случае, и нравственное чувство наше придавим; свободу, спокойствие, даже совесть, все, все на толкучий рынок снесем. Пропадай жизнь! Только бы эти возлюбленные существа наши были счастливы. Мало того, свою собственную казуистику выдумаем, у иезуитов научимся и на время, пожалуй, и себя самих успокоим, убедим себя, что так надо, действительно надо для доброй цели.</a:t>
            </a:r>
          </a:p>
        </p:txBody>
      </p:sp>
      <p:sp>
        <p:nvSpPr>
          <p:cNvPr id="4" name="TextBox 3">
            <a:extLst>
              <a:ext uri="{FF2B5EF4-FFF2-40B4-BE49-F238E27FC236}">
                <a16:creationId xmlns:a16="http://schemas.microsoft.com/office/drawing/2014/main" id="{1570AE9A-02CB-A29E-5F07-A6009E94C17F}"/>
              </a:ext>
            </a:extLst>
          </p:cNvPr>
          <p:cNvSpPr txBox="1"/>
          <p:nvPr/>
        </p:nvSpPr>
        <p:spPr>
          <a:xfrm>
            <a:off x="6804248" y="6211669"/>
            <a:ext cx="2159566" cy="646331"/>
          </a:xfrm>
          <a:prstGeom prst="rect">
            <a:avLst/>
          </a:prstGeom>
          <a:noFill/>
        </p:spPr>
        <p:txBody>
          <a:bodyPr wrap="none" rtlCol="0">
            <a:spAutoFit/>
          </a:bodyPr>
          <a:lstStyle/>
          <a:p>
            <a:r>
              <a:rPr lang="ru-RU" sz="3600" dirty="0"/>
              <a:t>ВОПРОС 4</a:t>
            </a:r>
          </a:p>
        </p:txBody>
      </p:sp>
    </p:spTree>
    <p:extLst>
      <p:ext uri="{BB962C8B-B14F-4D97-AF65-F5344CB8AC3E}">
        <p14:creationId xmlns:p14="http://schemas.microsoft.com/office/powerpoint/2010/main" val="244089807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18284AD-0F49-101F-35CC-CED75DCEE4ED}"/>
              </a:ext>
            </a:extLst>
          </p:cNvPr>
          <p:cNvSpPr>
            <a:spLocks noGrp="1"/>
          </p:cNvSpPr>
          <p:nvPr>
            <p:ph type="title"/>
          </p:nvPr>
        </p:nvSpPr>
        <p:spPr/>
        <p:txBody>
          <a:bodyPr/>
          <a:lstStyle/>
          <a:p>
            <a:r>
              <a:rPr lang="ru-RU" dirty="0">
                <a:solidFill>
                  <a:schemeClr val="bg1"/>
                </a:solidFill>
              </a:rPr>
              <a:t>ОТВЕТЫ</a:t>
            </a:r>
          </a:p>
        </p:txBody>
      </p:sp>
      <p:sp>
        <p:nvSpPr>
          <p:cNvPr id="3" name="Объект 2">
            <a:extLst>
              <a:ext uri="{FF2B5EF4-FFF2-40B4-BE49-F238E27FC236}">
                <a16:creationId xmlns:a16="http://schemas.microsoft.com/office/drawing/2014/main" id="{315451A2-3712-3B20-EBB5-679DD8A036AA}"/>
              </a:ext>
            </a:extLst>
          </p:cNvPr>
          <p:cNvSpPr>
            <a:spLocks noGrp="1"/>
          </p:cNvSpPr>
          <p:nvPr>
            <p:ph idx="1"/>
          </p:nvPr>
        </p:nvSpPr>
        <p:spPr/>
        <p:txBody>
          <a:bodyPr/>
          <a:lstStyle/>
          <a:p>
            <a:endParaRPr lang="ru-RU"/>
          </a:p>
        </p:txBody>
      </p:sp>
    </p:spTree>
    <p:extLst>
      <p:ext uri="{BB962C8B-B14F-4D97-AF65-F5344CB8AC3E}">
        <p14:creationId xmlns:p14="http://schemas.microsoft.com/office/powerpoint/2010/main" val="383286977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51520" y="260648"/>
            <a:ext cx="8784976" cy="6480720"/>
          </a:xfrm>
        </p:spPr>
        <p:txBody>
          <a:bodyPr>
            <a:normAutofit lnSpcReduction="10000"/>
          </a:bodyPr>
          <a:lstStyle/>
          <a:p>
            <a:pPr>
              <a:buFontTx/>
              <a:buChar char="-"/>
            </a:pPr>
            <a:r>
              <a:rPr lang="ru-RU" b="1" dirty="0"/>
              <a:t>Без дураков было бы на свете очень скучно!.. Посмотрите, вот нас двое умных людей; мы знаем </a:t>
            </a:r>
            <a:r>
              <a:rPr lang="ru-RU" b="1" dirty="0" err="1"/>
              <a:t>заране</a:t>
            </a:r>
            <a:r>
              <a:rPr lang="ru-RU" b="1" dirty="0"/>
              <a:t>, что обо всем можно спорить до бесконечности, и потому не спорим; мы знаем почти все сокровенные мысли друг друга; одно слово — для нас целая история.</a:t>
            </a:r>
          </a:p>
          <a:p>
            <a:pPr>
              <a:buFontTx/>
              <a:buChar char="-"/>
            </a:pPr>
            <a:endParaRPr lang="ru-RU" dirty="0"/>
          </a:p>
          <a:p>
            <a:pPr>
              <a:buFontTx/>
              <a:buChar char="-"/>
            </a:pPr>
            <a:r>
              <a:rPr lang="ru-RU" i="1" dirty="0"/>
              <a:t>Да скука, вот беда, мой друг.</a:t>
            </a:r>
          </a:p>
          <a:p>
            <a:pPr marL="0" indent="0">
              <a:buNone/>
            </a:pPr>
            <a:endParaRPr lang="ru-RU" i="1" dirty="0"/>
          </a:p>
          <a:p>
            <a:pPr>
              <a:buFontTx/>
              <a:buChar char="-"/>
            </a:pPr>
            <a:r>
              <a:rPr lang="ru-RU" b="1" dirty="0"/>
              <a:t>Печальное нам смешно, смешное грустно, а вообще, по правде, мы ко всему довольно равнодушны, кроме самих себя. </a:t>
            </a:r>
          </a:p>
          <a:p>
            <a:pPr>
              <a:buFontTx/>
              <a:buChar char="-"/>
            </a:pPr>
            <a:endParaRPr lang="ru-RU" dirty="0"/>
          </a:p>
          <a:p>
            <a:pPr fontAlgn="base">
              <a:lnSpc>
                <a:spcPct val="120000"/>
              </a:lnSpc>
              <a:spcBef>
                <a:spcPts val="0"/>
              </a:spcBef>
              <a:buFontTx/>
              <a:buChar char="-"/>
            </a:pPr>
            <a:r>
              <a:rPr lang="ru-RU" i="1" dirty="0"/>
              <a:t>Да, и я не создан для блаженства;</a:t>
            </a:r>
          </a:p>
          <a:p>
            <a:pPr marL="0" indent="0" fontAlgn="base">
              <a:lnSpc>
                <a:spcPct val="120000"/>
              </a:lnSpc>
              <a:spcBef>
                <a:spcPts val="0"/>
              </a:spcBef>
              <a:buNone/>
            </a:pPr>
            <a:r>
              <a:rPr lang="ru-RU" i="1" dirty="0"/>
              <a:t>     Ему чужда душа моя... </a:t>
            </a:r>
          </a:p>
          <a:p>
            <a:pPr marL="0" indent="0" fontAlgn="base">
              <a:lnSpc>
                <a:spcPct val="120000"/>
              </a:lnSpc>
              <a:spcBef>
                <a:spcPts val="0"/>
              </a:spcBef>
              <a:buNone/>
            </a:pPr>
            <a:r>
              <a:rPr lang="ru-RU" i="1" dirty="0"/>
              <a:t>     Мечтам и годам нет возврата; </a:t>
            </a:r>
          </a:p>
          <a:p>
            <a:pPr marL="0" indent="0" fontAlgn="base">
              <a:lnSpc>
                <a:spcPct val="120000"/>
              </a:lnSpc>
              <a:spcBef>
                <a:spcPts val="0"/>
              </a:spcBef>
              <a:buNone/>
            </a:pPr>
            <a:r>
              <a:rPr lang="ru-RU" i="1" dirty="0"/>
              <a:t>     Вольность и покой</a:t>
            </a:r>
            <a:br>
              <a:rPr lang="ru-RU" i="1" dirty="0"/>
            </a:br>
            <a:r>
              <a:rPr lang="ru-RU" i="1" dirty="0"/>
              <a:t>      Замена счастью. </a:t>
            </a:r>
          </a:p>
          <a:p>
            <a:pPr marL="0" indent="0" fontAlgn="base">
              <a:lnSpc>
                <a:spcPct val="120000"/>
              </a:lnSpc>
              <a:spcBef>
                <a:spcPts val="0"/>
              </a:spcBef>
              <a:buNone/>
            </a:pPr>
            <a:endParaRPr lang="ru-RU" i="1" dirty="0"/>
          </a:p>
          <a:p>
            <a:pPr marL="0" indent="0" fontAlgn="base">
              <a:lnSpc>
                <a:spcPct val="120000"/>
              </a:lnSpc>
              <a:spcBef>
                <a:spcPts val="0"/>
              </a:spcBef>
              <a:buNone/>
            </a:pPr>
            <a:r>
              <a:rPr lang="ru-RU" dirty="0"/>
              <a:t>-     </a:t>
            </a:r>
            <a:r>
              <a:rPr lang="ru-RU" b="1" dirty="0"/>
              <a:t>Итак, размена чувств и мыслей между нами не может быть: мы знаем один о другом все, что хотим знать, и знать больше не хотим.</a:t>
            </a:r>
          </a:p>
        </p:txBody>
      </p:sp>
      <p:sp>
        <p:nvSpPr>
          <p:cNvPr id="4" name="TextBox 3">
            <a:extLst>
              <a:ext uri="{FF2B5EF4-FFF2-40B4-BE49-F238E27FC236}">
                <a16:creationId xmlns:a16="http://schemas.microsoft.com/office/drawing/2014/main" id="{B1121E75-9C08-6DD2-8854-6A37224FEE2A}"/>
              </a:ext>
            </a:extLst>
          </p:cNvPr>
          <p:cNvSpPr txBox="1"/>
          <p:nvPr/>
        </p:nvSpPr>
        <p:spPr>
          <a:xfrm>
            <a:off x="6732914" y="6211669"/>
            <a:ext cx="2159566" cy="646331"/>
          </a:xfrm>
          <a:prstGeom prst="rect">
            <a:avLst/>
          </a:prstGeom>
          <a:noFill/>
        </p:spPr>
        <p:txBody>
          <a:bodyPr wrap="none" rtlCol="0">
            <a:spAutoFit/>
          </a:bodyPr>
          <a:lstStyle/>
          <a:p>
            <a:r>
              <a:rPr lang="ru-RU" sz="3600" dirty="0"/>
              <a:t>ВОПРОС 1</a:t>
            </a:r>
          </a:p>
        </p:txBody>
      </p:sp>
    </p:spTree>
    <p:extLst>
      <p:ext uri="{BB962C8B-B14F-4D97-AF65-F5344CB8AC3E}">
        <p14:creationId xmlns:p14="http://schemas.microsoft.com/office/powerpoint/2010/main" val="12827073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B0A8046-A518-7E70-EE9E-39DDF84CF2FA}"/>
              </a:ext>
            </a:extLst>
          </p:cNvPr>
          <p:cNvSpPr>
            <a:spLocks noGrp="1"/>
          </p:cNvSpPr>
          <p:nvPr>
            <p:ph type="title"/>
          </p:nvPr>
        </p:nvSpPr>
        <p:spPr>
          <a:xfrm>
            <a:off x="539552" y="2320942"/>
            <a:ext cx="8229600" cy="1143000"/>
          </a:xfrm>
        </p:spPr>
        <p:txBody>
          <a:bodyPr/>
          <a:lstStyle/>
          <a:p>
            <a:r>
              <a:rPr lang="ru-RU" dirty="0">
                <a:solidFill>
                  <a:schemeClr val="bg1"/>
                </a:solidFill>
              </a:rPr>
              <a:t>ПЕЧОРИН И ОНЕГИН</a:t>
            </a:r>
          </a:p>
        </p:txBody>
      </p:sp>
    </p:spTree>
    <p:extLst>
      <p:ext uri="{BB962C8B-B14F-4D97-AF65-F5344CB8AC3E}">
        <p14:creationId xmlns:p14="http://schemas.microsoft.com/office/powerpoint/2010/main" val="40729207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51520" y="548680"/>
            <a:ext cx="8892480" cy="5832648"/>
          </a:xfrm>
        </p:spPr>
        <p:txBody>
          <a:bodyPr>
            <a:normAutofit/>
          </a:bodyPr>
          <a:lstStyle/>
          <a:p>
            <a:pPr>
              <a:buFontTx/>
              <a:buChar char="-"/>
            </a:pPr>
            <a:r>
              <a:rPr lang="ru-RU" b="1" dirty="0"/>
              <a:t>И точно, начал свет глупеть,…</a:t>
            </a:r>
            <a:br>
              <a:rPr lang="ru-RU" b="1" i="1" dirty="0"/>
            </a:br>
            <a:r>
              <a:rPr lang="ru-RU" b="1" dirty="0"/>
              <a:t>Вот уважать кого должны мы на </a:t>
            </a:r>
            <a:r>
              <a:rPr lang="ru-RU" b="1" dirty="0" err="1"/>
              <a:t>безлюдьи</a:t>
            </a:r>
            <a:r>
              <a:rPr lang="ru-RU" b="1" dirty="0"/>
              <a:t>!</a:t>
            </a:r>
          </a:p>
          <a:p>
            <a:pPr>
              <a:buFontTx/>
              <a:buChar char="-"/>
            </a:pPr>
            <a:endParaRPr lang="ru-RU" b="1" dirty="0"/>
          </a:p>
          <a:p>
            <a:pPr>
              <a:buFontTx/>
              <a:buChar char="-"/>
            </a:pPr>
            <a:r>
              <a:rPr lang="ru-RU" dirty="0"/>
              <a:t>Да зачем же я стану их признавать? И чему я буду верить? Мне скажут дело, я соглашаюсь, вот и все. </a:t>
            </a:r>
          </a:p>
          <a:p>
            <a:pPr>
              <a:buFontTx/>
              <a:buChar char="-"/>
            </a:pPr>
            <a:endParaRPr lang="ru-RU" dirty="0"/>
          </a:p>
          <a:p>
            <a:pPr>
              <a:buFontTx/>
              <a:buChar char="-"/>
            </a:pPr>
            <a:r>
              <a:rPr lang="ru-RU" b="1" dirty="0"/>
              <a:t>Из огня тот выйдет невредим, Кто с ними день пробыть успеет, Подышит воздухом одним, И в нем рассудок уцелеет. </a:t>
            </a:r>
          </a:p>
          <a:p>
            <a:pPr>
              <a:buFontTx/>
              <a:buChar char="-"/>
            </a:pPr>
            <a:endParaRPr lang="ru-RU" b="1" dirty="0"/>
          </a:p>
          <a:p>
            <a:pPr marL="0" indent="0">
              <a:buNone/>
            </a:pPr>
            <a:r>
              <a:rPr lang="ru-RU" dirty="0"/>
              <a:t>- Да, стану я их баловать, этих уездных аристократов! Ведь это все самолюбивые, львиные привычки, фатство. Русский человек только тем и хорош, что он сам о себе прескверного мнения.</a:t>
            </a:r>
          </a:p>
          <a:p>
            <a:pPr marL="0" indent="0">
              <a:buNone/>
            </a:pPr>
            <a:endParaRPr lang="ru-RU" dirty="0"/>
          </a:p>
        </p:txBody>
      </p:sp>
      <p:sp>
        <p:nvSpPr>
          <p:cNvPr id="4" name="TextBox 3">
            <a:extLst>
              <a:ext uri="{FF2B5EF4-FFF2-40B4-BE49-F238E27FC236}">
                <a16:creationId xmlns:a16="http://schemas.microsoft.com/office/drawing/2014/main" id="{9FD45193-CCAB-58EF-1973-EA0119402D31}"/>
              </a:ext>
            </a:extLst>
          </p:cNvPr>
          <p:cNvSpPr txBox="1"/>
          <p:nvPr/>
        </p:nvSpPr>
        <p:spPr>
          <a:xfrm>
            <a:off x="6732914" y="6009039"/>
            <a:ext cx="2159566" cy="646331"/>
          </a:xfrm>
          <a:prstGeom prst="rect">
            <a:avLst/>
          </a:prstGeom>
          <a:noFill/>
        </p:spPr>
        <p:txBody>
          <a:bodyPr wrap="none" rtlCol="0">
            <a:spAutoFit/>
          </a:bodyPr>
          <a:lstStyle/>
          <a:p>
            <a:r>
              <a:rPr lang="ru-RU" sz="3600" dirty="0"/>
              <a:t>ВОПРОС 2</a:t>
            </a:r>
          </a:p>
        </p:txBody>
      </p:sp>
    </p:spTree>
    <p:extLst>
      <p:ext uri="{BB962C8B-B14F-4D97-AF65-F5344CB8AC3E}">
        <p14:creationId xmlns:p14="http://schemas.microsoft.com/office/powerpoint/2010/main" val="38667503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51CC2FA-B84C-DC54-0ACA-6A82A9B3A7A0}"/>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6F754889-EF50-D793-011E-365BBF53BC13}"/>
              </a:ext>
            </a:extLst>
          </p:cNvPr>
          <p:cNvSpPr>
            <a:spLocks noGrp="1"/>
          </p:cNvSpPr>
          <p:nvPr>
            <p:ph idx="1"/>
          </p:nvPr>
        </p:nvSpPr>
        <p:spPr/>
        <p:txBody>
          <a:bodyPr/>
          <a:lstStyle/>
          <a:p>
            <a:endParaRPr lang="ru-RU"/>
          </a:p>
        </p:txBody>
      </p:sp>
      <p:sp>
        <p:nvSpPr>
          <p:cNvPr id="4" name="Заголовок 1">
            <a:extLst>
              <a:ext uri="{FF2B5EF4-FFF2-40B4-BE49-F238E27FC236}">
                <a16:creationId xmlns:a16="http://schemas.microsoft.com/office/drawing/2014/main" id="{F5EDF71E-1A5E-D13B-032D-391F8725C42B}"/>
              </a:ext>
            </a:extLst>
          </p:cNvPr>
          <p:cNvSpPr txBox="1">
            <a:spLocks/>
          </p:cNvSpPr>
          <p:nvPr/>
        </p:nvSpPr>
        <p:spPr>
          <a:xfrm>
            <a:off x="539552" y="232094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dirty="0">
                <a:solidFill>
                  <a:schemeClr val="bg1"/>
                </a:solidFill>
              </a:rPr>
              <a:t>ЧАЦКИЙ И БАЗАРОВ</a:t>
            </a:r>
          </a:p>
        </p:txBody>
      </p:sp>
    </p:spTree>
    <p:extLst>
      <p:ext uri="{BB962C8B-B14F-4D97-AF65-F5344CB8AC3E}">
        <p14:creationId xmlns:p14="http://schemas.microsoft.com/office/powerpoint/2010/main" val="55170366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323528" y="332656"/>
            <a:ext cx="8640960" cy="6408712"/>
          </a:xfrm>
        </p:spPr>
        <p:txBody>
          <a:bodyPr>
            <a:normAutofit lnSpcReduction="10000"/>
          </a:bodyPr>
          <a:lstStyle/>
          <a:p>
            <a:pPr marL="0" indent="0">
              <a:buNone/>
            </a:pPr>
            <a:r>
              <a:rPr lang="ru-RU" sz="2900" dirty="0">
                <a:solidFill>
                  <a:srgbClr val="FF0000"/>
                </a:solidFill>
              </a:rPr>
              <a:t>«</a:t>
            </a:r>
            <a:r>
              <a:rPr lang="ru-RU" dirty="0">
                <a:solidFill>
                  <a:srgbClr val="FF0000"/>
                </a:solidFill>
              </a:rPr>
              <a:t>Да, парубки, вам ли чета я? вы поглядите на меня, как я плавно выступаю; у меня сорочка шита красным шелком. А какие ленты на голове! Все это накупил мне отец мой для того, чтобы на мне женился самый лучший молодец на свете!»</a:t>
            </a:r>
          </a:p>
          <a:p>
            <a:pPr marL="0" indent="0">
              <a:buNone/>
            </a:pPr>
            <a:endParaRPr lang="ru-RU" dirty="0"/>
          </a:p>
          <a:p>
            <a:pPr>
              <a:buFontTx/>
              <a:buChar char="-"/>
            </a:pPr>
            <a:r>
              <a:rPr lang="ru-RU" b="1" dirty="0"/>
              <a:t>Зачем ты пришел сюда? Разве хочется, чтобы выгнала за дверь лопатою? Вы все мастера подъезжать к нам. Вмиг пронюхаете, когда отцов нет дома. О! я знаю вас! Что, сундук мой готов?</a:t>
            </a:r>
          </a:p>
          <a:p>
            <a:pPr>
              <a:buFontTx/>
              <a:buChar char="-"/>
            </a:pPr>
            <a:endParaRPr lang="ru-RU" b="1" dirty="0"/>
          </a:p>
          <a:p>
            <a:pPr>
              <a:buFontTx/>
              <a:buChar char="-"/>
            </a:pPr>
            <a:r>
              <a:rPr lang="ru-RU" dirty="0"/>
              <a:t>Ваши глаза лучше, нежели важные дела... Если вы не увенчаете постоянную любовь мою, то я недостоин земного существования. С пламенем в груди прошу руки вашей.</a:t>
            </a:r>
          </a:p>
          <a:p>
            <a:pPr>
              <a:buFontTx/>
              <a:buChar char="-"/>
            </a:pPr>
            <a:endParaRPr lang="ru-RU" dirty="0"/>
          </a:p>
          <a:p>
            <a:pPr>
              <a:buFontTx/>
              <a:buChar char="-"/>
            </a:pPr>
            <a:r>
              <a:rPr lang="ru-RU" b="1" dirty="0"/>
              <a:t>Чего тебе еще хочется? Ему когда мед, так и ложка нужна! Поди прочь, у тебя руки жестче железа. Да и сам ты пахнешь дымом. Я думаю, меня всю обмарал </a:t>
            </a:r>
            <a:r>
              <a:rPr lang="ru-RU" b="1" dirty="0" err="1"/>
              <a:t>сажею</a:t>
            </a:r>
            <a:r>
              <a:rPr lang="ru-RU" b="1" dirty="0"/>
              <a:t>……Правда ли, что твоя мать ведьма?</a:t>
            </a:r>
          </a:p>
          <a:p>
            <a:pPr>
              <a:buFontTx/>
              <a:buChar char="-"/>
            </a:pPr>
            <a:endParaRPr lang="ru-RU" dirty="0"/>
          </a:p>
          <a:p>
            <a:pPr marL="0" indent="0">
              <a:buNone/>
            </a:pPr>
            <a:r>
              <a:rPr lang="ru-RU" dirty="0"/>
              <a:t>-      Теперь не могу припомнить; впрочем, это все ничего. Я вам лучше вместо        этого представлю мою любовь, которая от вашего взгляда... …Да вот тогда вы дали двести рублей, то есть не двести, а четыреста, так, пожалуй, и теперь столько же, чтобы уже ровно было восемьсот.</a:t>
            </a:r>
          </a:p>
        </p:txBody>
      </p:sp>
      <p:sp>
        <p:nvSpPr>
          <p:cNvPr id="4" name="TextBox 3">
            <a:extLst>
              <a:ext uri="{FF2B5EF4-FFF2-40B4-BE49-F238E27FC236}">
                <a16:creationId xmlns:a16="http://schemas.microsoft.com/office/drawing/2014/main" id="{2E87EDFD-7AC7-CB07-2EA3-A9C997F9F18E}"/>
              </a:ext>
            </a:extLst>
          </p:cNvPr>
          <p:cNvSpPr txBox="1"/>
          <p:nvPr/>
        </p:nvSpPr>
        <p:spPr>
          <a:xfrm>
            <a:off x="6660906" y="6095037"/>
            <a:ext cx="2159566" cy="646331"/>
          </a:xfrm>
          <a:prstGeom prst="rect">
            <a:avLst/>
          </a:prstGeom>
          <a:noFill/>
        </p:spPr>
        <p:txBody>
          <a:bodyPr wrap="none" rtlCol="0">
            <a:spAutoFit/>
          </a:bodyPr>
          <a:lstStyle/>
          <a:p>
            <a:r>
              <a:rPr lang="ru-RU" sz="3600" dirty="0"/>
              <a:t>ВОПРОС 3</a:t>
            </a:r>
          </a:p>
        </p:txBody>
      </p:sp>
    </p:spTree>
    <p:extLst>
      <p:ext uri="{BB962C8B-B14F-4D97-AF65-F5344CB8AC3E}">
        <p14:creationId xmlns:p14="http://schemas.microsoft.com/office/powerpoint/2010/main" val="173051728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51CC2FA-B84C-DC54-0ACA-6A82A9B3A7A0}"/>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6F754889-EF50-D793-011E-365BBF53BC13}"/>
              </a:ext>
            </a:extLst>
          </p:cNvPr>
          <p:cNvSpPr>
            <a:spLocks noGrp="1"/>
          </p:cNvSpPr>
          <p:nvPr>
            <p:ph idx="1"/>
          </p:nvPr>
        </p:nvSpPr>
        <p:spPr/>
        <p:txBody>
          <a:bodyPr/>
          <a:lstStyle/>
          <a:p>
            <a:endParaRPr lang="ru-RU" dirty="0"/>
          </a:p>
        </p:txBody>
      </p:sp>
      <p:sp>
        <p:nvSpPr>
          <p:cNvPr id="4" name="Заголовок 1">
            <a:extLst>
              <a:ext uri="{FF2B5EF4-FFF2-40B4-BE49-F238E27FC236}">
                <a16:creationId xmlns:a16="http://schemas.microsoft.com/office/drawing/2014/main" id="{F5EDF71E-1A5E-D13B-032D-391F8725C42B}"/>
              </a:ext>
            </a:extLst>
          </p:cNvPr>
          <p:cNvSpPr txBox="1">
            <a:spLocks/>
          </p:cNvSpPr>
          <p:nvPr/>
        </p:nvSpPr>
        <p:spPr>
          <a:xfrm>
            <a:off x="539552" y="2320942"/>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dirty="0">
                <a:solidFill>
                  <a:schemeClr val="bg1"/>
                </a:solidFill>
              </a:rPr>
              <a:t>ОКСАНА (НОЧЬ ПЕРЕД РОЖДЕСТВОМ) И ХЛЕСТАКОВ</a:t>
            </a:r>
          </a:p>
        </p:txBody>
      </p:sp>
    </p:spTree>
    <p:extLst>
      <p:ext uri="{BB962C8B-B14F-4D97-AF65-F5344CB8AC3E}">
        <p14:creationId xmlns:p14="http://schemas.microsoft.com/office/powerpoint/2010/main" val="32062460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0" y="116632"/>
            <a:ext cx="8820472" cy="6552728"/>
          </a:xfrm>
        </p:spPr>
        <p:txBody>
          <a:bodyPr>
            <a:noAutofit/>
          </a:bodyPr>
          <a:lstStyle/>
          <a:p>
            <a:pPr>
              <a:buFontTx/>
              <a:buChar char="-"/>
            </a:pPr>
            <a:r>
              <a:rPr lang="ru-RU" sz="2200" b="1" i="1" dirty="0"/>
              <a:t>Ну что же, я прекрасно понимаю, что меня подкупают и тянут в какую-то темную историю, за которую я очень поплачусь.</a:t>
            </a:r>
            <a:endParaRPr lang="ru-RU" sz="2200" dirty="0"/>
          </a:p>
          <a:p>
            <a:pPr>
              <a:buFontTx/>
              <a:buChar char="-"/>
            </a:pPr>
            <a:r>
              <a:rPr lang="ru-RU" sz="2200" dirty="0"/>
              <a:t>И дойдешь до такой черты, что не перешагнешь ее — несчастна будешь, а перешагнешь, — может, еще несчастнее будешь...</a:t>
            </a:r>
          </a:p>
          <a:p>
            <a:pPr>
              <a:buFontTx/>
              <a:buChar char="-"/>
            </a:pPr>
            <a:r>
              <a:rPr lang="ru-RU" sz="2200" b="1" i="1" dirty="0"/>
              <a:t>Нет, погодите... Я знаю, на что иду. Но иду на все из-за него, потому что ни на что в мире больше надежды у меня нет. Но я хочу вам сказать, что, если вы меня погубите, вам будет стыдно! Да, стыдно! Я погибаю из-за любви!</a:t>
            </a:r>
            <a:endParaRPr lang="ru-RU" sz="2200" dirty="0"/>
          </a:p>
          <a:p>
            <a:pPr>
              <a:buFontTx/>
              <a:buChar char="-"/>
            </a:pPr>
            <a:r>
              <a:rPr lang="ru-RU" sz="2200" dirty="0"/>
              <a:t> Дело ясное: для себя, для комфорта своего, даже для спасения себя от смерти, себя не  продаст, а для другого вот и продает! Для милого, для обожаемого человека продаст! Вот в чем вся штука-то и состоит: за брата, за мать продаст! Все продаст! О, тут мы, при случае, и нравственное чувство наше придавим; свободу, спокойствие, даже совесть, все, все на толкучий рынок снесем. Пропадай жизнь! Только бы эти возлюбленные существа наши были счастливы. Мало того, свою собственную казуистику выдумаем, у иезуитов научимся и на время, пожалуй, и себя самих успокоим, убедим себя, что так надо, действительно надо для доброй цели.</a:t>
            </a:r>
          </a:p>
        </p:txBody>
      </p:sp>
      <p:sp>
        <p:nvSpPr>
          <p:cNvPr id="4" name="TextBox 3">
            <a:extLst>
              <a:ext uri="{FF2B5EF4-FFF2-40B4-BE49-F238E27FC236}">
                <a16:creationId xmlns:a16="http://schemas.microsoft.com/office/drawing/2014/main" id="{FF29F015-14A7-5ED8-F335-15B72E5A2823}"/>
              </a:ext>
            </a:extLst>
          </p:cNvPr>
          <p:cNvSpPr txBox="1"/>
          <p:nvPr/>
        </p:nvSpPr>
        <p:spPr>
          <a:xfrm>
            <a:off x="6660906" y="6211669"/>
            <a:ext cx="2159566" cy="646331"/>
          </a:xfrm>
          <a:prstGeom prst="rect">
            <a:avLst/>
          </a:prstGeom>
          <a:noFill/>
        </p:spPr>
        <p:txBody>
          <a:bodyPr wrap="none" rtlCol="0">
            <a:spAutoFit/>
          </a:bodyPr>
          <a:lstStyle/>
          <a:p>
            <a:r>
              <a:rPr lang="ru-RU" sz="3600" dirty="0"/>
              <a:t>ВОПРОС 4</a:t>
            </a:r>
          </a:p>
        </p:txBody>
      </p:sp>
    </p:spTree>
    <p:extLst>
      <p:ext uri="{BB962C8B-B14F-4D97-AF65-F5344CB8AC3E}">
        <p14:creationId xmlns:p14="http://schemas.microsoft.com/office/powerpoint/2010/main" val="2530550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551CC2FA-B84C-DC54-0ACA-6A82A9B3A7A0}"/>
              </a:ext>
            </a:extLst>
          </p:cNvPr>
          <p:cNvSpPr>
            <a:spLocks noGrp="1"/>
          </p:cNvSpPr>
          <p:nvPr>
            <p:ph type="title"/>
          </p:nvPr>
        </p:nvSpPr>
        <p:spPr/>
        <p:txBody>
          <a:bodyPr/>
          <a:lstStyle/>
          <a:p>
            <a:endParaRPr lang="ru-RU"/>
          </a:p>
        </p:txBody>
      </p:sp>
      <p:sp>
        <p:nvSpPr>
          <p:cNvPr id="3" name="Объект 2">
            <a:extLst>
              <a:ext uri="{FF2B5EF4-FFF2-40B4-BE49-F238E27FC236}">
                <a16:creationId xmlns:a16="http://schemas.microsoft.com/office/drawing/2014/main" id="{6F754889-EF50-D793-011E-365BBF53BC13}"/>
              </a:ext>
            </a:extLst>
          </p:cNvPr>
          <p:cNvSpPr>
            <a:spLocks noGrp="1"/>
          </p:cNvSpPr>
          <p:nvPr>
            <p:ph idx="1"/>
          </p:nvPr>
        </p:nvSpPr>
        <p:spPr/>
        <p:txBody>
          <a:bodyPr/>
          <a:lstStyle/>
          <a:p>
            <a:endParaRPr lang="ru-RU" dirty="0"/>
          </a:p>
        </p:txBody>
      </p:sp>
      <p:sp>
        <p:nvSpPr>
          <p:cNvPr id="4" name="Заголовок 1">
            <a:extLst>
              <a:ext uri="{FF2B5EF4-FFF2-40B4-BE49-F238E27FC236}">
                <a16:creationId xmlns:a16="http://schemas.microsoft.com/office/drawing/2014/main" id="{F5EDF71E-1A5E-D13B-032D-391F8725C42B}"/>
              </a:ext>
            </a:extLst>
          </p:cNvPr>
          <p:cNvSpPr txBox="1">
            <a:spLocks/>
          </p:cNvSpPr>
          <p:nvPr/>
        </p:nvSpPr>
        <p:spPr>
          <a:xfrm>
            <a:off x="539552" y="2320942"/>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ru-RU" dirty="0">
                <a:solidFill>
                  <a:schemeClr val="bg1"/>
                </a:solidFill>
              </a:rPr>
              <a:t>МАРГАРИТА И РАСКОЛЬНИКОВ</a:t>
            </a:r>
          </a:p>
        </p:txBody>
      </p:sp>
    </p:spTree>
    <p:extLst>
      <p:ext uri="{BB962C8B-B14F-4D97-AF65-F5344CB8AC3E}">
        <p14:creationId xmlns:p14="http://schemas.microsoft.com/office/powerpoint/2010/main" val="10617840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95094" y="142830"/>
            <a:ext cx="7886700" cy="1325563"/>
          </a:xfrm>
        </p:spPr>
        <p:txBody>
          <a:bodyPr>
            <a:normAutofit/>
          </a:bodyPr>
          <a:lstStyle/>
          <a:p>
            <a:pPr algn="ctr"/>
            <a:r>
              <a:rPr lang="ru-RU" sz="4400" dirty="0">
                <a:solidFill>
                  <a:schemeClr val="bg1"/>
                </a:solidFill>
                <a:latin typeface="Bahnschrift SemiBold Condensed" panose="020B0502040204020203" pitchFamily="34" charset="0"/>
              </a:rPr>
              <a:t>РАУНД 3. УЗНАЙ ПОЭТА ПО ПОРТРЕТУ</a:t>
            </a:r>
          </a:p>
        </p:txBody>
      </p:sp>
      <p:pic>
        <p:nvPicPr>
          <p:cNvPr id="3074" name="Picture 2" descr="https://ic.pics.livejournal.com/belan_olga/24104446/1050209/1050209_1000.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06496" y="1203584"/>
            <a:ext cx="3149687" cy="53020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794553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3007" y="360726"/>
            <a:ext cx="4639110" cy="6207853"/>
          </a:xfrm>
          <a:prstGeom prst="rect">
            <a:avLst/>
          </a:prstGeom>
        </p:spPr>
      </p:pic>
      <p:sp>
        <p:nvSpPr>
          <p:cNvPr id="5" name="Прямоугольник 4"/>
          <p:cNvSpPr/>
          <p:nvPr/>
        </p:nvSpPr>
        <p:spPr>
          <a:xfrm>
            <a:off x="5272481" y="1012105"/>
            <a:ext cx="4572000" cy="2554545"/>
          </a:xfrm>
          <a:prstGeom prst="rect">
            <a:avLst/>
          </a:prstGeom>
        </p:spPr>
        <p:txBody>
          <a:bodyPr>
            <a:spAutoFit/>
          </a:bodyPr>
          <a:lstStyle/>
          <a:p>
            <a:r>
              <a:rPr lang="ru-RU" sz="3200" dirty="0"/>
              <a:t>Кто изображен?</a:t>
            </a:r>
          </a:p>
          <a:p>
            <a:pPr lvl="0"/>
            <a:r>
              <a:rPr lang="ru-RU" sz="3200" dirty="0">
                <a:solidFill>
                  <a:schemeClr val="bg1"/>
                </a:solidFill>
              </a:rPr>
              <a:t>Айседора Дункан</a:t>
            </a:r>
          </a:p>
          <a:p>
            <a:pPr lvl="0"/>
            <a:r>
              <a:rPr lang="ru-RU" sz="3200" dirty="0">
                <a:solidFill>
                  <a:schemeClr val="bg1"/>
                </a:solidFill>
              </a:rPr>
              <a:t>Анна Ахматова </a:t>
            </a:r>
          </a:p>
          <a:p>
            <a:pPr lvl="0"/>
            <a:r>
              <a:rPr lang="ru-RU" sz="3200" dirty="0">
                <a:solidFill>
                  <a:schemeClr val="bg1"/>
                </a:solidFill>
              </a:rPr>
              <a:t>Зинаида Гиппиус</a:t>
            </a:r>
          </a:p>
          <a:p>
            <a:pPr lvl="0"/>
            <a:r>
              <a:rPr lang="ru-RU" sz="3200" dirty="0">
                <a:solidFill>
                  <a:schemeClr val="bg1"/>
                </a:solidFill>
              </a:rPr>
              <a:t>Марина Цветаева</a:t>
            </a:r>
          </a:p>
        </p:txBody>
      </p:sp>
    </p:spTree>
    <p:extLst>
      <p:ext uri="{BB962C8B-B14F-4D97-AF65-F5344CB8AC3E}">
        <p14:creationId xmlns:p14="http://schemas.microsoft.com/office/powerpoint/2010/main" val="154345089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pPr marL="0" indent="0">
              <a:buNone/>
            </a:pPr>
            <a:r>
              <a:rPr lang="ru-RU" sz="3200" dirty="0">
                <a:solidFill>
                  <a:schemeClr val="bg1"/>
                </a:solidFill>
              </a:rPr>
              <a:t>Кто изображен?</a:t>
            </a:r>
          </a:p>
          <a:p>
            <a:pPr marL="0" indent="0">
              <a:buNone/>
            </a:pPr>
            <a:r>
              <a:rPr lang="ru-RU" sz="3200" dirty="0">
                <a:solidFill>
                  <a:schemeClr val="bg1"/>
                </a:solidFill>
              </a:rPr>
              <a:t>Брюсов</a:t>
            </a:r>
          </a:p>
          <a:p>
            <a:pPr marL="0" indent="0">
              <a:buNone/>
            </a:pPr>
            <a:r>
              <a:rPr lang="ru-RU" sz="3200" dirty="0">
                <a:solidFill>
                  <a:schemeClr val="bg1"/>
                </a:solidFill>
              </a:rPr>
              <a:t>Блок</a:t>
            </a:r>
          </a:p>
          <a:p>
            <a:pPr marL="0" indent="0">
              <a:buNone/>
            </a:pPr>
            <a:r>
              <a:rPr lang="ru-RU" sz="3200" dirty="0">
                <a:solidFill>
                  <a:schemeClr val="bg1"/>
                </a:solidFill>
              </a:rPr>
              <a:t>Белый</a:t>
            </a:r>
          </a:p>
          <a:p>
            <a:pPr marL="0" indent="0">
              <a:buNone/>
            </a:pPr>
            <a:r>
              <a:rPr lang="ru-RU" sz="3200" dirty="0">
                <a:solidFill>
                  <a:schemeClr val="bg1"/>
                </a:solidFill>
              </a:rPr>
              <a:t>Бальмонт</a:t>
            </a:r>
          </a:p>
        </p:txBody>
      </p:sp>
      <p:pic>
        <p:nvPicPr>
          <p:cNvPr id="4" name="Рисунок 3"/>
          <p:cNvPicPr/>
          <p:nvPr/>
        </p:nvPicPr>
        <p:blipFill>
          <a:blip r:embed="rId2" cstate="print">
            <a:extLst>
              <a:ext uri="{28A0092B-C50C-407E-A947-70E740481C1C}">
                <a14:useLocalDpi xmlns:a14="http://schemas.microsoft.com/office/drawing/2010/main" val="0"/>
              </a:ext>
            </a:extLst>
          </a:blip>
          <a:stretch>
            <a:fillRect/>
          </a:stretch>
        </p:blipFill>
        <p:spPr>
          <a:xfrm>
            <a:off x="4345497" y="192947"/>
            <a:ext cx="4337107" cy="6023295"/>
          </a:xfrm>
          <a:prstGeom prst="rect">
            <a:avLst/>
          </a:prstGeom>
        </p:spPr>
      </p:pic>
    </p:spTree>
    <p:extLst>
      <p:ext uri="{BB962C8B-B14F-4D97-AF65-F5344CB8AC3E}">
        <p14:creationId xmlns:p14="http://schemas.microsoft.com/office/powerpoint/2010/main" val="12148742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pPr marL="0" indent="0">
              <a:buNone/>
            </a:pPr>
            <a:r>
              <a:rPr lang="ru-RU" sz="3200" dirty="0">
                <a:solidFill>
                  <a:schemeClr val="bg1"/>
                </a:solidFill>
              </a:rPr>
              <a:t>КТО ИЗОБРАЖЕН:</a:t>
            </a:r>
          </a:p>
          <a:p>
            <a:pPr marL="0" indent="0">
              <a:buNone/>
            </a:pPr>
            <a:r>
              <a:rPr lang="ru-RU" sz="3200" dirty="0">
                <a:solidFill>
                  <a:schemeClr val="bg1"/>
                </a:solidFill>
              </a:rPr>
              <a:t>Гумилёв</a:t>
            </a:r>
          </a:p>
          <a:p>
            <a:pPr marL="0" indent="0">
              <a:buNone/>
            </a:pPr>
            <a:r>
              <a:rPr lang="ru-RU" sz="3200" dirty="0">
                <a:solidFill>
                  <a:schemeClr val="bg1"/>
                </a:solidFill>
              </a:rPr>
              <a:t>Хлебников</a:t>
            </a:r>
          </a:p>
          <a:p>
            <a:pPr marL="0" indent="0">
              <a:buNone/>
            </a:pPr>
            <a:r>
              <a:rPr lang="ru-RU" sz="3200" dirty="0">
                <a:solidFill>
                  <a:schemeClr val="bg1"/>
                </a:solidFill>
              </a:rPr>
              <a:t>Бальмонт</a:t>
            </a:r>
          </a:p>
          <a:p>
            <a:pPr marL="0" indent="0">
              <a:buNone/>
            </a:pPr>
            <a:r>
              <a:rPr lang="ru-RU" sz="3200" dirty="0">
                <a:solidFill>
                  <a:schemeClr val="bg1"/>
                </a:solidFill>
              </a:rPr>
              <a:t>Пастернак</a:t>
            </a:r>
          </a:p>
        </p:txBody>
      </p:sp>
      <p:pic>
        <p:nvPicPr>
          <p:cNvPr id="4" name="Рисунок 3"/>
          <p:cNvPicPr/>
          <p:nvPr/>
        </p:nvPicPr>
        <p:blipFill>
          <a:blip r:embed="rId2">
            <a:extLst>
              <a:ext uri="{28A0092B-C50C-407E-A947-70E740481C1C}">
                <a14:useLocalDpi xmlns:a14="http://schemas.microsoft.com/office/drawing/2010/main" val="0"/>
              </a:ext>
            </a:extLst>
          </a:blip>
          <a:stretch>
            <a:fillRect/>
          </a:stretch>
        </p:blipFill>
        <p:spPr>
          <a:xfrm>
            <a:off x="4320330" y="327171"/>
            <a:ext cx="3758269" cy="5974506"/>
          </a:xfrm>
          <a:prstGeom prst="rect">
            <a:avLst/>
          </a:prstGeom>
        </p:spPr>
      </p:pic>
    </p:spTree>
    <p:extLst>
      <p:ext uri="{BB962C8B-B14F-4D97-AF65-F5344CB8AC3E}">
        <p14:creationId xmlns:p14="http://schemas.microsoft.com/office/powerpoint/2010/main" val="262700083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t>ОТВЕТЫ</a:t>
            </a:r>
          </a:p>
        </p:txBody>
      </p:sp>
      <p:sp>
        <p:nvSpPr>
          <p:cNvPr id="3" name="Объект 2"/>
          <p:cNvSpPr>
            <a:spLocks noGrp="1"/>
          </p:cNvSpPr>
          <p:nvPr>
            <p:ph idx="1"/>
          </p:nvPr>
        </p:nvSpPr>
        <p:spPr/>
        <p:txBody>
          <a:bodyPr/>
          <a:lstStyle/>
          <a:p>
            <a:endParaRPr lang="ru-RU" dirty="0"/>
          </a:p>
        </p:txBody>
      </p:sp>
    </p:spTree>
    <p:extLst>
      <p:ext uri="{BB962C8B-B14F-4D97-AF65-F5344CB8AC3E}">
        <p14:creationId xmlns:p14="http://schemas.microsoft.com/office/powerpoint/2010/main" val="36522274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pic>
        <p:nvPicPr>
          <p:cNvPr id="4" name="Объект 3"/>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453007" y="360726"/>
            <a:ext cx="4639110" cy="6207853"/>
          </a:xfrm>
          <a:prstGeom prst="rect">
            <a:avLst/>
          </a:prstGeom>
        </p:spPr>
      </p:pic>
      <p:sp>
        <p:nvSpPr>
          <p:cNvPr id="5" name="Прямоугольник 4"/>
          <p:cNvSpPr/>
          <p:nvPr/>
        </p:nvSpPr>
        <p:spPr>
          <a:xfrm>
            <a:off x="5272481" y="1012105"/>
            <a:ext cx="4572000" cy="1569660"/>
          </a:xfrm>
          <a:prstGeom prst="rect">
            <a:avLst/>
          </a:prstGeom>
        </p:spPr>
        <p:txBody>
          <a:bodyPr>
            <a:spAutoFit/>
          </a:bodyPr>
          <a:lstStyle/>
          <a:p>
            <a:r>
              <a:rPr lang="ru-RU" sz="3200" dirty="0"/>
              <a:t>Кто изображен?</a:t>
            </a:r>
          </a:p>
          <a:p>
            <a:pPr lvl="0"/>
            <a:r>
              <a:rPr lang="ru-RU" sz="3200" dirty="0">
                <a:solidFill>
                  <a:schemeClr val="bg1"/>
                </a:solidFill>
              </a:rPr>
              <a:t> </a:t>
            </a:r>
          </a:p>
          <a:p>
            <a:pPr lvl="0"/>
            <a:r>
              <a:rPr lang="ru-RU" sz="3200" dirty="0">
                <a:solidFill>
                  <a:schemeClr val="bg1"/>
                </a:solidFill>
              </a:rPr>
              <a:t>Гиппиус</a:t>
            </a:r>
          </a:p>
        </p:txBody>
      </p:sp>
    </p:spTree>
    <p:extLst>
      <p:ext uri="{BB962C8B-B14F-4D97-AF65-F5344CB8AC3E}">
        <p14:creationId xmlns:p14="http://schemas.microsoft.com/office/powerpoint/2010/main" val="3506593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pPr marL="0" indent="0">
              <a:buNone/>
            </a:pPr>
            <a:r>
              <a:rPr lang="ru-RU" sz="3200" dirty="0">
                <a:solidFill>
                  <a:schemeClr val="bg1"/>
                </a:solidFill>
              </a:rPr>
              <a:t>Кто изображен?</a:t>
            </a:r>
          </a:p>
          <a:p>
            <a:pPr marL="0" indent="0">
              <a:buNone/>
            </a:pPr>
            <a:endParaRPr lang="ru-RU" sz="3200" dirty="0">
              <a:solidFill>
                <a:schemeClr val="bg1"/>
              </a:solidFill>
            </a:endParaRPr>
          </a:p>
          <a:p>
            <a:pPr marL="0" indent="0">
              <a:buNone/>
            </a:pPr>
            <a:r>
              <a:rPr lang="ru-RU" sz="3200" dirty="0">
                <a:solidFill>
                  <a:schemeClr val="bg1"/>
                </a:solidFill>
              </a:rPr>
              <a:t>Брюсов</a:t>
            </a:r>
          </a:p>
          <a:p>
            <a:pPr marL="0" indent="0">
              <a:buNone/>
            </a:pPr>
            <a:endParaRPr lang="ru-RU" sz="3200" dirty="0">
              <a:solidFill>
                <a:schemeClr val="bg1"/>
              </a:solidFill>
            </a:endParaRPr>
          </a:p>
        </p:txBody>
      </p:sp>
      <p:pic>
        <p:nvPicPr>
          <p:cNvPr id="4" name="Рисунок 3"/>
          <p:cNvPicPr/>
          <p:nvPr/>
        </p:nvPicPr>
        <p:blipFill>
          <a:blip r:embed="rId2" cstate="print">
            <a:extLst>
              <a:ext uri="{28A0092B-C50C-407E-A947-70E740481C1C}">
                <a14:useLocalDpi xmlns:a14="http://schemas.microsoft.com/office/drawing/2010/main" val="0"/>
              </a:ext>
            </a:extLst>
          </a:blip>
          <a:stretch>
            <a:fillRect/>
          </a:stretch>
        </p:blipFill>
        <p:spPr>
          <a:xfrm>
            <a:off x="4345497" y="192947"/>
            <a:ext cx="4337107" cy="6023295"/>
          </a:xfrm>
          <a:prstGeom prst="rect">
            <a:avLst/>
          </a:prstGeom>
        </p:spPr>
      </p:pic>
    </p:spTree>
    <p:extLst>
      <p:ext uri="{BB962C8B-B14F-4D97-AF65-F5344CB8AC3E}">
        <p14:creationId xmlns:p14="http://schemas.microsoft.com/office/powerpoint/2010/main" val="97763614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normAutofit/>
          </a:bodyPr>
          <a:lstStyle/>
          <a:p>
            <a:pPr marL="0" indent="0">
              <a:buNone/>
            </a:pPr>
            <a:r>
              <a:rPr lang="ru-RU" sz="3200" dirty="0">
                <a:solidFill>
                  <a:schemeClr val="bg1"/>
                </a:solidFill>
              </a:rPr>
              <a:t>КТО ИЗОБРАЖЕН:</a:t>
            </a:r>
          </a:p>
          <a:p>
            <a:pPr marL="0" indent="0">
              <a:buNone/>
            </a:pPr>
            <a:endParaRPr lang="ru-RU" sz="3200" dirty="0">
              <a:solidFill>
                <a:schemeClr val="bg1"/>
              </a:solidFill>
            </a:endParaRPr>
          </a:p>
          <a:p>
            <a:pPr marL="0" indent="0">
              <a:buNone/>
            </a:pPr>
            <a:r>
              <a:rPr lang="ru-RU" sz="3200" dirty="0">
                <a:solidFill>
                  <a:schemeClr val="bg1"/>
                </a:solidFill>
              </a:rPr>
              <a:t>Бальмонт</a:t>
            </a:r>
          </a:p>
        </p:txBody>
      </p:sp>
      <p:pic>
        <p:nvPicPr>
          <p:cNvPr id="4" name="Рисунок 3"/>
          <p:cNvPicPr/>
          <p:nvPr/>
        </p:nvPicPr>
        <p:blipFill>
          <a:blip r:embed="rId2">
            <a:extLst>
              <a:ext uri="{28A0092B-C50C-407E-A947-70E740481C1C}">
                <a14:useLocalDpi xmlns:a14="http://schemas.microsoft.com/office/drawing/2010/main" val="0"/>
              </a:ext>
            </a:extLst>
          </a:blip>
          <a:stretch>
            <a:fillRect/>
          </a:stretch>
        </p:blipFill>
        <p:spPr>
          <a:xfrm>
            <a:off x="4320330" y="327171"/>
            <a:ext cx="3758269" cy="5974506"/>
          </a:xfrm>
          <a:prstGeom prst="rect">
            <a:avLst/>
          </a:prstGeom>
        </p:spPr>
      </p:pic>
    </p:spTree>
    <p:extLst>
      <p:ext uri="{BB962C8B-B14F-4D97-AF65-F5344CB8AC3E}">
        <p14:creationId xmlns:p14="http://schemas.microsoft.com/office/powerpoint/2010/main" val="15291852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3281" y="142830"/>
            <a:ext cx="8699383" cy="1325563"/>
          </a:xfrm>
        </p:spPr>
        <p:txBody>
          <a:bodyPr>
            <a:normAutofit/>
          </a:bodyPr>
          <a:lstStyle/>
          <a:p>
            <a:pPr algn="ctr"/>
            <a:r>
              <a:rPr lang="ru-RU" sz="3600" dirty="0">
                <a:solidFill>
                  <a:schemeClr val="bg1"/>
                </a:solidFill>
                <a:latin typeface="Bahnschrift SemiBold Condensed" panose="020B0502040204020203" pitchFamily="34" charset="0"/>
              </a:rPr>
              <a:t>РАУНД 4. УЗНАЙ ПИСАТЕЛЯ ПО ВОСПОМИНАНИЯМ О НЕМ</a:t>
            </a:r>
          </a:p>
        </p:txBody>
      </p:sp>
      <p:pic>
        <p:nvPicPr>
          <p:cNvPr id="4098" name="Picture 2" descr="https://gorkiy.tatmuseum.ru/wp-content/uploads/2017/12/8-%D0%93%D0%B7%D0%B0-%D1%81%D1%82%D0%BE%D0%BB%D0%BE%D0%BC1950-940x75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068" y="1336398"/>
            <a:ext cx="5680357" cy="45442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886866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402671" y="822121"/>
            <a:ext cx="8632271" cy="5354842"/>
          </a:xfrm>
        </p:spPr>
        <p:txBody>
          <a:bodyPr>
            <a:normAutofit lnSpcReduction="10000"/>
          </a:bodyPr>
          <a:lstStyle/>
          <a:p>
            <a:r>
              <a:rPr lang="ru-RU" sz="2800" dirty="0">
                <a:solidFill>
                  <a:schemeClr val="bg1"/>
                </a:solidFill>
              </a:rPr>
              <a:t>Меня поражает, как он моложе тридцати лет мог написать "…", "…", "…", "…", "…", "…", " Кроме художественного таланта, изумляет во всех этих рассказах знание жизни, глубокое проникновение в человеческую душу в такие еще молодые годы. Конечно, работа врача ему очень много дала в этом отношении. Он всегда говорил мне и профессору Россолимо, что благодаря ей область его наблюдений расширилась и обогатила его знаниями, настоящую цену которых для него, как писателя, может понять только врач. "Знание медицины меня избавило от многих ошибок, которых не избег и сам Толстой, например, в "</a:t>
            </a:r>
            <a:r>
              <a:rPr lang="ru-RU" sz="2800" dirty="0" err="1">
                <a:solidFill>
                  <a:schemeClr val="bg1"/>
                </a:solidFill>
              </a:rPr>
              <a:t>Крейцеровой</a:t>
            </a:r>
            <a:r>
              <a:rPr lang="ru-RU" sz="2800" dirty="0">
                <a:solidFill>
                  <a:schemeClr val="bg1"/>
                </a:solidFill>
              </a:rPr>
              <a:t> сонате".</a:t>
            </a:r>
          </a:p>
          <a:p>
            <a:br>
              <a:rPr lang="ru-RU" sz="2800" dirty="0">
                <a:solidFill>
                  <a:schemeClr val="bg1"/>
                </a:solidFill>
              </a:rPr>
            </a:br>
            <a:r>
              <a:rPr lang="ru-RU" sz="2800" dirty="0" err="1">
                <a:solidFill>
                  <a:schemeClr val="bg1"/>
                </a:solidFill>
              </a:rPr>
              <a:t>И.Бунин</a:t>
            </a:r>
            <a:endParaRPr lang="ru-RU" sz="2800" dirty="0">
              <a:solidFill>
                <a:schemeClr val="bg1"/>
              </a:solidFill>
            </a:endParaRPr>
          </a:p>
          <a:p>
            <a:endParaRPr lang="ru-RU" dirty="0"/>
          </a:p>
        </p:txBody>
      </p:sp>
      <p:sp>
        <p:nvSpPr>
          <p:cNvPr id="4" name="TextBox 3">
            <a:extLst>
              <a:ext uri="{FF2B5EF4-FFF2-40B4-BE49-F238E27FC236}">
                <a16:creationId xmlns:a16="http://schemas.microsoft.com/office/drawing/2014/main" id="{B252C1B2-D86C-F4E7-659D-A2FEC6238441}"/>
              </a:ext>
            </a:extLst>
          </p:cNvPr>
          <p:cNvSpPr txBox="1"/>
          <p:nvPr/>
        </p:nvSpPr>
        <p:spPr>
          <a:xfrm>
            <a:off x="313592" y="76932"/>
            <a:ext cx="2159566" cy="646331"/>
          </a:xfrm>
          <a:prstGeom prst="rect">
            <a:avLst/>
          </a:prstGeom>
          <a:noFill/>
        </p:spPr>
        <p:txBody>
          <a:bodyPr wrap="none" rtlCol="0">
            <a:spAutoFit/>
          </a:bodyPr>
          <a:lstStyle/>
          <a:p>
            <a:r>
              <a:rPr lang="ru-RU" sz="3600" dirty="0"/>
              <a:t>ВОПРОС 1</a:t>
            </a:r>
          </a:p>
        </p:txBody>
      </p:sp>
    </p:spTree>
    <p:extLst>
      <p:ext uri="{BB962C8B-B14F-4D97-AF65-F5344CB8AC3E}">
        <p14:creationId xmlns:p14="http://schemas.microsoft.com/office/powerpoint/2010/main" val="92426684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313592" y="612396"/>
            <a:ext cx="8201758" cy="5564567"/>
          </a:xfrm>
        </p:spPr>
        <p:txBody>
          <a:bodyPr>
            <a:normAutofit fontScale="92500" lnSpcReduction="20000"/>
          </a:bodyPr>
          <a:lstStyle/>
          <a:p>
            <a:pPr marL="0" indent="0">
              <a:buNone/>
            </a:pPr>
            <a:r>
              <a:rPr lang="ru-RU" sz="2800" dirty="0">
                <a:solidFill>
                  <a:schemeClr val="bg1"/>
                </a:solidFill>
              </a:rPr>
              <a:t>Он подражал в стихах Пушкину и Байрону и вдруг начал писать нечто такое, где он никому не подражал, зато всем уже целый век хочется подражать ему. Но совершенно очевидно, что это невозможно, ибо он владеет тем, что у актера называют «сотой интонацией».</a:t>
            </a:r>
          </a:p>
          <a:p>
            <a:pPr marL="0" indent="0">
              <a:buNone/>
            </a:pPr>
            <a:r>
              <a:rPr lang="ru-RU" sz="2800" dirty="0">
                <a:solidFill>
                  <a:schemeClr val="bg1"/>
                </a:solidFill>
              </a:rPr>
              <a:t>Это так неожиданно, так просто и так бездонно... Я уже не говорю о его прозе. Здесь он обогнал самого себя на сто лет и в каждой вещи разрушает миф о том, что проза — достояние лишь зрелого возраста. И даже то, что принято считать недоступным для больших лириков — театр, — ему было подвластно...</a:t>
            </a:r>
          </a:p>
          <a:p>
            <a:pPr marL="0" indent="0">
              <a:buNone/>
            </a:pPr>
            <a:r>
              <a:rPr lang="ru-RU" sz="2800" dirty="0" err="1">
                <a:solidFill>
                  <a:schemeClr val="bg1"/>
                </a:solidFill>
              </a:rPr>
              <a:t>А.Ахматова</a:t>
            </a:r>
            <a:endParaRPr lang="ru-RU" sz="2800" dirty="0">
              <a:solidFill>
                <a:schemeClr val="bg1"/>
              </a:solidFill>
            </a:endParaRPr>
          </a:p>
          <a:p>
            <a:pPr marL="0" indent="0">
              <a:buNone/>
            </a:pPr>
            <a:r>
              <a:rPr lang="ru-RU" sz="2800" dirty="0">
                <a:solidFill>
                  <a:schemeClr val="bg1"/>
                </a:solidFill>
              </a:rPr>
              <a:t>В наружности его было что-то зловещее и трагическое; какой-то сумрачной и недоброй силой, задумчивой презрительностью и страстью веяло от его смуглого лица, от его больших и неподвижно-темных глаз.</a:t>
            </a:r>
          </a:p>
          <a:p>
            <a:pPr marL="0" indent="0">
              <a:buNone/>
            </a:pPr>
            <a:r>
              <a:rPr lang="ru-RU" sz="2800" dirty="0" err="1">
                <a:solidFill>
                  <a:schemeClr val="bg1"/>
                </a:solidFill>
              </a:rPr>
              <a:t>И.Тургенев</a:t>
            </a:r>
            <a:endParaRPr lang="ru-RU" sz="2800" dirty="0">
              <a:solidFill>
                <a:schemeClr val="bg1"/>
              </a:solidFill>
            </a:endParaRPr>
          </a:p>
          <a:p>
            <a:pPr marL="0" indent="0">
              <a:buNone/>
            </a:pPr>
            <a:endParaRPr lang="ru-RU" dirty="0"/>
          </a:p>
          <a:p>
            <a:endParaRPr lang="ru-RU" dirty="0"/>
          </a:p>
        </p:txBody>
      </p:sp>
      <p:sp>
        <p:nvSpPr>
          <p:cNvPr id="4" name="TextBox 3">
            <a:extLst>
              <a:ext uri="{FF2B5EF4-FFF2-40B4-BE49-F238E27FC236}">
                <a16:creationId xmlns:a16="http://schemas.microsoft.com/office/drawing/2014/main" id="{BD962E79-297F-A59C-0356-F06F58061A2B}"/>
              </a:ext>
            </a:extLst>
          </p:cNvPr>
          <p:cNvSpPr txBox="1"/>
          <p:nvPr/>
        </p:nvSpPr>
        <p:spPr>
          <a:xfrm>
            <a:off x="313592" y="76932"/>
            <a:ext cx="2159566" cy="646331"/>
          </a:xfrm>
          <a:prstGeom prst="rect">
            <a:avLst/>
          </a:prstGeom>
          <a:noFill/>
        </p:spPr>
        <p:txBody>
          <a:bodyPr wrap="none" rtlCol="0">
            <a:spAutoFit/>
          </a:bodyPr>
          <a:lstStyle/>
          <a:p>
            <a:r>
              <a:rPr lang="ru-RU" sz="3600" dirty="0"/>
              <a:t>ВОПРОС 2</a:t>
            </a:r>
          </a:p>
        </p:txBody>
      </p:sp>
    </p:spTree>
    <p:extLst>
      <p:ext uri="{BB962C8B-B14F-4D97-AF65-F5344CB8AC3E}">
        <p14:creationId xmlns:p14="http://schemas.microsoft.com/office/powerpoint/2010/main" val="32581885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34224" y="629174"/>
            <a:ext cx="8381126" cy="5547789"/>
          </a:xfrm>
        </p:spPr>
        <p:txBody>
          <a:bodyPr>
            <a:normAutofit/>
          </a:bodyPr>
          <a:lstStyle/>
          <a:p>
            <a:pPr marL="0" indent="0">
              <a:buNone/>
            </a:pPr>
            <a:r>
              <a:rPr lang="ru-RU" sz="2000" i="1" dirty="0">
                <a:solidFill>
                  <a:schemeClr val="bg1"/>
                </a:solidFill>
              </a:rPr>
              <a:t>Однажды, в разгар веселья, в передней показалась фигура человека в крестьянском тулупе. Вскоре в столовую вошел старик с длинной бородой, в валенках и серой блузе, подпоясанной ремнем. Его встретили общим радостным восклицанием. В первую минуту я не понял, что это был …. Ни одна фотография, ни даже писанные с него портреты не могут передать того впечатления, которое получалось от его живого лица и фигуры. Разве можно передать на бумаге или холсте глаза, которые пронизывали душу и точно зондировали ее! Это были глаза то острые, колючие, то мягкие, солнечные. Когда … приглядывался к человеку, он становился неподвижным, сосредоточенным, пытливо проникал внутрь его и точно высасывал все, что было в нем скрытого — хорошего или плохого. В эти минуты глаза его прятались за нависшие брови, как солнце за тучу. В другие минуты … по-детски откликался на шутку, заливался милым смехом, и глаза его становились веселыми и шутливыми, выходили из густых бровей и светили. &lt;…&gt;</a:t>
            </a:r>
          </a:p>
          <a:p>
            <a:pPr marL="0" indent="0">
              <a:buNone/>
            </a:pPr>
            <a:r>
              <a:rPr lang="ru-RU" sz="2000" i="1" dirty="0">
                <a:solidFill>
                  <a:schemeClr val="bg1"/>
                </a:solidFill>
              </a:rPr>
              <a:t>К. Станиславский</a:t>
            </a:r>
            <a:endParaRPr lang="ru-RU" sz="2000" dirty="0">
              <a:solidFill>
                <a:schemeClr val="bg1"/>
              </a:solidFill>
            </a:endParaRPr>
          </a:p>
        </p:txBody>
      </p:sp>
      <p:sp>
        <p:nvSpPr>
          <p:cNvPr id="4" name="TextBox 3">
            <a:extLst>
              <a:ext uri="{FF2B5EF4-FFF2-40B4-BE49-F238E27FC236}">
                <a16:creationId xmlns:a16="http://schemas.microsoft.com/office/drawing/2014/main" id="{8CB67C0C-9BA5-F414-BA17-89C760C49196}"/>
              </a:ext>
            </a:extLst>
          </p:cNvPr>
          <p:cNvSpPr txBox="1"/>
          <p:nvPr/>
        </p:nvSpPr>
        <p:spPr>
          <a:xfrm>
            <a:off x="313592" y="76932"/>
            <a:ext cx="2159566" cy="646331"/>
          </a:xfrm>
          <a:prstGeom prst="rect">
            <a:avLst/>
          </a:prstGeom>
          <a:noFill/>
        </p:spPr>
        <p:txBody>
          <a:bodyPr wrap="none" rtlCol="0">
            <a:spAutoFit/>
          </a:bodyPr>
          <a:lstStyle/>
          <a:p>
            <a:r>
              <a:rPr lang="ru-RU" sz="3600" dirty="0"/>
              <a:t>ВОПРОС 3</a:t>
            </a:r>
          </a:p>
        </p:txBody>
      </p:sp>
    </p:spTree>
    <p:extLst>
      <p:ext uri="{BB962C8B-B14F-4D97-AF65-F5344CB8AC3E}">
        <p14:creationId xmlns:p14="http://schemas.microsoft.com/office/powerpoint/2010/main" val="383971347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536371" y="802168"/>
            <a:ext cx="7886700" cy="4351338"/>
          </a:xfrm>
        </p:spPr>
        <p:txBody>
          <a:bodyPr>
            <a:noAutofit/>
          </a:bodyPr>
          <a:lstStyle/>
          <a:p>
            <a:pPr marL="0" indent="0">
              <a:buNone/>
            </a:pPr>
            <a:r>
              <a:rPr lang="ru-RU" sz="2400" b="1" dirty="0">
                <a:solidFill>
                  <a:schemeClr val="bg1"/>
                </a:solidFill>
              </a:rPr>
              <a:t>Веселый год</a:t>
            </a:r>
            <a:endParaRPr lang="ru-RU" sz="2400" dirty="0">
              <a:solidFill>
                <a:schemeClr val="bg1"/>
              </a:solidFill>
            </a:endParaRPr>
          </a:p>
          <a:p>
            <a:pPr marL="0" indent="0">
              <a:buNone/>
            </a:pPr>
            <a:r>
              <a:rPr lang="ru-RU" sz="2400" dirty="0">
                <a:solidFill>
                  <a:schemeClr val="bg1"/>
                </a:solidFill>
              </a:rPr>
              <a:t>Ездили Россией. Вечера. Лекции. Губернаторство настораживалось. В Николаеве нам предложили не касаться ни начальства, ни Пушкина. Часто обрывались полицией на полуслове доклада. К ватаге присоединился Вася Каменский.</a:t>
            </a:r>
          </a:p>
          <a:p>
            <a:pPr marL="0" indent="0">
              <a:buNone/>
            </a:pPr>
            <a:r>
              <a:rPr lang="ru-RU" sz="2400" dirty="0">
                <a:solidFill>
                  <a:schemeClr val="bg1"/>
                </a:solidFill>
              </a:rPr>
              <a:t>Для меня эти годы — формальная работа, овладение словом.</a:t>
            </a:r>
          </a:p>
          <a:p>
            <a:pPr marL="0" indent="0">
              <a:buNone/>
            </a:pPr>
            <a:r>
              <a:rPr lang="ru-RU" sz="2400" dirty="0">
                <a:solidFill>
                  <a:schemeClr val="bg1"/>
                </a:solidFill>
              </a:rPr>
              <a:t>Издатели не брали нас. Капиталистический нос чуял в нас динамитчиков. У меня не покупали ни одной строчки.</a:t>
            </a:r>
          </a:p>
          <a:p>
            <a:pPr marL="0" indent="0">
              <a:buNone/>
            </a:pPr>
            <a:r>
              <a:rPr lang="ru-RU" sz="2400" dirty="0">
                <a:solidFill>
                  <a:schemeClr val="bg1"/>
                </a:solidFill>
              </a:rPr>
              <a:t>Возвращаясь в Москву — чаще всего жил на бульварах.</a:t>
            </a:r>
          </a:p>
          <a:p>
            <a:pPr marL="0" indent="0">
              <a:buNone/>
            </a:pPr>
            <a:r>
              <a:rPr lang="ru-RU" sz="2400" dirty="0">
                <a:solidFill>
                  <a:schemeClr val="bg1"/>
                </a:solidFill>
              </a:rPr>
              <a:t>Это время завершилось написанной мною трагедией. Поставлена в Петербурге. Луна-Парк. Просвистели ее до дырок.</a:t>
            </a:r>
          </a:p>
          <a:p>
            <a:pPr marL="0" indent="0">
              <a:buNone/>
            </a:pPr>
            <a:endParaRPr lang="ru-RU" sz="2400" dirty="0">
              <a:solidFill>
                <a:schemeClr val="bg1"/>
              </a:solidFill>
            </a:endParaRPr>
          </a:p>
          <a:p>
            <a:pPr marL="0" indent="0">
              <a:buNone/>
            </a:pPr>
            <a:r>
              <a:rPr lang="ru-RU" sz="2400" dirty="0">
                <a:solidFill>
                  <a:schemeClr val="bg1"/>
                </a:solidFill>
              </a:rPr>
              <a:t>Автобиография</a:t>
            </a:r>
          </a:p>
        </p:txBody>
      </p:sp>
      <p:sp>
        <p:nvSpPr>
          <p:cNvPr id="4" name="TextBox 3">
            <a:extLst>
              <a:ext uri="{FF2B5EF4-FFF2-40B4-BE49-F238E27FC236}">
                <a16:creationId xmlns:a16="http://schemas.microsoft.com/office/drawing/2014/main" id="{1EEB5AE2-FFD6-E20E-61CB-9C8867657905}"/>
              </a:ext>
            </a:extLst>
          </p:cNvPr>
          <p:cNvSpPr txBox="1"/>
          <p:nvPr/>
        </p:nvSpPr>
        <p:spPr>
          <a:xfrm>
            <a:off x="313592" y="76932"/>
            <a:ext cx="2159566" cy="646331"/>
          </a:xfrm>
          <a:prstGeom prst="rect">
            <a:avLst/>
          </a:prstGeom>
          <a:noFill/>
        </p:spPr>
        <p:txBody>
          <a:bodyPr wrap="none" rtlCol="0">
            <a:spAutoFit/>
          </a:bodyPr>
          <a:lstStyle/>
          <a:p>
            <a:r>
              <a:rPr lang="ru-RU" sz="3600" dirty="0"/>
              <a:t>ВОПРОС 4</a:t>
            </a:r>
          </a:p>
        </p:txBody>
      </p:sp>
    </p:spTree>
    <p:extLst>
      <p:ext uri="{BB962C8B-B14F-4D97-AF65-F5344CB8AC3E}">
        <p14:creationId xmlns:p14="http://schemas.microsoft.com/office/powerpoint/2010/main" val="305795621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395536" y="980728"/>
            <a:ext cx="8291264" cy="5145435"/>
          </a:xfrm>
        </p:spPr>
        <p:txBody>
          <a:bodyPr>
            <a:normAutofit/>
          </a:bodyPr>
          <a:lstStyle/>
          <a:p>
            <a:pPr marL="0" indent="0">
              <a:buNone/>
            </a:pPr>
            <a:r>
              <a:rPr lang="ru-RU" dirty="0">
                <a:solidFill>
                  <a:schemeClr val="bg1"/>
                </a:solidFill>
              </a:rPr>
              <a:t>В начале пятидесятых годов в Москве шел писательских съезд. Председательствовал Александр Фадеев. Вокруг него сидели самые известные писатели. Вдруг зал с одной стороны стал редеть, Фадеев несколько раз встряхнул колокольчик, удивленно глядя в зал - люди поспешно выходили, и я тоже вышла вслед за ними посмотреть - что там такое, куда все заторопились?</a:t>
            </a:r>
          </a:p>
          <a:p>
            <a:pPr marL="0" indent="0">
              <a:buNone/>
            </a:pPr>
            <a:r>
              <a:rPr lang="ru-RU" dirty="0"/>
              <a:t>И увидела, что все встали вдоль стены просторного фойе, а по центру фойе медленно идет ….. Стройная, с шалью, накинутой на плечи, ни на кого не глядя, одна.</a:t>
            </a:r>
          </a:p>
          <a:p>
            <a:pPr marL="0" indent="0">
              <a:buNone/>
            </a:pPr>
            <a:r>
              <a:rPr lang="ru-RU" dirty="0">
                <a:solidFill>
                  <a:schemeClr val="bg1"/>
                </a:solidFill>
              </a:rPr>
              <a:t>Было ясно, что она явилась на съезд, но увидев, что люди, бросив все, собираются вокруг, в зал так и не вошла и ни на кого не глядя вышла...</a:t>
            </a:r>
          </a:p>
          <a:p>
            <a:pPr marL="0" indent="0">
              <a:buNone/>
            </a:pPr>
            <a:r>
              <a:rPr lang="ru-RU" dirty="0">
                <a:solidFill>
                  <a:schemeClr val="bg1"/>
                </a:solidFill>
              </a:rPr>
              <a:t>Так и шла ее жизнь - и в центре внимания, и наедине с самой собой, а ее поэзия была целым миром и всей жизнью.</a:t>
            </a:r>
          </a:p>
          <a:p>
            <a:pPr marL="0" indent="0">
              <a:buNone/>
            </a:pPr>
            <a:endParaRPr lang="ru-RU" b="1" dirty="0">
              <a:solidFill>
                <a:schemeClr val="bg1"/>
              </a:solidFill>
            </a:endParaRPr>
          </a:p>
          <a:p>
            <a:pPr marL="0" indent="0">
              <a:buNone/>
            </a:pPr>
            <a:r>
              <a:rPr lang="ru-RU" b="1" dirty="0">
                <a:solidFill>
                  <a:schemeClr val="bg1"/>
                </a:solidFill>
              </a:rPr>
              <a:t>Маркарян </a:t>
            </a:r>
            <a:r>
              <a:rPr lang="ru-RU" b="1" dirty="0" err="1">
                <a:solidFill>
                  <a:schemeClr val="bg1"/>
                </a:solidFill>
              </a:rPr>
              <a:t>Маро</a:t>
            </a:r>
            <a:endParaRPr lang="ru-RU" b="1" dirty="0">
              <a:solidFill>
                <a:schemeClr val="bg1"/>
              </a:solidFill>
            </a:endParaRPr>
          </a:p>
          <a:p>
            <a:pPr marL="0" indent="0">
              <a:buNone/>
            </a:pPr>
            <a:endParaRPr lang="ru-RU" dirty="0"/>
          </a:p>
          <a:p>
            <a:endParaRPr lang="ru-RU" dirty="0"/>
          </a:p>
        </p:txBody>
      </p:sp>
      <p:sp>
        <p:nvSpPr>
          <p:cNvPr id="4" name="TextBox 3">
            <a:extLst>
              <a:ext uri="{FF2B5EF4-FFF2-40B4-BE49-F238E27FC236}">
                <a16:creationId xmlns:a16="http://schemas.microsoft.com/office/drawing/2014/main" id="{3F015ACB-221D-E597-E2C0-6843FD0E80AB}"/>
              </a:ext>
            </a:extLst>
          </p:cNvPr>
          <p:cNvSpPr txBox="1"/>
          <p:nvPr/>
        </p:nvSpPr>
        <p:spPr>
          <a:xfrm>
            <a:off x="313592" y="76932"/>
            <a:ext cx="2159566" cy="646331"/>
          </a:xfrm>
          <a:prstGeom prst="rect">
            <a:avLst/>
          </a:prstGeom>
          <a:noFill/>
        </p:spPr>
        <p:txBody>
          <a:bodyPr wrap="none" rtlCol="0">
            <a:spAutoFit/>
          </a:bodyPr>
          <a:lstStyle/>
          <a:p>
            <a:r>
              <a:rPr lang="ru-RU" sz="3600" dirty="0"/>
              <a:t>ВОПРОС 5</a:t>
            </a:r>
          </a:p>
        </p:txBody>
      </p:sp>
    </p:spTree>
    <p:extLst>
      <p:ext uri="{BB962C8B-B14F-4D97-AF65-F5344CB8AC3E}">
        <p14:creationId xmlns:p14="http://schemas.microsoft.com/office/powerpoint/2010/main" val="297948960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E18284AD-0F49-101F-35CC-CED75DCEE4ED}"/>
              </a:ext>
            </a:extLst>
          </p:cNvPr>
          <p:cNvSpPr>
            <a:spLocks noGrp="1"/>
          </p:cNvSpPr>
          <p:nvPr>
            <p:ph type="title"/>
          </p:nvPr>
        </p:nvSpPr>
        <p:spPr/>
        <p:txBody>
          <a:bodyPr/>
          <a:lstStyle/>
          <a:p>
            <a:r>
              <a:rPr lang="ru-RU" dirty="0">
                <a:solidFill>
                  <a:schemeClr val="bg1"/>
                </a:solidFill>
              </a:rPr>
              <a:t>ОТВЕТЫ</a:t>
            </a:r>
          </a:p>
        </p:txBody>
      </p:sp>
      <p:sp>
        <p:nvSpPr>
          <p:cNvPr id="3" name="Объект 2">
            <a:extLst>
              <a:ext uri="{FF2B5EF4-FFF2-40B4-BE49-F238E27FC236}">
                <a16:creationId xmlns:a16="http://schemas.microsoft.com/office/drawing/2014/main" id="{315451A2-3712-3B20-EBB5-679DD8A036AA}"/>
              </a:ext>
            </a:extLst>
          </p:cNvPr>
          <p:cNvSpPr>
            <a:spLocks noGrp="1"/>
          </p:cNvSpPr>
          <p:nvPr>
            <p:ph idx="1"/>
          </p:nvPr>
        </p:nvSpPr>
        <p:spPr/>
        <p:txBody>
          <a:bodyPr/>
          <a:lstStyle/>
          <a:p>
            <a:endParaRPr lang="ru-RU"/>
          </a:p>
        </p:txBody>
      </p:sp>
    </p:spTree>
    <p:extLst>
      <p:ext uri="{BB962C8B-B14F-4D97-AF65-F5344CB8AC3E}">
        <p14:creationId xmlns:p14="http://schemas.microsoft.com/office/powerpoint/2010/main" val="8655494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u="sng" dirty="0">
                <a:solidFill>
                  <a:schemeClr val="bg1"/>
                </a:solidFill>
              </a:rPr>
              <a:t>А.П.ЧЕХОВ</a:t>
            </a:r>
          </a:p>
        </p:txBody>
      </p:sp>
      <p:sp>
        <p:nvSpPr>
          <p:cNvPr id="3" name="Объект 2"/>
          <p:cNvSpPr>
            <a:spLocks noGrp="1"/>
          </p:cNvSpPr>
          <p:nvPr>
            <p:ph idx="1"/>
          </p:nvPr>
        </p:nvSpPr>
        <p:spPr/>
        <p:txBody>
          <a:bodyPr>
            <a:normAutofit/>
          </a:bodyPr>
          <a:lstStyle/>
          <a:p>
            <a:r>
              <a:rPr lang="ru-RU" dirty="0"/>
              <a:t>Меня поражает, как он моложе тридцати лет мог написать "Скучную историю", "Княгиню", "На пути", "Холодную кровь", "Тину", "Хористку", «Тиф». Кроме художественного таланта, изумляет во всех этих рассказах знание жизни, глубокое проникновение в человеческую душу в такие еще молодые годы. Конечно, работа врача ему очень много дала в этом отношении. Он всегда говорил мне и профессору Россолимо, что благодаря ей область его наблюдений расширилась и обогатила его знаниями, настоящую цену которых для него, как писателя, может понять только врач. "Знание медицины меня избавило от многих ошибок, которых не избег и сам Толстой, например, в "</a:t>
            </a:r>
            <a:r>
              <a:rPr lang="ru-RU" dirty="0" err="1"/>
              <a:t>Крейцеровой</a:t>
            </a:r>
            <a:r>
              <a:rPr lang="ru-RU" dirty="0"/>
              <a:t> сонате".</a:t>
            </a:r>
          </a:p>
          <a:p>
            <a:br>
              <a:rPr lang="ru-RU" dirty="0"/>
            </a:br>
            <a:r>
              <a:rPr lang="ru-RU" dirty="0" err="1"/>
              <a:t>И.Бунин</a:t>
            </a:r>
            <a:endParaRPr lang="ru-RU" dirty="0"/>
          </a:p>
          <a:p>
            <a:endParaRPr lang="ru-RU" dirty="0"/>
          </a:p>
        </p:txBody>
      </p:sp>
      <p:sp>
        <p:nvSpPr>
          <p:cNvPr id="4" name="TextBox 3">
            <a:extLst>
              <a:ext uri="{FF2B5EF4-FFF2-40B4-BE49-F238E27FC236}">
                <a16:creationId xmlns:a16="http://schemas.microsoft.com/office/drawing/2014/main" id="{2B28E55C-A294-4577-B9B9-DA7BFC8154E9}"/>
              </a:ext>
            </a:extLst>
          </p:cNvPr>
          <p:cNvSpPr txBox="1"/>
          <p:nvPr/>
        </p:nvSpPr>
        <p:spPr>
          <a:xfrm>
            <a:off x="313592" y="76932"/>
            <a:ext cx="2159566" cy="646331"/>
          </a:xfrm>
          <a:prstGeom prst="rect">
            <a:avLst/>
          </a:prstGeom>
          <a:noFill/>
        </p:spPr>
        <p:txBody>
          <a:bodyPr wrap="none" rtlCol="0">
            <a:spAutoFit/>
          </a:bodyPr>
          <a:lstStyle/>
          <a:p>
            <a:r>
              <a:rPr lang="ru-RU" sz="3600" dirty="0"/>
              <a:t>ВОПРОС 1</a:t>
            </a:r>
          </a:p>
        </p:txBody>
      </p:sp>
    </p:spTree>
    <p:extLst>
      <p:ext uri="{BB962C8B-B14F-4D97-AF65-F5344CB8AC3E}">
        <p14:creationId xmlns:p14="http://schemas.microsoft.com/office/powerpoint/2010/main" val="3729377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u="sng" dirty="0">
                <a:solidFill>
                  <a:schemeClr val="bg1"/>
                </a:solidFill>
              </a:rPr>
              <a:t>М.Ю.ЛЕРМОНТОВ</a:t>
            </a:r>
          </a:p>
        </p:txBody>
      </p:sp>
      <p:sp>
        <p:nvSpPr>
          <p:cNvPr id="3" name="Объект 2"/>
          <p:cNvSpPr>
            <a:spLocks noGrp="1"/>
          </p:cNvSpPr>
          <p:nvPr>
            <p:ph idx="1"/>
          </p:nvPr>
        </p:nvSpPr>
        <p:spPr/>
        <p:txBody>
          <a:bodyPr>
            <a:normAutofit fontScale="92500"/>
          </a:bodyPr>
          <a:lstStyle/>
          <a:p>
            <a:pPr marL="0" indent="0">
              <a:buNone/>
            </a:pPr>
            <a:r>
              <a:rPr lang="ru-RU" dirty="0"/>
              <a:t>Он подражал в стихах Пушкину и Байрону и вдруг начал писать нечто такое, где он никому не подражал, зато всем уже целый век хочется подражать ему. Но совершенно очевидно, что это невозможно, ибо он владеет тем, что у актера называют «сотой интонацией».</a:t>
            </a:r>
          </a:p>
          <a:p>
            <a:pPr marL="0" indent="0">
              <a:buNone/>
            </a:pPr>
            <a:r>
              <a:rPr lang="ru-RU" dirty="0"/>
              <a:t>Это так неожиданно, так просто и так бездонно... Я уже не говорю о его прозе. Здесь он обогнал самого себя на сто лет и в каждой вещи разрушает миф о том, что проза — достояние лишь зрелого возраста. И даже то, что принято считать недоступным для больших лириков — театр, — ему было подвластно...</a:t>
            </a:r>
          </a:p>
          <a:p>
            <a:pPr marL="0" indent="0">
              <a:buNone/>
            </a:pPr>
            <a:r>
              <a:rPr lang="ru-RU" dirty="0" err="1"/>
              <a:t>А.Ахматова</a:t>
            </a:r>
            <a:endParaRPr lang="ru-RU" dirty="0"/>
          </a:p>
          <a:p>
            <a:pPr marL="0" indent="0">
              <a:buNone/>
            </a:pPr>
            <a:r>
              <a:rPr lang="ru-RU" dirty="0"/>
              <a:t>В наружности его было что-то зловещее и трагическое; какой-то сумрачной и недоброй силой, задумчивой презрительностью и страстью веяло от его смуглого лица, от его больших и неподвижно-темных глаз.</a:t>
            </a:r>
          </a:p>
          <a:p>
            <a:pPr marL="0" indent="0">
              <a:buNone/>
            </a:pPr>
            <a:r>
              <a:rPr lang="ru-RU" dirty="0" err="1"/>
              <a:t>И.Тургенев</a:t>
            </a:r>
            <a:endParaRPr lang="ru-RU" dirty="0"/>
          </a:p>
          <a:p>
            <a:pPr marL="0" indent="0">
              <a:buNone/>
            </a:pPr>
            <a:endParaRPr lang="ru-RU" dirty="0"/>
          </a:p>
          <a:p>
            <a:endParaRPr lang="ru-RU" dirty="0"/>
          </a:p>
        </p:txBody>
      </p:sp>
      <p:sp>
        <p:nvSpPr>
          <p:cNvPr id="4" name="TextBox 3">
            <a:extLst>
              <a:ext uri="{FF2B5EF4-FFF2-40B4-BE49-F238E27FC236}">
                <a16:creationId xmlns:a16="http://schemas.microsoft.com/office/drawing/2014/main" id="{8FCE9F5B-5100-2306-FB91-7CA4FE0981CE}"/>
              </a:ext>
            </a:extLst>
          </p:cNvPr>
          <p:cNvSpPr txBox="1"/>
          <p:nvPr/>
        </p:nvSpPr>
        <p:spPr>
          <a:xfrm>
            <a:off x="313592" y="76932"/>
            <a:ext cx="2159566" cy="646331"/>
          </a:xfrm>
          <a:prstGeom prst="rect">
            <a:avLst/>
          </a:prstGeom>
          <a:noFill/>
        </p:spPr>
        <p:txBody>
          <a:bodyPr wrap="none" rtlCol="0">
            <a:spAutoFit/>
          </a:bodyPr>
          <a:lstStyle/>
          <a:p>
            <a:r>
              <a:rPr lang="ru-RU" sz="3600" dirty="0"/>
              <a:t>ВОПРОС 2</a:t>
            </a:r>
          </a:p>
        </p:txBody>
      </p:sp>
    </p:spTree>
    <p:extLst>
      <p:ext uri="{BB962C8B-B14F-4D97-AF65-F5344CB8AC3E}">
        <p14:creationId xmlns:p14="http://schemas.microsoft.com/office/powerpoint/2010/main" val="24110434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i="1" u="sng" dirty="0">
                <a:solidFill>
                  <a:schemeClr val="bg1"/>
                </a:solidFill>
              </a:rPr>
              <a:t>Л.Н.ТОЛСТОЙ</a:t>
            </a:r>
          </a:p>
        </p:txBody>
      </p:sp>
      <p:sp>
        <p:nvSpPr>
          <p:cNvPr id="3" name="Объект 2"/>
          <p:cNvSpPr>
            <a:spLocks noGrp="1"/>
          </p:cNvSpPr>
          <p:nvPr>
            <p:ph idx="1"/>
          </p:nvPr>
        </p:nvSpPr>
        <p:spPr/>
        <p:txBody>
          <a:bodyPr>
            <a:normAutofit fontScale="92500" lnSpcReduction="10000"/>
          </a:bodyPr>
          <a:lstStyle/>
          <a:p>
            <a:pPr marL="0" indent="0">
              <a:buNone/>
            </a:pPr>
            <a:r>
              <a:rPr lang="ru-RU" i="1" dirty="0"/>
              <a:t>Однажды, в разгар веселья, в передней показалась фигура человека в крестьянском тулупе. Вскоре в столовую вошел старик с длинной бородой, в валенках и серой блузе, подпоясанной ремнем. Его встретили общим радостным восклицанием. В первую минуту я не понял, что это был …. Ни одна фотография, ни даже писанные с него портреты не могут передать того впечатления, которое получалось от его живого лица и фигуры. Разве можно передать на бумаге или холсте глаза, которые пронизывали душу и точно зондировали ее! Это были глаза то острые, колючие, то мягкие, солнечные. Когда … приглядывался к человеку, он становился неподвижным, сосредоточенным, пытливо проникал внутрь его и точно высасывал все, что было в нем скрытого — хорошего или плохого. В эти минуты глаза его прятались за нависшие брови, как солнце за тучу. В другие минуты … по-детски откликался на шутку, заливался милым смехом, и глаза его становились веселыми и шутливыми, выходили из густых бровей и светили. &lt;…&gt;</a:t>
            </a:r>
          </a:p>
          <a:p>
            <a:pPr marL="0" indent="0">
              <a:buNone/>
            </a:pPr>
            <a:r>
              <a:rPr lang="ru-RU" i="1" dirty="0"/>
              <a:t>К. Станиславский</a:t>
            </a:r>
            <a:endParaRPr lang="ru-RU" dirty="0"/>
          </a:p>
        </p:txBody>
      </p:sp>
      <p:sp>
        <p:nvSpPr>
          <p:cNvPr id="4" name="TextBox 3">
            <a:extLst>
              <a:ext uri="{FF2B5EF4-FFF2-40B4-BE49-F238E27FC236}">
                <a16:creationId xmlns:a16="http://schemas.microsoft.com/office/drawing/2014/main" id="{C03CC606-F68E-A2E8-2B6B-51C6A0C2BDC9}"/>
              </a:ext>
            </a:extLst>
          </p:cNvPr>
          <p:cNvSpPr txBox="1"/>
          <p:nvPr/>
        </p:nvSpPr>
        <p:spPr>
          <a:xfrm>
            <a:off x="313592" y="76932"/>
            <a:ext cx="2159566" cy="646331"/>
          </a:xfrm>
          <a:prstGeom prst="rect">
            <a:avLst/>
          </a:prstGeom>
          <a:noFill/>
        </p:spPr>
        <p:txBody>
          <a:bodyPr wrap="none" rtlCol="0">
            <a:spAutoFit/>
          </a:bodyPr>
          <a:lstStyle/>
          <a:p>
            <a:r>
              <a:rPr lang="ru-RU" sz="3600" dirty="0"/>
              <a:t>ВОПРОС 3</a:t>
            </a:r>
          </a:p>
        </p:txBody>
      </p:sp>
    </p:spTree>
    <p:extLst>
      <p:ext uri="{BB962C8B-B14F-4D97-AF65-F5344CB8AC3E}">
        <p14:creationId xmlns:p14="http://schemas.microsoft.com/office/powerpoint/2010/main" val="665642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u="sng" dirty="0">
                <a:solidFill>
                  <a:schemeClr val="bg1"/>
                </a:solidFill>
              </a:rPr>
              <a:t>В.МАЯКОВСКИЙ</a:t>
            </a:r>
          </a:p>
        </p:txBody>
      </p:sp>
      <p:sp>
        <p:nvSpPr>
          <p:cNvPr id="3" name="Объект 2"/>
          <p:cNvSpPr>
            <a:spLocks noGrp="1"/>
          </p:cNvSpPr>
          <p:nvPr>
            <p:ph idx="1"/>
          </p:nvPr>
        </p:nvSpPr>
        <p:spPr/>
        <p:txBody>
          <a:bodyPr>
            <a:normAutofit lnSpcReduction="10000"/>
          </a:bodyPr>
          <a:lstStyle/>
          <a:p>
            <a:pPr marL="0" indent="0">
              <a:buNone/>
            </a:pPr>
            <a:r>
              <a:rPr lang="ru-RU" b="1" dirty="0"/>
              <a:t>Веселый год</a:t>
            </a:r>
            <a:endParaRPr lang="ru-RU" dirty="0"/>
          </a:p>
          <a:p>
            <a:pPr marL="0" indent="0">
              <a:buNone/>
            </a:pPr>
            <a:r>
              <a:rPr lang="ru-RU" dirty="0"/>
              <a:t>Ездили Россией. Вечера. Лекции. Губернаторство настораживалось. В Николаеве нам предложили не касаться ни начальства, ни Пушкина. Часто обрывались полицией на полуслове доклада. К ватаге присоединился Вася Каменский.</a:t>
            </a:r>
          </a:p>
          <a:p>
            <a:pPr marL="0" indent="0">
              <a:buNone/>
            </a:pPr>
            <a:r>
              <a:rPr lang="ru-RU" dirty="0"/>
              <a:t>Для меня эти годы — формальная работа, овладение словом.</a:t>
            </a:r>
          </a:p>
          <a:p>
            <a:pPr marL="0" indent="0">
              <a:buNone/>
            </a:pPr>
            <a:r>
              <a:rPr lang="ru-RU" dirty="0"/>
              <a:t>Издатели не брали нас. Капиталистический нос чуял в нас динамитчиков. У меня не покупали ни одной строчки.</a:t>
            </a:r>
          </a:p>
          <a:p>
            <a:pPr marL="0" indent="0">
              <a:buNone/>
            </a:pPr>
            <a:r>
              <a:rPr lang="ru-RU" dirty="0"/>
              <a:t>Возвращаясь в Москву — чаще всего жил на бульварах.</a:t>
            </a:r>
          </a:p>
          <a:p>
            <a:pPr marL="0" indent="0">
              <a:buNone/>
            </a:pPr>
            <a:r>
              <a:rPr lang="ru-RU" dirty="0"/>
              <a:t>Это время завершилось написанной мною трагедией. Поставлена в Петербурге. Луна-Парк. Просвистели ее до дырок.</a:t>
            </a:r>
          </a:p>
          <a:p>
            <a:pPr marL="0" indent="0">
              <a:buNone/>
            </a:pPr>
            <a:endParaRPr lang="ru-RU" dirty="0"/>
          </a:p>
          <a:p>
            <a:pPr marL="0" indent="0">
              <a:buNone/>
            </a:pPr>
            <a:r>
              <a:rPr lang="ru-RU" dirty="0"/>
              <a:t>Автобиография</a:t>
            </a:r>
          </a:p>
        </p:txBody>
      </p:sp>
      <p:sp>
        <p:nvSpPr>
          <p:cNvPr id="4" name="TextBox 3">
            <a:extLst>
              <a:ext uri="{FF2B5EF4-FFF2-40B4-BE49-F238E27FC236}">
                <a16:creationId xmlns:a16="http://schemas.microsoft.com/office/drawing/2014/main" id="{76B2B530-4BDC-C9AB-327F-1A3771B7B465}"/>
              </a:ext>
            </a:extLst>
          </p:cNvPr>
          <p:cNvSpPr txBox="1"/>
          <p:nvPr/>
        </p:nvSpPr>
        <p:spPr>
          <a:xfrm>
            <a:off x="313592" y="76932"/>
            <a:ext cx="2159566" cy="646331"/>
          </a:xfrm>
          <a:prstGeom prst="rect">
            <a:avLst/>
          </a:prstGeom>
          <a:noFill/>
        </p:spPr>
        <p:txBody>
          <a:bodyPr wrap="none" rtlCol="0">
            <a:spAutoFit/>
          </a:bodyPr>
          <a:lstStyle/>
          <a:p>
            <a:r>
              <a:rPr lang="ru-RU" sz="3600" dirty="0"/>
              <a:t>ВОПРОС 4</a:t>
            </a:r>
          </a:p>
        </p:txBody>
      </p:sp>
    </p:spTree>
    <p:extLst>
      <p:ext uri="{BB962C8B-B14F-4D97-AF65-F5344CB8AC3E}">
        <p14:creationId xmlns:p14="http://schemas.microsoft.com/office/powerpoint/2010/main" val="21081581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2812" y="400097"/>
            <a:ext cx="8229600" cy="1143000"/>
          </a:xfrm>
        </p:spPr>
        <p:txBody>
          <a:bodyPr/>
          <a:lstStyle/>
          <a:p>
            <a:r>
              <a:rPr lang="ru-RU" u="sng" dirty="0">
                <a:solidFill>
                  <a:schemeClr val="bg1"/>
                </a:solidFill>
              </a:rPr>
              <a:t>А.А.АХМАТОВА</a:t>
            </a:r>
          </a:p>
        </p:txBody>
      </p:sp>
      <p:sp>
        <p:nvSpPr>
          <p:cNvPr id="3" name="Объект 2"/>
          <p:cNvSpPr>
            <a:spLocks noGrp="1"/>
          </p:cNvSpPr>
          <p:nvPr>
            <p:ph idx="1"/>
          </p:nvPr>
        </p:nvSpPr>
        <p:spPr>
          <a:xfrm>
            <a:off x="313592" y="1391789"/>
            <a:ext cx="8291264" cy="5145435"/>
          </a:xfrm>
        </p:spPr>
        <p:txBody>
          <a:bodyPr>
            <a:normAutofit/>
          </a:bodyPr>
          <a:lstStyle/>
          <a:p>
            <a:pPr marL="0" indent="0">
              <a:buNone/>
            </a:pPr>
            <a:r>
              <a:rPr lang="ru-RU" dirty="0"/>
              <a:t>В начале пятидесятых годов в Москве шел писательских съезд. Председательствовал Александр Фадеев. Вокруг него сидели самые известные писатели. Вдруг зал с одной стороны стал редеть, Фадеев несколько раз встряхнул колокольчик, удивленно глядя в зал - люди поспешно выходили, и я тоже вышла вслед за ними посмотреть - что там такое, куда все заторопились?</a:t>
            </a:r>
          </a:p>
          <a:p>
            <a:pPr marL="0" indent="0">
              <a:buNone/>
            </a:pPr>
            <a:r>
              <a:rPr lang="ru-RU" dirty="0"/>
              <a:t>И увидела, что все встали вдоль стены просторного фойе, а по центру фойе медленно идет ….. Стройная, с шалью, накинутой на плечи, ни на кого не глядя, одна.</a:t>
            </a:r>
          </a:p>
          <a:p>
            <a:pPr marL="0" indent="0">
              <a:buNone/>
            </a:pPr>
            <a:r>
              <a:rPr lang="ru-RU" dirty="0"/>
              <a:t>Было ясно, что она явилась на съезд, но увидев, что люди, бросив все, собираются вокруг, в зал так и не вошла и ни на кого не глядя вышла...</a:t>
            </a:r>
          </a:p>
          <a:p>
            <a:pPr marL="0" indent="0">
              <a:buNone/>
            </a:pPr>
            <a:r>
              <a:rPr lang="ru-RU" dirty="0"/>
              <a:t>Так и шла ее жизнь - и в центре внимания, и наедине с самой собой, а ее поэзия была целым миром и всей жизнью.</a:t>
            </a:r>
          </a:p>
          <a:p>
            <a:pPr marL="0" indent="0">
              <a:buNone/>
            </a:pPr>
            <a:endParaRPr lang="ru-RU" b="1" dirty="0"/>
          </a:p>
          <a:p>
            <a:pPr marL="0" indent="0">
              <a:buNone/>
            </a:pPr>
            <a:r>
              <a:rPr lang="ru-RU" b="1" dirty="0"/>
              <a:t>Маркарян </a:t>
            </a:r>
            <a:r>
              <a:rPr lang="ru-RU" b="1" dirty="0" err="1"/>
              <a:t>Маро</a:t>
            </a:r>
            <a:endParaRPr lang="ru-RU" b="1" dirty="0"/>
          </a:p>
          <a:p>
            <a:pPr marL="0" indent="0">
              <a:buNone/>
            </a:pPr>
            <a:endParaRPr lang="ru-RU" dirty="0"/>
          </a:p>
          <a:p>
            <a:endParaRPr lang="ru-RU" dirty="0"/>
          </a:p>
        </p:txBody>
      </p:sp>
      <p:sp>
        <p:nvSpPr>
          <p:cNvPr id="4" name="TextBox 3">
            <a:extLst>
              <a:ext uri="{FF2B5EF4-FFF2-40B4-BE49-F238E27FC236}">
                <a16:creationId xmlns:a16="http://schemas.microsoft.com/office/drawing/2014/main" id="{9565399D-F45B-6D62-87AB-972D796B22B5}"/>
              </a:ext>
            </a:extLst>
          </p:cNvPr>
          <p:cNvSpPr txBox="1"/>
          <p:nvPr/>
        </p:nvSpPr>
        <p:spPr>
          <a:xfrm>
            <a:off x="313592" y="76932"/>
            <a:ext cx="2159566" cy="646331"/>
          </a:xfrm>
          <a:prstGeom prst="rect">
            <a:avLst/>
          </a:prstGeom>
          <a:noFill/>
        </p:spPr>
        <p:txBody>
          <a:bodyPr wrap="none" rtlCol="0">
            <a:spAutoFit/>
          </a:bodyPr>
          <a:lstStyle/>
          <a:p>
            <a:r>
              <a:rPr lang="ru-RU" sz="3600" dirty="0"/>
              <a:t>ВОПРОС 5</a:t>
            </a:r>
          </a:p>
        </p:txBody>
      </p:sp>
    </p:spTree>
    <p:extLst>
      <p:ext uri="{BB962C8B-B14F-4D97-AF65-F5344CB8AC3E}">
        <p14:creationId xmlns:p14="http://schemas.microsoft.com/office/powerpoint/2010/main" val="14685163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3281" y="142830"/>
            <a:ext cx="8699383" cy="1325563"/>
          </a:xfrm>
        </p:spPr>
        <p:txBody>
          <a:bodyPr>
            <a:normAutofit/>
          </a:bodyPr>
          <a:lstStyle/>
          <a:p>
            <a:pPr algn="ctr"/>
            <a:r>
              <a:rPr lang="ru-RU" sz="3600" dirty="0">
                <a:solidFill>
                  <a:schemeClr val="bg1"/>
                </a:solidFill>
                <a:latin typeface="Bahnschrift SemiBold Condensed" panose="020B0502040204020203" pitchFamily="34" charset="0"/>
              </a:rPr>
              <a:t>РАУНД 5. ЛИТЕРАТУРНАЯ ГАЛЕРЕЯ</a:t>
            </a:r>
            <a:br>
              <a:rPr lang="ru-RU" sz="3600" dirty="0">
                <a:solidFill>
                  <a:schemeClr val="bg1"/>
                </a:solidFill>
                <a:latin typeface="Bahnschrift SemiBold Condensed" panose="020B0502040204020203" pitchFamily="34" charset="0"/>
              </a:rPr>
            </a:br>
            <a:r>
              <a:rPr lang="ru-RU" sz="3600" dirty="0">
                <a:solidFill>
                  <a:schemeClr val="bg1"/>
                </a:solidFill>
                <a:latin typeface="Bahnschrift SemiBold Condensed" panose="020B0502040204020203" pitchFamily="34" charset="0"/>
              </a:rPr>
              <a:t>(НАЗВАНИЕ ПРОИЗВЕДЕНИЯ – 1 БАЛЛ, АВТОР – 1 БАЛЛ)</a:t>
            </a:r>
          </a:p>
        </p:txBody>
      </p:sp>
      <p:pic>
        <p:nvPicPr>
          <p:cNvPr id="5124" name="Picture 4" descr="http://kms.lib.seversk.ru/upc_other/js/ckfinder/userfiles/images/258487-1024x68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604" y="1480903"/>
            <a:ext cx="6495828" cy="4332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42076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endParaRPr lang="ru-RU" dirty="0"/>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481354" y="159376"/>
            <a:ext cx="7955401" cy="64239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D87F12AE-5BDF-9F5F-D746-63A70931B4EB}"/>
              </a:ext>
            </a:extLst>
          </p:cNvPr>
          <p:cNvSpPr txBox="1"/>
          <p:nvPr/>
        </p:nvSpPr>
        <p:spPr>
          <a:xfrm>
            <a:off x="313592" y="76932"/>
            <a:ext cx="2159566" cy="646331"/>
          </a:xfrm>
          <a:prstGeom prst="rect">
            <a:avLst/>
          </a:prstGeom>
          <a:noFill/>
        </p:spPr>
        <p:txBody>
          <a:bodyPr wrap="none" rtlCol="0">
            <a:spAutoFit/>
          </a:bodyPr>
          <a:lstStyle/>
          <a:p>
            <a:r>
              <a:rPr lang="ru-RU" sz="3600" dirty="0">
                <a:solidFill>
                  <a:srgbClr val="FF0000"/>
                </a:solidFill>
              </a:rPr>
              <a:t>ВОПРОС 1</a:t>
            </a:r>
          </a:p>
        </p:txBody>
      </p:sp>
    </p:spTree>
    <p:extLst>
      <p:ext uri="{BB962C8B-B14F-4D97-AF65-F5344CB8AC3E}">
        <p14:creationId xmlns:p14="http://schemas.microsoft.com/office/powerpoint/2010/main" val="2527147144"/>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07705" y="332657"/>
            <a:ext cx="3767216" cy="62507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http://uchitel-slovesnosti.ru/990/092/999/9/01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7944" y="332658"/>
            <a:ext cx="4004283" cy="6272686"/>
          </a:xfrm>
          <a:prstGeom prst="rect">
            <a:avLst/>
          </a:prstGeom>
          <a:noFill/>
          <a:extLst>
            <a:ext uri="{909E8E84-426E-40DD-AFC4-6F175D3DCCD1}">
              <a14:hiddenFill xmlns:a14="http://schemas.microsoft.com/office/drawing/2010/main">
                <a:solidFill>
                  <a:srgbClr val="FFFFFF"/>
                </a:solidFill>
              </a14:hiddenFill>
            </a:ext>
          </a:extLst>
        </p:spPr>
      </p:pic>
      <p:sp>
        <p:nvSpPr>
          <p:cNvPr id="4" name="Заголовок 3">
            <a:extLst>
              <a:ext uri="{FF2B5EF4-FFF2-40B4-BE49-F238E27FC236}">
                <a16:creationId xmlns:a16="http://schemas.microsoft.com/office/drawing/2014/main" id="{22C57231-A9BC-47E8-3003-C659DA7AAA08}"/>
              </a:ext>
            </a:extLst>
          </p:cNvPr>
          <p:cNvSpPr>
            <a:spLocks noGrp="1"/>
          </p:cNvSpPr>
          <p:nvPr>
            <p:ph type="title"/>
          </p:nvPr>
        </p:nvSpPr>
        <p:spPr/>
        <p:txBody>
          <a:bodyPr/>
          <a:lstStyle/>
          <a:p>
            <a:endParaRPr lang="ru-RU"/>
          </a:p>
        </p:txBody>
      </p:sp>
      <p:sp>
        <p:nvSpPr>
          <p:cNvPr id="7" name="TextBox 6">
            <a:extLst>
              <a:ext uri="{FF2B5EF4-FFF2-40B4-BE49-F238E27FC236}">
                <a16:creationId xmlns:a16="http://schemas.microsoft.com/office/drawing/2014/main" id="{0BBA45A9-23DE-2301-43ED-3734AA5DF51F}"/>
              </a:ext>
            </a:extLst>
          </p:cNvPr>
          <p:cNvSpPr txBox="1"/>
          <p:nvPr/>
        </p:nvSpPr>
        <p:spPr>
          <a:xfrm>
            <a:off x="802381" y="6211669"/>
            <a:ext cx="2159566" cy="646331"/>
          </a:xfrm>
          <a:prstGeom prst="rect">
            <a:avLst/>
          </a:prstGeom>
          <a:noFill/>
        </p:spPr>
        <p:txBody>
          <a:bodyPr wrap="none" rtlCol="0">
            <a:spAutoFit/>
          </a:bodyPr>
          <a:lstStyle/>
          <a:p>
            <a:r>
              <a:rPr lang="ru-RU" sz="3600" dirty="0">
                <a:solidFill>
                  <a:schemeClr val="bg1"/>
                </a:solidFill>
              </a:rPr>
              <a:t>ВОПРОС</a:t>
            </a:r>
            <a:r>
              <a:rPr lang="ru-RU" sz="3600" dirty="0"/>
              <a:t> </a:t>
            </a:r>
            <a:r>
              <a:rPr lang="ru-RU" sz="3600" dirty="0">
                <a:solidFill>
                  <a:schemeClr val="bg1"/>
                </a:solidFill>
              </a:rPr>
              <a:t>2</a:t>
            </a:r>
          </a:p>
        </p:txBody>
      </p:sp>
    </p:spTree>
    <p:extLst>
      <p:ext uri="{BB962C8B-B14F-4D97-AF65-F5344CB8AC3E}">
        <p14:creationId xmlns:p14="http://schemas.microsoft.com/office/powerpoint/2010/main" val="202741538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349140" y="447753"/>
            <a:ext cx="4445719" cy="59624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Заголовок 3">
            <a:extLst>
              <a:ext uri="{FF2B5EF4-FFF2-40B4-BE49-F238E27FC236}">
                <a16:creationId xmlns:a16="http://schemas.microsoft.com/office/drawing/2014/main" id="{A7799AF9-960B-0DF8-D046-082C47785B4B}"/>
              </a:ext>
            </a:extLst>
          </p:cNvPr>
          <p:cNvSpPr>
            <a:spLocks noGrp="1"/>
          </p:cNvSpPr>
          <p:nvPr>
            <p:ph type="title"/>
          </p:nvPr>
        </p:nvSpPr>
        <p:spPr/>
        <p:txBody>
          <a:bodyPr/>
          <a:lstStyle/>
          <a:p>
            <a:endParaRPr lang="ru-RU"/>
          </a:p>
        </p:txBody>
      </p:sp>
      <p:sp>
        <p:nvSpPr>
          <p:cNvPr id="6" name="TextBox 5">
            <a:extLst>
              <a:ext uri="{FF2B5EF4-FFF2-40B4-BE49-F238E27FC236}">
                <a16:creationId xmlns:a16="http://schemas.microsoft.com/office/drawing/2014/main" id="{B811D906-574B-793A-BDCE-EBF737D7577C}"/>
              </a:ext>
            </a:extLst>
          </p:cNvPr>
          <p:cNvSpPr txBox="1"/>
          <p:nvPr/>
        </p:nvSpPr>
        <p:spPr>
          <a:xfrm>
            <a:off x="107504" y="177432"/>
            <a:ext cx="2159566" cy="646331"/>
          </a:xfrm>
          <a:prstGeom prst="rect">
            <a:avLst/>
          </a:prstGeom>
          <a:noFill/>
        </p:spPr>
        <p:txBody>
          <a:bodyPr wrap="none" rtlCol="0">
            <a:spAutoFit/>
          </a:bodyPr>
          <a:lstStyle/>
          <a:p>
            <a:r>
              <a:rPr lang="ru-RU" sz="3600" dirty="0"/>
              <a:t>ВОПРОС 3</a:t>
            </a:r>
          </a:p>
        </p:txBody>
      </p:sp>
    </p:spTree>
    <p:extLst>
      <p:ext uri="{BB962C8B-B14F-4D97-AF65-F5344CB8AC3E}">
        <p14:creationId xmlns:p14="http://schemas.microsoft.com/office/powerpoint/2010/main" val="284684713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39552" y="620688"/>
            <a:ext cx="7920880"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Заголовок 3">
            <a:extLst>
              <a:ext uri="{FF2B5EF4-FFF2-40B4-BE49-F238E27FC236}">
                <a16:creationId xmlns:a16="http://schemas.microsoft.com/office/drawing/2014/main" id="{0FE463DC-512B-5E11-A999-EF39229BED9F}"/>
              </a:ext>
            </a:extLst>
          </p:cNvPr>
          <p:cNvSpPr>
            <a:spLocks noGrp="1"/>
          </p:cNvSpPr>
          <p:nvPr>
            <p:ph type="title"/>
          </p:nvPr>
        </p:nvSpPr>
        <p:spPr/>
        <p:txBody>
          <a:bodyPr/>
          <a:lstStyle/>
          <a:p>
            <a:endParaRPr lang="ru-RU"/>
          </a:p>
        </p:txBody>
      </p:sp>
      <p:sp>
        <p:nvSpPr>
          <p:cNvPr id="6" name="TextBox 5">
            <a:extLst>
              <a:ext uri="{FF2B5EF4-FFF2-40B4-BE49-F238E27FC236}">
                <a16:creationId xmlns:a16="http://schemas.microsoft.com/office/drawing/2014/main" id="{8952A0EE-E787-0B25-4E53-EE86747F0D11}"/>
              </a:ext>
            </a:extLst>
          </p:cNvPr>
          <p:cNvSpPr txBox="1"/>
          <p:nvPr/>
        </p:nvSpPr>
        <p:spPr>
          <a:xfrm>
            <a:off x="313592" y="76932"/>
            <a:ext cx="2159566" cy="646331"/>
          </a:xfrm>
          <a:prstGeom prst="rect">
            <a:avLst/>
          </a:prstGeom>
          <a:noFill/>
        </p:spPr>
        <p:txBody>
          <a:bodyPr wrap="none" rtlCol="0">
            <a:spAutoFit/>
          </a:bodyPr>
          <a:lstStyle/>
          <a:p>
            <a:r>
              <a:rPr lang="ru-RU" sz="3600" dirty="0"/>
              <a:t>ВОПРОС 4</a:t>
            </a:r>
          </a:p>
        </p:txBody>
      </p:sp>
    </p:spTree>
    <p:extLst>
      <p:ext uri="{BB962C8B-B14F-4D97-AF65-F5344CB8AC3E}">
        <p14:creationId xmlns:p14="http://schemas.microsoft.com/office/powerpoint/2010/main" val="84920372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p:txBody>
          <a:bodyPr/>
          <a:lstStyle/>
          <a:p>
            <a:endParaRPr lang="ru-RU"/>
          </a:p>
        </p:txBody>
      </p:sp>
      <p:pic>
        <p:nvPicPr>
          <p:cNvPr id="4098" name="Picture 2" descr="https://pm1.narvii.com/7630/cdf28d0ded7bd9ef23ab1b59e0078a01370bcc4er1-600-493v2_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93375" y="737711"/>
            <a:ext cx="6923041" cy="5679059"/>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a:extLst>
              <a:ext uri="{FF2B5EF4-FFF2-40B4-BE49-F238E27FC236}">
                <a16:creationId xmlns:a16="http://schemas.microsoft.com/office/drawing/2014/main" id="{73D41354-20FA-DC56-0070-1A974915D223}"/>
              </a:ext>
            </a:extLst>
          </p:cNvPr>
          <p:cNvSpPr>
            <a:spLocks noGrp="1"/>
          </p:cNvSpPr>
          <p:nvPr>
            <p:ph type="title"/>
          </p:nvPr>
        </p:nvSpPr>
        <p:spPr/>
        <p:txBody>
          <a:bodyPr/>
          <a:lstStyle/>
          <a:p>
            <a:endParaRPr lang="ru-RU"/>
          </a:p>
        </p:txBody>
      </p:sp>
      <p:sp>
        <p:nvSpPr>
          <p:cNvPr id="7" name="TextBox 6">
            <a:extLst>
              <a:ext uri="{FF2B5EF4-FFF2-40B4-BE49-F238E27FC236}">
                <a16:creationId xmlns:a16="http://schemas.microsoft.com/office/drawing/2014/main" id="{533C0C81-CA7A-9B46-8E28-66FAC98FD284}"/>
              </a:ext>
            </a:extLst>
          </p:cNvPr>
          <p:cNvSpPr txBox="1"/>
          <p:nvPr/>
        </p:nvSpPr>
        <p:spPr>
          <a:xfrm>
            <a:off x="313592" y="76932"/>
            <a:ext cx="2159566" cy="646331"/>
          </a:xfrm>
          <a:prstGeom prst="rect">
            <a:avLst/>
          </a:prstGeom>
          <a:noFill/>
        </p:spPr>
        <p:txBody>
          <a:bodyPr wrap="none" rtlCol="0">
            <a:spAutoFit/>
          </a:bodyPr>
          <a:lstStyle/>
          <a:p>
            <a:r>
              <a:rPr lang="ru-RU" sz="3600" dirty="0"/>
              <a:t>ВОПРОС 5</a:t>
            </a:r>
          </a:p>
        </p:txBody>
      </p:sp>
    </p:spTree>
    <p:extLst>
      <p:ext uri="{BB962C8B-B14F-4D97-AF65-F5344CB8AC3E}">
        <p14:creationId xmlns:p14="http://schemas.microsoft.com/office/powerpoint/2010/main" val="333360323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p:txBody>
          <a:bodyPr/>
          <a:lstStyle/>
          <a:p>
            <a:endParaRPr lang="ru-RU"/>
          </a:p>
        </p:txBody>
      </p:sp>
      <p:pic>
        <p:nvPicPr>
          <p:cNvPr id="5126" name="Picture 6" descr="http://existenz.ru/wp-content/uploads/2018/06/875a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84784"/>
            <a:ext cx="7143750" cy="4514851"/>
          </a:xfrm>
          <a:prstGeom prst="rect">
            <a:avLst/>
          </a:prstGeom>
          <a:noFill/>
          <a:extLst>
            <a:ext uri="{909E8E84-426E-40DD-AFC4-6F175D3DCCD1}">
              <a14:hiddenFill xmlns:a14="http://schemas.microsoft.com/office/drawing/2010/main">
                <a:solidFill>
                  <a:srgbClr val="FFFFFF"/>
                </a:solidFill>
              </a14:hiddenFill>
            </a:ext>
          </a:extLst>
        </p:spPr>
      </p:pic>
      <p:sp>
        <p:nvSpPr>
          <p:cNvPr id="5" name="Заголовок 4">
            <a:extLst>
              <a:ext uri="{FF2B5EF4-FFF2-40B4-BE49-F238E27FC236}">
                <a16:creationId xmlns:a16="http://schemas.microsoft.com/office/drawing/2014/main" id="{7E9E5152-BD8C-7AD1-A3F8-D52199328E13}"/>
              </a:ext>
            </a:extLst>
          </p:cNvPr>
          <p:cNvSpPr>
            <a:spLocks noGrp="1"/>
          </p:cNvSpPr>
          <p:nvPr>
            <p:ph type="title"/>
          </p:nvPr>
        </p:nvSpPr>
        <p:spPr/>
        <p:txBody>
          <a:bodyPr/>
          <a:lstStyle/>
          <a:p>
            <a:endParaRPr lang="ru-RU"/>
          </a:p>
        </p:txBody>
      </p:sp>
      <p:sp>
        <p:nvSpPr>
          <p:cNvPr id="7" name="TextBox 6">
            <a:extLst>
              <a:ext uri="{FF2B5EF4-FFF2-40B4-BE49-F238E27FC236}">
                <a16:creationId xmlns:a16="http://schemas.microsoft.com/office/drawing/2014/main" id="{A5AF35DA-088C-66AD-D473-CF382307A1A3}"/>
              </a:ext>
            </a:extLst>
          </p:cNvPr>
          <p:cNvSpPr txBox="1"/>
          <p:nvPr/>
        </p:nvSpPr>
        <p:spPr>
          <a:xfrm>
            <a:off x="313592" y="76932"/>
            <a:ext cx="2159566" cy="646331"/>
          </a:xfrm>
          <a:prstGeom prst="rect">
            <a:avLst/>
          </a:prstGeom>
          <a:noFill/>
        </p:spPr>
        <p:txBody>
          <a:bodyPr wrap="none" rtlCol="0">
            <a:spAutoFit/>
          </a:bodyPr>
          <a:lstStyle/>
          <a:p>
            <a:r>
              <a:rPr lang="ru-RU" sz="3600" dirty="0"/>
              <a:t>ВОПРОС 6</a:t>
            </a:r>
          </a:p>
        </p:txBody>
      </p:sp>
    </p:spTree>
    <p:extLst>
      <p:ext uri="{BB962C8B-B14F-4D97-AF65-F5344CB8AC3E}">
        <p14:creationId xmlns:p14="http://schemas.microsoft.com/office/powerpoint/2010/main" val="425231033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4A90E024-4B5D-A192-99F5-F93B2276F04F}"/>
              </a:ext>
            </a:extLst>
          </p:cNvPr>
          <p:cNvSpPr>
            <a:spLocks noGrp="1"/>
          </p:cNvSpPr>
          <p:nvPr>
            <p:ph type="title"/>
          </p:nvPr>
        </p:nvSpPr>
        <p:spPr/>
        <p:txBody>
          <a:bodyPr/>
          <a:lstStyle/>
          <a:p>
            <a:r>
              <a:rPr lang="ru-RU" dirty="0"/>
              <a:t>ОТВЕТЫ</a:t>
            </a:r>
          </a:p>
        </p:txBody>
      </p:sp>
      <p:sp>
        <p:nvSpPr>
          <p:cNvPr id="3" name="Объект 2">
            <a:extLst>
              <a:ext uri="{FF2B5EF4-FFF2-40B4-BE49-F238E27FC236}">
                <a16:creationId xmlns:a16="http://schemas.microsoft.com/office/drawing/2014/main" id="{98AAF459-78AD-58B9-8FD3-60B9BA439015}"/>
              </a:ext>
            </a:extLst>
          </p:cNvPr>
          <p:cNvSpPr>
            <a:spLocks noGrp="1"/>
          </p:cNvSpPr>
          <p:nvPr>
            <p:ph idx="1"/>
          </p:nvPr>
        </p:nvSpPr>
        <p:spPr/>
        <p:txBody>
          <a:bodyPr/>
          <a:lstStyle/>
          <a:p>
            <a:endParaRPr lang="ru-RU"/>
          </a:p>
        </p:txBody>
      </p:sp>
    </p:spTree>
    <p:extLst>
      <p:ext uri="{BB962C8B-B14F-4D97-AF65-F5344CB8AC3E}">
        <p14:creationId xmlns:p14="http://schemas.microsoft.com/office/powerpoint/2010/main" val="194262276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39552" y="548680"/>
            <a:ext cx="8229600" cy="1143000"/>
          </a:xfrm>
        </p:spPr>
        <p:txBody>
          <a:bodyPr>
            <a:normAutofit/>
          </a:bodyPr>
          <a:lstStyle/>
          <a:p>
            <a:r>
              <a:rPr lang="ru-RU" dirty="0">
                <a:solidFill>
                  <a:schemeClr val="bg1"/>
                </a:solidFill>
              </a:rPr>
              <a:t>Сервантес. Дон Кихот. (Сальвадор Дали)</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032000" y="1812131"/>
            <a:ext cx="5080000" cy="4102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D451E3CB-FCEF-D8F3-CDD2-54FE38714484}"/>
              </a:ext>
            </a:extLst>
          </p:cNvPr>
          <p:cNvSpPr txBox="1"/>
          <p:nvPr/>
        </p:nvSpPr>
        <p:spPr>
          <a:xfrm>
            <a:off x="179512" y="0"/>
            <a:ext cx="2159566" cy="646331"/>
          </a:xfrm>
          <a:prstGeom prst="rect">
            <a:avLst/>
          </a:prstGeom>
          <a:noFill/>
        </p:spPr>
        <p:txBody>
          <a:bodyPr wrap="none" rtlCol="0">
            <a:spAutoFit/>
          </a:bodyPr>
          <a:lstStyle/>
          <a:p>
            <a:r>
              <a:rPr lang="ru-RU" sz="3600" dirty="0"/>
              <a:t>ВОПРОС 1</a:t>
            </a:r>
          </a:p>
        </p:txBody>
      </p:sp>
    </p:spTree>
    <p:extLst>
      <p:ext uri="{BB962C8B-B14F-4D97-AF65-F5344CB8AC3E}">
        <p14:creationId xmlns:p14="http://schemas.microsoft.com/office/powerpoint/2010/main" val="206540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727675" y="0"/>
            <a:ext cx="8229600" cy="1143000"/>
          </a:xfrm>
        </p:spPr>
        <p:txBody>
          <a:bodyPr/>
          <a:lstStyle/>
          <a:p>
            <a:r>
              <a:rPr lang="ru-RU" dirty="0">
                <a:solidFill>
                  <a:schemeClr val="bg1"/>
                </a:solidFill>
              </a:rPr>
              <a:t>Гоголь. Портрет</a:t>
            </a:r>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3568" y="1051390"/>
            <a:ext cx="3767216" cy="55539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descr="http://uchitel-slovesnosti.ru/990/092/999/9/011-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7944" y="1052736"/>
            <a:ext cx="4004283" cy="5552607"/>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8EB741BF-CCEB-BB66-16DA-6C022F3FE0E5}"/>
              </a:ext>
            </a:extLst>
          </p:cNvPr>
          <p:cNvSpPr txBox="1"/>
          <p:nvPr/>
        </p:nvSpPr>
        <p:spPr>
          <a:xfrm>
            <a:off x="313592" y="76932"/>
            <a:ext cx="2159566" cy="646331"/>
          </a:xfrm>
          <a:prstGeom prst="rect">
            <a:avLst/>
          </a:prstGeom>
          <a:noFill/>
        </p:spPr>
        <p:txBody>
          <a:bodyPr wrap="none" rtlCol="0">
            <a:spAutoFit/>
          </a:bodyPr>
          <a:lstStyle/>
          <a:p>
            <a:r>
              <a:rPr lang="ru-RU" sz="3600" dirty="0"/>
              <a:t>ВОПРОС 2</a:t>
            </a:r>
          </a:p>
        </p:txBody>
      </p:sp>
    </p:spTree>
    <p:extLst>
      <p:ext uri="{BB962C8B-B14F-4D97-AF65-F5344CB8AC3E}">
        <p14:creationId xmlns:p14="http://schemas.microsoft.com/office/powerpoint/2010/main" val="290303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341784"/>
            <a:ext cx="8229600" cy="1143000"/>
          </a:xfrm>
        </p:spPr>
        <p:txBody>
          <a:bodyPr>
            <a:normAutofit/>
          </a:bodyPr>
          <a:lstStyle/>
          <a:p>
            <a:r>
              <a:rPr lang="ru-RU" dirty="0">
                <a:solidFill>
                  <a:schemeClr val="bg1"/>
                </a:solidFill>
              </a:rPr>
              <a:t>Булгаков. Мастер и Маргарита. (</a:t>
            </a:r>
            <a:r>
              <a:rPr lang="ru-RU" dirty="0" err="1">
                <a:solidFill>
                  <a:schemeClr val="bg1"/>
                </a:solidFill>
              </a:rPr>
              <a:t>Трагуот</a:t>
            </a:r>
            <a:r>
              <a:rPr lang="ru-RU" dirty="0">
                <a:solidFill>
                  <a:schemeClr val="bg1"/>
                </a:solidFill>
              </a:rPr>
              <a:t> Г.А. )</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627784" y="1484784"/>
            <a:ext cx="3653631" cy="49001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8CD131D0-608F-3F17-202C-03E12AC43CEA}"/>
              </a:ext>
            </a:extLst>
          </p:cNvPr>
          <p:cNvSpPr txBox="1"/>
          <p:nvPr/>
        </p:nvSpPr>
        <p:spPr>
          <a:xfrm>
            <a:off x="179512" y="-99392"/>
            <a:ext cx="2159566" cy="646331"/>
          </a:xfrm>
          <a:prstGeom prst="rect">
            <a:avLst/>
          </a:prstGeom>
          <a:noFill/>
        </p:spPr>
        <p:txBody>
          <a:bodyPr wrap="none" rtlCol="0">
            <a:spAutoFit/>
          </a:bodyPr>
          <a:lstStyle/>
          <a:p>
            <a:r>
              <a:rPr lang="ru-RU" sz="3600" dirty="0"/>
              <a:t>ВОПРОС 3</a:t>
            </a:r>
          </a:p>
        </p:txBody>
      </p:sp>
    </p:spTree>
    <p:extLst>
      <p:ext uri="{BB962C8B-B14F-4D97-AF65-F5344CB8AC3E}">
        <p14:creationId xmlns:p14="http://schemas.microsoft.com/office/powerpoint/2010/main" val="30505401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err="1">
                <a:solidFill>
                  <a:schemeClr val="bg1"/>
                </a:solidFill>
              </a:rPr>
              <a:t>И.Гончаров</a:t>
            </a:r>
            <a:r>
              <a:rPr lang="ru-RU" dirty="0">
                <a:solidFill>
                  <a:schemeClr val="bg1"/>
                </a:solidFill>
              </a:rPr>
              <a:t>. Обломов</a:t>
            </a:r>
          </a:p>
        </p:txBody>
      </p:sp>
      <p:pic>
        <p:nvPicPr>
          <p:cNvPr id="3074"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43608" y="1569726"/>
            <a:ext cx="6959338" cy="45235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a:extLst>
              <a:ext uri="{FF2B5EF4-FFF2-40B4-BE49-F238E27FC236}">
                <a16:creationId xmlns:a16="http://schemas.microsoft.com/office/drawing/2014/main" id="{815A224A-A024-00F7-359B-61E1CB96D835}"/>
              </a:ext>
            </a:extLst>
          </p:cNvPr>
          <p:cNvSpPr txBox="1"/>
          <p:nvPr/>
        </p:nvSpPr>
        <p:spPr>
          <a:xfrm>
            <a:off x="313592" y="76932"/>
            <a:ext cx="2159566" cy="646331"/>
          </a:xfrm>
          <a:prstGeom prst="rect">
            <a:avLst/>
          </a:prstGeom>
          <a:noFill/>
        </p:spPr>
        <p:txBody>
          <a:bodyPr wrap="none" rtlCol="0">
            <a:spAutoFit/>
          </a:bodyPr>
          <a:lstStyle/>
          <a:p>
            <a:r>
              <a:rPr lang="ru-RU" sz="3600" dirty="0"/>
              <a:t>ВОПРОС 4</a:t>
            </a:r>
          </a:p>
        </p:txBody>
      </p:sp>
    </p:spTree>
    <p:extLst>
      <p:ext uri="{BB962C8B-B14F-4D97-AF65-F5344CB8AC3E}">
        <p14:creationId xmlns:p14="http://schemas.microsoft.com/office/powerpoint/2010/main" val="1579619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chemeClr val="bg1"/>
                </a:solidFill>
              </a:rPr>
              <a:t>Л.Н.ТОЛСТОЙ «ВОЙНА И МИР»</a:t>
            </a:r>
          </a:p>
        </p:txBody>
      </p:sp>
      <p:sp>
        <p:nvSpPr>
          <p:cNvPr id="3" name="Объект 2"/>
          <p:cNvSpPr>
            <a:spLocks noGrp="1"/>
          </p:cNvSpPr>
          <p:nvPr>
            <p:ph idx="1"/>
          </p:nvPr>
        </p:nvSpPr>
        <p:spPr/>
        <p:txBody>
          <a:bodyPr/>
          <a:lstStyle/>
          <a:p>
            <a:endParaRPr lang="ru-RU"/>
          </a:p>
        </p:txBody>
      </p:sp>
      <p:pic>
        <p:nvPicPr>
          <p:cNvPr id="4098" name="Picture 2" descr="https://pm1.narvii.com/7630/cdf28d0ded7bd9ef23ab1b59e0078a01370bcc4er1-600-493v2_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336830"/>
            <a:ext cx="6192688" cy="507994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FEA9989F-70FF-B17A-BF14-8D7B382109FA}"/>
              </a:ext>
            </a:extLst>
          </p:cNvPr>
          <p:cNvSpPr txBox="1"/>
          <p:nvPr/>
        </p:nvSpPr>
        <p:spPr>
          <a:xfrm>
            <a:off x="313592" y="76932"/>
            <a:ext cx="2159566" cy="646331"/>
          </a:xfrm>
          <a:prstGeom prst="rect">
            <a:avLst/>
          </a:prstGeom>
          <a:noFill/>
        </p:spPr>
        <p:txBody>
          <a:bodyPr wrap="none" rtlCol="0">
            <a:spAutoFit/>
          </a:bodyPr>
          <a:lstStyle/>
          <a:p>
            <a:r>
              <a:rPr lang="ru-RU" sz="3600" dirty="0"/>
              <a:t>ВОПРОС 5</a:t>
            </a:r>
          </a:p>
        </p:txBody>
      </p:sp>
    </p:spTree>
    <p:extLst>
      <p:ext uri="{BB962C8B-B14F-4D97-AF65-F5344CB8AC3E}">
        <p14:creationId xmlns:p14="http://schemas.microsoft.com/office/powerpoint/2010/main" val="990214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dirty="0">
                <a:solidFill>
                  <a:schemeClr val="bg1"/>
                </a:solidFill>
              </a:rPr>
              <a:t>Блок. «Двенадцать»</a:t>
            </a:r>
          </a:p>
        </p:txBody>
      </p:sp>
      <p:sp>
        <p:nvSpPr>
          <p:cNvPr id="4" name="Объект 3"/>
          <p:cNvSpPr>
            <a:spLocks noGrp="1"/>
          </p:cNvSpPr>
          <p:nvPr>
            <p:ph idx="1"/>
          </p:nvPr>
        </p:nvSpPr>
        <p:spPr/>
        <p:txBody>
          <a:bodyPr/>
          <a:lstStyle/>
          <a:p>
            <a:endParaRPr lang="ru-RU"/>
          </a:p>
        </p:txBody>
      </p:sp>
      <p:pic>
        <p:nvPicPr>
          <p:cNvPr id="5126" name="Picture 6" descr="http://existenz.ru/wp-content/uploads/2018/06/875a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15616" y="1484784"/>
            <a:ext cx="7143750" cy="4514851"/>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C51D5FE-34AE-F6B4-A4E4-9A5BC0943A54}"/>
              </a:ext>
            </a:extLst>
          </p:cNvPr>
          <p:cNvSpPr txBox="1"/>
          <p:nvPr/>
        </p:nvSpPr>
        <p:spPr>
          <a:xfrm>
            <a:off x="313592" y="76932"/>
            <a:ext cx="2159566" cy="646331"/>
          </a:xfrm>
          <a:prstGeom prst="rect">
            <a:avLst/>
          </a:prstGeom>
          <a:noFill/>
        </p:spPr>
        <p:txBody>
          <a:bodyPr wrap="none" rtlCol="0">
            <a:spAutoFit/>
          </a:bodyPr>
          <a:lstStyle/>
          <a:p>
            <a:r>
              <a:rPr lang="ru-RU" sz="3600" dirty="0"/>
              <a:t>ВОПРОС 6</a:t>
            </a:r>
          </a:p>
        </p:txBody>
      </p:sp>
    </p:spTree>
    <p:extLst>
      <p:ext uri="{BB962C8B-B14F-4D97-AF65-F5344CB8AC3E}">
        <p14:creationId xmlns:p14="http://schemas.microsoft.com/office/powerpoint/2010/main" val="39809530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530</TotalTime>
  <Words>4004</Words>
  <Application>Microsoft Office PowerPoint</Application>
  <PresentationFormat>Экран (4:3)</PresentationFormat>
  <Paragraphs>224</Paragraphs>
  <Slides>61</Slides>
  <Notes>0</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61</vt:i4>
      </vt:variant>
    </vt:vector>
  </HeadingPairs>
  <TitlesOfParts>
    <vt:vector size="68" baseType="lpstr">
      <vt:lpstr>Arial</vt:lpstr>
      <vt:lpstr>Bahnschrift SemiBold Condensed</vt:lpstr>
      <vt:lpstr>Blood Cyrillic</vt:lpstr>
      <vt:lpstr>Calibri</vt:lpstr>
      <vt:lpstr>Calibri Light</vt:lpstr>
      <vt:lpstr>Times New Roman</vt:lpstr>
      <vt:lpstr>Тема Office</vt:lpstr>
      <vt:lpstr>Презентация PowerPoint</vt:lpstr>
      <vt:lpstr>РАУНД 1. РАЗМИНКА</vt:lpstr>
      <vt:lpstr>Презентация PowerPoint</vt:lpstr>
      <vt:lpstr>Презентация PowerPoint</vt:lpstr>
      <vt:lpstr>Известна такая легенда:</vt:lpstr>
      <vt:lpstr>Презентация PowerPoint</vt:lpstr>
      <vt:lpstr>ОТВЕТЫ</vt:lpstr>
      <vt:lpstr>Презентация PowerPoint</vt:lpstr>
      <vt:lpstr>Тумас Транстрёмер «Романские арки»</vt:lpstr>
      <vt:lpstr>Презентация PowerPoint</vt:lpstr>
      <vt:lpstr>Известна такая легенда:</vt:lpstr>
      <vt:lpstr>Презентация PowerPoint</vt:lpstr>
      <vt:lpstr>РАУНД 2. ЕГО ВЕЛИЧЕСТВО ДИАЛОГ</vt:lpstr>
      <vt:lpstr>ЗАДАНИЕ</vt:lpstr>
      <vt:lpstr>Презентация PowerPoint</vt:lpstr>
      <vt:lpstr>Презентация PowerPoint</vt:lpstr>
      <vt:lpstr>Презентация PowerPoint</vt:lpstr>
      <vt:lpstr>Презентация PowerPoint</vt:lpstr>
      <vt:lpstr>ОТВЕТЫ</vt:lpstr>
      <vt:lpstr>Презентация PowerPoint</vt:lpstr>
      <vt:lpstr>ПЕЧОРИН И ОНЕГИН</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РАУНД 3. УЗНАЙ ПОЭТА ПО ПОРТРЕТУ</vt:lpstr>
      <vt:lpstr>Презентация PowerPoint</vt:lpstr>
      <vt:lpstr>Презентация PowerPoint</vt:lpstr>
      <vt:lpstr>Презентация PowerPoint</vt:lpstr>
      <vt:lpstr>ОТВЕТЫ</vt:lpstr>
      <vt:lpstr>Презентация PowerPoint</vt:lpstr>
      <vt:lpstr>Презентация PowerPoint</vt:lpstr>
      <vt:lpstr>Презентация PowerPoint</vt:lpstr>
      <vt:lpstr>РАУНД 4. УЗНАЙ ПИСАТЕЛЯ ПО ВОСПОМИНАНИЯМ О НЕМ</vt:lpstr>
      <vt:lpstr>Презентация PowerPoint</vt:lpstr>
      <vt:lpstr>Презентация PowerPoint</vt:lpstr>
      <vt:lpstr>Презентация PowerPoint</vt:lpstr>
      <vt:lpstr>Презентация PowerPoint</vt:lpstr>
      <vt:lpstr>Презентация PowerPoint</vt:lpstr>
      <vt:lpstr>ОТВЕТЫ</vt:lpstr>
      <vt:lpstr>А.П.ЧЕХОВ</vt:lpstr>
      <vt:lpstr>М.Ю.ЛЕРМОНТОВ</vt:lpstr>
      <vt:lpstr>Л.Н.ТОЛСТОЙ</vt:lpstr>
      <vt:lpstr>В.МАЯКОВСКИЙ</vt:lpstr>
      <vt:lpstr>А.А.АХМАТОВА</vt:lpstr>
      <vt:lpstr>РАУНД 5. ЛИТЕРАТУРНАЯ ГАЛЕРЕЯ (НАЗВАНИЕ ПРОИЗВЕДЕНИЯ – 1 БАЛЛ, АВТОР – 1 БАЛЛ)</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ОТВЕТЫ</vt:lpstr>
      <vt:lpstr>Сервантес. Дон Кихот. (Сальвадор Дали)</vt:lpstr>
      <vt:lpstr>Гоголь. Портрет</vt:lpstr>
      <vt:lpstr>Булгаков. Мастер и Маргарита. (Трагуот Г.А. )</vt:lpstr>
      <vt:lpstr>И.Гончаров. Обломов</vt:lpstr>
      <vt:lpstr>Л.Н.ТОЛСТОЙ «ВОЙНА И МИР»</vt:lpstr>
      <vt:lpstr>Блок. «Двенадцать»</vt:lpstr>
    </vt:vector>
  </TitlesOfParts>
  <Company>SPecialiST RePack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Name of  presentation</dc:title>
  <dc:creator>Павел</dc:creator>
  <cp:lastModifiedBy>Лена</cp:lastModifiedBy>
  <cp:revision>76</cp:revision>
  <dcterms:created xsi:type="dcterms:W3CDTF">2014-11-21T11:00:06Z</dcterms:created>
  <dcterms:modified xsi:type="dcterms:W3CDTF">2026-06-05T09:53:47Z</dcterms:modified>
</cp:coreProperties>
</file>