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96" r:id="rId2"/>
    <p:sldId id="408" r:id="rId3"/>
    <p:sldId id="398" r:id="rId4"/>
    <p:sldId id="256" r:id="rId5"/>
    <p:sldId id="397" r:id="rId6"/>
    <p:sldId id="399" r:id="rId7"/>
    <p:sldId id="409" r:id="rId8"/>
    <p:sldId id="410" r:id="rId9"/>
    <p:sldId id="400" r:id="rId10"/>
    <p:sldId id="407" r:id="rId11"/>
    <p:sldId id="401" r:id="rId12"/>
    <p:sldId id="423" r:id="rId13"/>
    <p:sldId id="422" r:id="rId14"/>
    <p:sldId id="402" r:id="rId15"/>
    <p:sldId id="421" r:id="rId16"/>
    <p:sldId id="412" r:id="rId17"/>
    <p:sldId id="411" r:id="rId18"/>
    <p:sldId id="420" r:id="rId19"/>
    <p:sldId id="428" r:id="rId20"/>
    <p:sldId id="403" r:id="rId21"/>
    <p:sldId id="429" r:id="rId22"/>
    <p:sldId id="430" r:id="rId23"/>
    <p:sldId id="431" r:id="rId24"/>
    <p:sldId id="405" r:id="rId25"/>
    <p:sldId id="432" r:id="rId26"/>
    <p:sldId id="404" r:id="rId27"/>
    <p:sldId id="415" r:id="rId28"/>
    <p:sldId id="416" r:id="rId29"/>
    <p:sldId id="417" r:id="rId30"/>
    <p:sldId id="419" r:id="rId31"/>
    <p:sldId id="418" r:id="rId32"/>
    <p:sldId id="425" r:id="rId33"/>
    <p:sldId id="426" r:id="rId34"/>
    <p:sldId id="427" r:id="rId35"/>
    <p:sldId id="424" r:id="rId36"/>
    <p:sldId id="374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E1311B-67F5-4BC9-80D2-C71021B5CCC9}">
          <p14:sldIdLst>
            <p14:sldId id="396"/>
            <p14:sldId id="408"/>
            <p14:sldId id="398"/>
            <p14:sldId id="256"/>
            <p14:sldId id="397"/>
            <p14:sldId id="399"/>
            <p14:sldId id="409"/>
            <p14:sldId id="410"/>
            <p14:sldId id="400"/>
            <p14:sldId id="407"/>
            <p14:sldId id="401"/>
            <p14:sldId id="423"/>
            <p14:sldId id="422"/>
            <p14:sldId id="402"/>
            <p14:sldId id="421"/>
            <p14:sldId id="412"/>
            <p14:sldId id="411"/>
            <p14:sldId id="420"/>
            <p14:sldId id="428"/>
            <p14:sldId id="403"/>
            <p14:sldId id="429"/>
            <p14:sldId id="430"/>
            <p14:sldId id="431"/>
            <p14:sldId id="405"/>
            <p14:sldId id="432"/>
            <p14:sldId id="404"/>
            <p14:sldId id="415"/>
            <p14:sldId id="416"/>
            <p14:sldId id="417"/>
            <p14:sldId id="419"/>
            <p14:sldId id="418"/>
            <p14:sldId id="425"/>
            <p14:sldId id="426"/>
            <p14:sldId id="427"/>
            <p14:sldId id="424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60000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0760" autoAdjust="0"/>
  </p:normalViewPr>
  <p:slideViewPr>
    <p:cSldViewPr snapToGrid="0">
      <p:cViewPr varScale="1">
        <p:scale>
          <a:sx n="62" d="100"/>
          <a:sy n="62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8206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4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3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0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9747979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СОВРЕМЕННЫЕ ТЕНДЕНЦИИ РАЗВИТИЯ ИНЖЕНЕРНОГО ОБРАЗОВАНИЯ: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49115"/>
            <a:ext cx="10515600" cy="5291528"/>
          </a:xfrm>
        </p:spPr>
        <p:txBody>
          <a:bodyPr>
            <a:normAutofit/>
          </a:bodyPr>
          <a:lstStyle/>
          <a:p>
            <a:r>
              <a:rPr lang="ru-RU" sz="2400" b="1" dirty="0"/>
              <a:t>АДДИТИВНЫЕ ТЕХНОЛОГИИ:</a:t>
            </a:r>
            <a:endParaRPr lang="ru-RU" dirty="0"/>
          </a:p>
          <a:p>
            <a:pPr>
              <a:buNone/>
            </a:pPr>
            <a:r>
              <a:rPr lang="ru-RU" dirty="0"/>
              <a:t>    Аддитивные технологии (Additive Manufacturing) — метод создания трехмерных объектов, деталей или вещей путем послойного добавления материала: пластика, металла, бетона с помощью 3D-принтеров.</a:t>
            </a:r>
            <a:br>
              <a:rPr lang="ru-RU" dirty="0"/>
            </a:br>
            <a:r>
              <a:rPr lang="ru-RU" dirty="0"/>
              <a:t>3</a:t>
            </a:r>
            <a:r>
              <a:rPr lang="en-US" dirty="0"/>
              <a:t>D </a:t>
            </a:r>
            <a:r>
              <a:rPr lang="ru-RU" dirty="0"/>
              <a:t>– печать.</a:t>
            </a:r>
            <a:br>
              <a:rPr lang="ru-RU" dirty="0"/>
            </a:br>
            <a:r>
              <a:rPr lang="ru-RU" dirty="0"/>
              <a:t> </a:t>
            </a:r>
          </a:p>
          <a:p>
            <a:r>
              <a:rPr lang="en-US" sz="2400" b="1" dirty="0">
                <a:hlinkClick r:id="rId2" action="ppaction://hlinksldjump"/>
              </a:rPr>
              <a:t>3D</a:t>
            </a:r>
            <a:r>
              <a:rPr lang="ru-RU" sz="2400" b="1" dirty="0">
                <a:hlinkClick r:id="rId2" action="ppaction://hlinksldjump"/>
              </a:rPr>
              <a:t> -</a:t>
            </a:r>
            <a:r>
              <a:rPr lang="en-US" sz="2400" b="1" dirty="0">
                <a:hlinkClick r:id="rId2" action="ppaction://hlinksldjump"/>
              </a:rPr>
              <a:t> </a:t>
            </a:r>
            <a:r>
              <a:rPr lang="ru-RU" sz="2400" b="1" dirty="0">
                <a:hlinkClick r:id="rId2" action="ppaction://hlinksldjump"/>
              </a:rPr>
              <a:t>моделирование;</a:t>
            </a:r>
            <a:endParaRPr lang="ru-RU" sz="2400" b="1" dirty="0"/>
          </a:p>
          <a:p>
            <a:r>
              <a:rPr lang="ru-RU" sz="2400" b="1" dirty="0"/>
              <a:t>Концепции </a:t>
            </a:r>
            <a:r>
              <a:rPr lang="en-US" sz="2400" b="1" dirty="0"/>
              <a:t>DIY (“Do It Yourself”)</a:t>
            </a:r>
            <a:r>
              <a:rPr lang="ru-RU" sz="2400" b="1" dirty="0"/>
              <a:t>:</a:t>
            </a:r>
          </a:p>
          <a:p>
            <a:pPr>
              <a:buNone/>
            </a:pPr>
            <a:r>
              <a:rPr lang="ru-RU" dirty="0"/>
              <a:t>   «Сделай это сам» - Наличие светлой головы и умелых рук даёт возможность умельцам создавать уникальные новаторские продукты. В сфере ИТ DIY проявляет себя как в аппаратной, так и программной среде, создавая уникальные приборы, технологии, служебные и игровые программы. Пришло ваше время попробовать себя в этом, и кто знает – может вам удастся создать что-то совсем новое и уникальное.</a:t>
            </a:r>
            <a:endParaRPr lang="en-US" dirty="0"/>
          </a:p>
          <a:p>
            <a:r>
              <a:rPr lang="ru-RU" sz="2400" b="1" dirty="0"/>
              <a:t>Разработка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1793821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8679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Среда программирования mBlock  используется для самого широкого спектра плат Ардуино: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517895"/>
            <a:ext cx="9220200" cy="56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524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29" y="365125"/>
            <a:ext cx="9898741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Программирование в текстовом редакторе Arduino IDE с использованием инструментариев языка 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374" t="19048" r="11539" b="6250"/>
          <a:stretch>
            <a:fillRect/>
          </a:stretch>
        </p:blipFill>
        <p:spPr bwMode="auto">
          <a:xfrm>
            <a:off x="769257" y="1306285"/>
            <a:ext cx="10740572" cy="55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Робот «Микроник»: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5" y="1991519"/>
            <a:ext cx="4152900" cy="4019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650" t="18060" r="39453" b="21923"/>
          <a:stretch/>
        </p:blipFill>
        <p:spPr>
          <a:xfrm>
            <a:off x="942535" y="1786598"/>
            <a:ext cx="6231988" cy="439036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490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1" y="313767"/>
            <a:ext cx="9739086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Конструирование и программирование </a:t>
            </a:r>
            <a:br>
              <a:rPr lang="ru-RU" dirty="0"/>
            </a:br>
            <a:r>
              <a:rPr lang="ru-RU" dirty="0"/>
              <a:t>моделей инженерных систем. 3</a:t>
            </a:r>
            <a:r>
              <a:rPr lang="en-US" dirty="0"/>
              <a:t>D – </a:t>
            </a:r>
            <a:r>
              <a:rPr lang="ru-RU" dirty="0"/>
              <a:t>моделирование.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/>
              <a:t>ознакомиться с актуальной средой 3Д – моделирования;</a:t>
            </a:r>
          </a:p>
          <a:p>
            <a:pPr lvl="0"/>
            <a:r>
              <a:rPr lang="ru-RU" sz="2800" dirty="0"/>
              <a:t>научиться пользоваться разными электронными компонентами для сборки настоящих электронных устройств;</a:t>
            </a:r>
            <a:endParaRPr lang="en-US" sz="2800" dirty="0"/>
          </a:p>
          <a:p>
            <a:pPr lvl="0"/>
            <a:r>
              <a:rPr lang="ru-RU" sz="2800" dirty="0"/>
              <a:t>сконструировать машинку – робота;</a:t>
            </a:r>
          </a:p>
          <a:p>
            <a:pPr lvl="0"/>
            <a:r>
              <a:rPr lang="ru-RU" sz="2800" dirty="0"/>
              <a:t>ознакомиться с основами построения инженерных систем;</a:t>
            </a:r>
          </a:p>
          <a:p>
            <a:pPr lvl="0"/>
            <a:r>
              <a:rPr lang="ru-RU" sz="2800" dirty="0"/>
              <a:t>понять основы работы с микроконтроллерными устройствами;</a:t>
            </a:r>
          </a:p>
          <a:p>
            <a:pPr lvl="0"/>
            <a:r>
              <a:rPr lang="ru-RU" sz="2800" dirty="0"/>
              <a:t>реализовать творческий потенциал учащихся, свободная ориентация учащихся в современных технологиях;</a:t>
            </a:r>
          </a:p>
          <a:p>
            <a:pPr lvl="0"/>
            <a:r>
              <a:rPr lang="ru-RU" sz="2800" dirty="0"/>
              <a:t>профессиональная ориентация учащихся.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907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Лабораторная работа № 1 «Светодиод»: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5001306"/>
          </a:xfrm>
        </p:spPr>
        <p:txBody>
          <a:bodyPr/>
          <a:lstStyle/>
          <a:p>
            <a:r>
              <a:rPr lang="ru-RU" sz="2800" b="1" i="1" dirty="0"/>
              <a:t>Цель работы</a:t>
            </a:r>
            <a:r>
              <a:rPr lang="ru-RU" sz="2800" dirty="0"/>
              <a:t>: знакомство  с принципами работы резисторов и светодиодов и применение                   полученных навыков для создания программы мигания светодиода с заданной периодичностью.</a:t>
            </a:r>
          </a:p>
          <a:p>
            <a:r>
              <a:rPr lang="ru-RU" sz="2800" b="1" i="1" dirty="0"/>
              <a:t>Теоретическая часть: </a:t>
            </a:r>
            <a:r>
              <a:rPr lang="ru-RU" sz="2800" dirty="0"/>
              <a:t>резистор, закон Ома, последовательная цепь.</a:t>
            </a:r>
          </a:p>
          <a:p>
            <a:r>
              <a:rPr lang="ru-RU" sz="2800" b="1" i="1" dirty="0"/>
              <a:t>Практическая часть:</a:t>
            </a:r>
            <a:r>
              <a:rPr lang="ru-RU" sz="2800" dirty="0"/>
              <a:t> разработка программы управления включением и  выключением лампочки (диода);</a:t>
            </a:r>
          </a:p>
          <a:p>
            <a:r>
              <a:rPr lang="ru-RU" sz="2800" b="1" i="1" dirty="0"/>
              <a:t>Компоненты для реализации проекта: </a:t>
            </a:r>
            <a:r>
              <a:rPr lang="ru-RU" sz="2800" dirty="0"/>
              <a:t>макетная плата, светодиод, резистор на 220 Ом, провода.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082" y="0"/>
            <a:ext cx="8053614" cy="917575"/>
          </a:xfrm>
        </p:spPr>
        <p:txBody>
          <a:bodyPr/>
          <a:lstStyle/>
          <a:p>
            <a:pPr algn="ctr"/>
            <a:r>
              <a:rPr lang="ru-RU" dirty="0"/>
              <a:t>Дополнительные задачи: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935" y="1275907"/>
            <a:ext cx="10515600" cy="504991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/>
              <a:t>Использовать для подключения светодиода другие </a:t>
            </a:r>
            <a:r>
              <a:rPr lang="ru-RU" sz="2800" dirty="0" err="1"/>
              <a:t>пины</a:t>
            </a:r>
            <a:r>
              <a:rPr lang="ru-RU" sz="2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Изменить время горения светодиода до 500 </a:t>
            </a:r>
            <a:r>
              <a:rPr lang="ru-RU" sz="2800" dirty="0" err="1"/>
              <a:t>мс</a:t>
            </a:r>
            <a:r>
              <a:rPr lang="ru-RU" sz="2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Изменить время, когда светодиод не горит до 500 </a:t>
            </a:r>
            <a:r>
              <a:rPr lang="ru-RU" sz="2800" dirty="0" err="1"/>
              <a:t>мс</a:t>
            </a:r>
            <a:r>
              <a:rPr lang="ru-RU" sz="2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Использовать более сложные комбинации загорания светодиода: горит 1000 </a:t>
            </a:r>
            <a:r>
              <a:rPr lang="ru-RU" sz="2800" dirty="0" err="1"/>
              <a:t>мс</a:t>
            </a:r>
            <a:r>
              <a:rPr lang="ru-RU" sz="2800" dirty="0"/>
              <a:t>, гаснет на 500 </a:t>
            </a:r>
            <a:r>
              <a:rPr lang="ru-RU" sz="2800" dirty="0" err="1"/>
              <a:t>мс</a:t>
            </a:r>
            <a:r>
              <a:rPr lang="ru-RU" sz="2800" dirty="0"/>
              <a:t>, затем снова горит 500 </a:t>
            </a:r>
            <a:r>
              <a:rPr lang="ru-RU" sz="2800" dirty="0" err="1"/>
              <a:t>мс</a:t>
            </a:r>
            <a:r>
              <a:rPr lang="ru-RU" sz="2800" dirty="0"/>
              <a:t> и гаснет на 250 </a:t>
            </a:r>
            <a:r>
              <a:rPr lang="ru-RU" sz="2800" dirty="0" err="1"/>
              <a:t>мс</a:t>
            </a:r>
            <a:r>
              <a:rPr lang="ru-RU" sz="2800" dirty="0"/>
              <a:t>, горит 100 </a:t>
            </a:r>
            <a:r>
              <a:rPr lang="ru-RU" sz="2800" dirty="0" err="1"/>
              <a:t>мс</a:t>
            </a:r>
            <a:r>
              <a:rPr lang="ru-RU" sz="2800" dirty="0"/>
              <a:t> и гаснет на 50 </a:t>
            </a:r>
            <a:r>
              <a:rPr lang="ru-RU" sz="2800" dirty="0" err="1"/>
              <a:t>мс</a:t>
            </a:r>
            <a:r>
              <a:rPr lang="ru-RU" sz="2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Подключить вместо резистора на 220 Ом резисторы с большим сопротивлением.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35372286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Лабораторная работа № 2 </a:t>
            </a:r>
            <a:br>
              <a:rPr lang="ru-RU" dirty="0"/>
            </a:br>
            <a:r>
              <a:rPr lang="ru-RU" dirty="0"/>
              <a:t>«Светодиодная сборка»: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ru-RU" sz="2400" b="1" i="1" dirty="0"/>
              <a:t>Цель работы</a:t>
            </a:r>
            <a:r>
              <a:rPr lang="ru-RU" sz="2400" dirty="0"/>
              <a:t>: знакомство  с принципом работы светодиодной сборки и биполярного транзистора, а также  применение                   полученных навыков для создания программы по управлению свечением светодиодной сборки.</a:t>
            </a:r>
          </a:p>
          <a:p>
            <a:r>
              <a:rPr lang="ru-RU" sz="2400" b="1" i="1" dirty="0"/>
              <a:t>Теоретическая часть</a:t>
            </a:r>
            <a:r>
              <a:rPr lang="ru-RU" sz="2400" dirty="0"/>
              <a:t>: светодиодная сборка – это 10 светодиодов, каждый со своим анодом и катодом, подключенных к микроконтроллеру.</a:t>
            </a:r>
          </a:p>
          <a:p>
            <a:r>
              <a:rPr lang="ru-RU" sz="2400" b="1" i="1" dirty="0"/>
              <a:t>Практическая часть:</a:t>
            </a:r>
            <a:r>
              <a:rPr lang="ru-RU" sz="2400" dirty="0"/>
              <a:t> разработка программы управления свечением светодиодной сборки;</a:t>
            </a:r>
          </a:p>
          <a:p>
            <a:r>
              <a:rPr lang="ru-RU" sz="2400" b="1" i="1" dirty="0"/>
              <a:t>Компоненты для реализации проекта: </a:t>
            </a:r>
            <a:r>
              <a:rPr lang="ru-RU" sz="2400" dirty="0"/>
              <a:t>макетная плата, светодиодная шкала (1 </a:t>
            </a:r>
            <a:r>
              <a:rPr lang="ru-RU" sz="2400" dirty="0" err="1"/>
              <a:t>шт</a:t>
            </a:r>
            <a:r>
              <a:rPr lang="ru-RU" sz="2400" dirty="0"/>
              <a:t>), 10 резисторов на 220 Ом, и провода.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ветодиодная сбо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8" y="609602"/>
            <a:ext cx="9603064" cy="54210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Дополнительные задачи: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465" y="12827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Изменить время горения одного диода;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Изменить направление  бегущего огонька;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Изменить программу так, чтобы диоды загорались в другой последовательности;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/>
              <a:t>Изменить программу так, чтобы можно было управлять яркостью свечения диодов.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89729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Ардуино </a:t>
            </a:r>
            <a:r>
              <a:rPr lang="en-US" dirty="0"/>
              <a:t>UNO</a:t>
            </a:r>
            <a:r>
              <a:rPr lang="ru-RU" dirty="0"/>
              <a:t> R3 схема: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Arduino-Uno-R3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0" y="928914"/>
            <a:ext cx="10406742" cy="59290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0221201125254.jpg"/>
          <p:cNvPicPr>
            <a:picLocks noChangeAspect="1"/>
          </p:cNvPicPr>
          <p:nvPr/>
        </p:nvPicPr>
        <p:blipFill rotWithShape="1">
          <a:blip r:embed="rId2" cstate="print"/>
          <a:srcRect l="17539" t="14532" r="29312" b="9652"/>
          <a:stretch/>
        </p:blipFill>
        <p:spPr>
          <a:xfrm>
            <a:off x="838200" y="1479647"/>
            <a:ext cx="10515600" cy="5940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4615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</a:t>
            </a:r>
            <a:r>
              <a:rPr lang="en-US" dirty="0"/>
              <a:t>D – </a:t>
            </a:r>
            <a:r>
              <a:rPr lang="ru-RU" dirty="0"/>
              <a:t>моделирование - </a:t>
            </a:r>
            <a:r>
              <a:rPr lang="ru-RU" b="0" dirty="0"/>
              <a:t> раздел компьютерной графики, посвященный созданию трёхмерных визуальных объектов </a:t>
            </a:r>
            <a:r>
              <a:rPr lang="ru-RU" dirty="0"/>
              <a:t>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dirty="0"/>
              <a:t>Создание прототипов;</a:t>
            </a:r>
            <a:endParaRPr lang="ru-RU" sz="2400" dirty="0"/>
          </a:p>
          <a:p>
            <a:r>
              <a:rPr lang="ru-RU" sz="2400" b="1" dirty="0"/>
              <a:t>Производство: </a:t>
            </a:r>
            <a:r>
              <a:rPr lang="ru-RU" sz="2400" dirty="0"/>
              <a:t>всё, что будет воплощено в реальном мире может быть смоделировано, а потом напечатано на 3D-принтере;</a:t>
            </a:r>
          </a:p>
          <a:p>
            <a:r>
              <a:rPr lang="ru-RU" sz="2400" b="1" dirty="0"/>
              <a:t>Индустрия развлечений:</a:t>
            </a:r>
            <a:r>
              <a:rPr lang="ru-RU" sz="2400" dirty="0"/>
              <a:t> 3D-моделирование применяется в фильмах, для создания анимации и видеоигр.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0566400" y="6176962"/>
            <a:ext cx="787400" cy="718155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34126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548586" cy="91757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ветодио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280915"/>
            <a:ext cx="10069784" cy="62795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821" t="14683" r="11873" b="6250"/>
          <a:stretch>
            <a:fillRect/>
          </a:stretch>
        </p:blipFill>
        <p:spPr bwMode="auto">
          <a:xfrm>
            <a:off x="928914" y="348344"/>
            <a:ext cx="10058400" cy="616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871" y="0"/>
            <a:ext cx="9722757" cy="91757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Елочная гирлянда: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20221211113155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t="6349" r="6185" b="38624"/>
          <a:stretch>
            <a:fillRect/>
          </a:stretch>
        </p:blipFill>
        <p:spPr>
          <a:xfrm>
            <a:off x="1260887" y="1423459"/>
            <a:ext cx="3978770" cy="5195055"/>
          </a:xfrm>
          <a:prstGeom prst="rect">
            <a:avLst/>
          </a:prstGeom>
        </p:spPr>
      </p:pic>
      <p:pic>
        <p:nvPicPr>
          <p:cNvPr id="7" name="Рисунок 6" descr="IMG20221211113232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t="10794" r="12781" b="29312"/>
          <a:stretch>
            <a:fillRect/>
          </a:stretch>
        </p:blipFill>
        <p:spPr>
          <a:xfrm>
            <a:off x="7748772" y="1366840"/>
            <a:ext cx="3412714" cy="52169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9606643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/>
              <a:t>МиниКонтроллер имеет следующие функции: комбинации; волнами; последовательный, чеканка, мгновение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35314"/>
            <a:ext cx="10515600" cy="5268686"/>
          </a:xfrm>
        </p:spPr>
        <p:txBody>
          <a:bodyPr>
            <a:normAutofit/>
          </a:bodyPr>
          <a:lstStyle/>
          <a:p>
            <a:r>
              <a:rPr lang="en-US" sz="2000" b="1" dirty="0"/>
              <a:t>1.</a:t>
            </a:r>
            <a:r>
              <a:rPr lang="ru-RU" sz="2000" b="1" dirty="0"/>
              <a:t> Combination</a:t>
            </a:r>
            <a:r>
              <a:rPr lang="ru-RU" sz="2000" dirty="0"/>
              <a:t>: сияние быстро перепрыгивает с одной лампочки на другую при этом имея средний темп.</a:t>
            </a:r>
            <a:endParaRPr lang="en-US" sz="2000" dirty="0"/>
          </a:p>
          <a:p>
            <a:r>
              <a:rPr lang="ru-RU" sz="2000" b="1" dirty="0"/>
              <a:t>2.In waves: </a:t>
            </a:r>
            <a:r>
              <a:rPr lang="ru-RU" sz="2000" dirty="0"/>
              <a:t>слегка ускоренный темп предыдущего эффекта.</a:t>
            </a:r>
            <a:endParaRPr lang="en-US" sz="2000" dirty="0"/>
          </a:p>
          <a:p>
            <a:r>
              <a:rPr lang="ru-RU" sz="2000" b="1" dirty="0"/>
              <a:t>3.Sequential</a:t>
            </a:r>
            <a:r>
              <a:rPr lang="ru-RU" sz="2000" dirty="0"/>
              <a:t>: последовательное сияние.</a:t>
            </a:r>
            <a:endParaRPr lang="en-US" sz="2000" dirty="0"/>
          </a:p>
          <a:p>
            <a:r>
              <a:rPr lang="ru-RU" sz="2000" b="1" dirty="0"/>
              <a:t>4.Slo Glo</a:t>
            </a:r>
            <a:r>
              <a:rPr lang="ru-RU" sz="2000" dirty="0"/>
              <a:t>: идёт задержка в течении (5-7) секунд и начинают сверкать фонарики, действие повторяется, пока не будет переключен режим, самый приятный режим.</a:t>
            </a:r>
            <a:endParaRPr lang="en-US" sz="2000" dirty="0"/>
          </a:p>
          <a:p>
            <a:r>
              <a:rPr lang="ru-RU" sz="2000" b="1" dirty="0"/>
              <a:t>5.Chasing flash: </a:t>
            </a:r>
            <a:r>
              <a:rPr lang="ru-RU" sz="2000" dirty="0"/>
              <a:t>фонарики в ускоренном режиме мерцают меняя темп с медленного на быстрый.</a:t>
            </a:r>
            <a:endParaRPr lang="en-US" sz="2000" dirty="0"/>
          </a:p>
          <a:p>
            <a:r>
              <a:rPr lang="ru-RU" sz="2000" b="1" dirty="0"/>
              <a:t>6.Slow fade: </a:t>
            </a:r>
            <a:r>
              <a:rPr lang="ru-RU" sz="2000" dirty="0"/>
              <a:t>каждый последующий фонарик зажигается, а предыдущий тухнет с маленькой задержкой, самый приятный режим.</a:t>
            </a:r>
            <a:endParaRPr lang="en-US" sz="2000" dirty="0"/>
          </a:p>
          <a:p>
            <a:r>
              <a:rPr lang="ru-RU" sz="2000" b="1" dirty="0"/>
              <a:t>7.Twinkle flash: </a:t>
            </a:r>
            <a:r>
              <a:rPr lang="ru-RU" sz="2000" dirty="0"/>
              <a:t>ярко мерцающее перепрыгивание света с лампочки на лампочку(для вечеринок, дискотек, посиделок с друзьями дома).</a:t>
            </a:r>
            <a:endParaRPr lang="en-US" sz="2000" dirty="0"/>
          </a:p>
          <a:p>
            <a:r>
              <a:rPr lang="ru-RU" sz="2000" b="1" dirty="0"/>
              <a:t>8.Steady on: </a:t>
            </a:r>
            <a:r>
              <a:rPr lang="ru-RU" sz="2000" dirty="0"/>
              <a:t>устойчиво сохраняет 1 режим, просто светит и спустя время приобретая мерцания.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Лабораторная работа </a:t>
            </a:r>
            <a:r>
              <a:rPr lang="ru-RU"/>
              <a:t>№ 3 </a:t>
            </a:r>
            <a:br>
              <a:rPr lang="ru-RU" dirty="0"/>
            </a:br>
            <a:r>
              <a:rPr lang="ru-RU" dirty="0"/>
              <a:t>«Управляемый «вручную» светодиод»: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r>
              <a:rPr lang="ru-RU" sz="2400" b="1" i="1" dirty="0"/>
              <a:t>Цель работы</a:t>
            </a:r>
            <a:r>
              <a:rPr lang="ru-RU" sz="2400" dirty="0"/>
              <a:t>: знакомство  с принципом работы потенциометра, а также  применение                   полученных навыков для создания программы управления яркостью светодиода «вручную», используя значение напряжения, выставляемое  потенциометром.</a:t>
            </a:r>
          </a:p>
          <a:p>
            <a:r>
              <a:rPr lang="ru-RU" sz="2400" b="1" i="1" dirty="0"/>
              <a:t>Теоретическая часть</a:t>
            </a:r>
            <a:r>
              <a:rPr lang="ru-RU" sz="2400" dirty="0"/>
              <a:t>: особый тип резисторов: переменные резисторы или потенциометры.</a:t>
            </a:r>
          </a:p>
          <a:p>
            <a:r>
              <a:rPr lang="ru-RU" sz="2400" b="1" i="1" dirty="0"/>
              <a:t>Практическая часть: </a:t>
            </a:r>
            <a:r>
              <a:rPr lang="ru-RU" sz="2400" dirty="0"/>
              <a:t>разработка программы управления яркостью лампочки (светодиода);</a:t>
            </a:r>
          </a:p>
          <a:p>
            <a:r>
              <a:rPr lang="ru-RU" sz="2400" b="1" i="1" dirty="0"/>
              <a:t>Компоненты для реализации проекта</a:t>
            </a:r>
            <a:r>
              <a:rPr lang="ru-RU" sz="2400" dirty="0"/>
              <a:t>: макетная плата, светодиод (1 </a:t>
            </a:r>
            <a:r>
              <a:rPr lang="ru-RU" sz="2400" dirty="0" err="1"/>
              <a:t>шт</a:t>
            </a:r>
            <a:r>
              <a:rPr lang="ru-RU" sz="2400" dirty="0"/>
              <a:t>), 1 резистор на 220 Ом, потенциометр и провода.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Подсветка на кухне или в комнате: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</a:t>
            </a:r>
          </a:p>
          <a:p>
            <a:pPr>
              <a:buNone/>
            </a:pPr>
            <a:r>
              <a:rPr lang="ru-RU" dirty="0"/>
              <a:t>     Совет! Обратите внимание </a:t>
            </a:r>
          </a:p>
          <a:p>
            <a:pPr>
              <a:buNone/>
            </a:pPr>
            <a:r>
              <a:rPr lang="ru-RU" dirty="0"/>
              <a:t>на выключатели с </a:t>
            </a:r>
            <a:r>
              <a:rPr lang="ru-RU" b="1" dirty="0"/>
              <a:t>диммером</a:t>
            </a:r>
            <a:r>
              <a:rPr lang="ru-RU" dirty="0"/>
              <a:t> — </a:t>
            </a:r>
          </a:p>
          <a:p>
            <a:pPr>
              <a:buNone/>
            </a:pPr>
            <a:r>
              <a:rPr lang="ru-RU" dirty="0"/>
              <a:t>они требуют больше места </a:t>
            </a:r>
          </a:p>
          <a:p>
            <a:pPr>
              <a:buNone/>
            </a:pPr>
            <a:r>
              <a:rPr lang="ru-RU" dirty="0"/>
              <a:t>для установки, зато вы сможете </a:t>
            </a:r>
          </a:p>
          <a:p>
            <a:pPr>
              <a:buNone/>
            </a:pPr>
            <a:r>
              <a:rPr lang="ru-RU" dirty="0"/>
              <a:t>регулировать яркость подсветки </a:t>
            </a:r>
          </a:p>
          <a:p>
            <a:pPr>
              <a:buNone/>
            </a:pPr>
            <a:r>
              <a:rPr lang="ru-RU" dirty="0"/>
              <a:t>в разное время.</a:t>
            </a:r>
          </a:p>
        </p:txBody>
      </p:sp>
      <p:pic>
        <p:nvPicPr>
          <p:cNvPr id="4" name="Рисунок 3" descr="podsvetka-na-kukhne-pod-shkafami_5f76be6274e50-t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034" y="1804533"/>
            <a:ext cx="6619875" cy="44100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тенциоме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0"/>
            <a:ext cx="11254154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0"/>
            <a:ext cx="9737271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Механическая рука для записи времени на доске: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ehanicheskaya-ruka-kotoraya-zapisyvaet-vremya-na-dos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25" y="972457"/>
            <a:ext cx="7830765" cy="58855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0"/>
            <a:ext cx="8053614" cy="917575"/>
          </a:xfrm>
        </p:spPr>
        <p:txBody>
          <a:bodyPr/>
          <a:lstStyle/>
          <a:p>
            <a:pPr algn="ctr"/>
            <a:r>
              <a:rPr lang="ru-RU" dirty="0"/>
              <a:t>Сезам, открой дверь: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kej-Google-Sezam-otkroj-d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2" y="1045028"/>
            <a:ext cx="10370176" cy="58129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014" y="0"/>
            <a:ext cx="8053614" cy="917575"/>
          </a:xfrm>
        </p:spPr>
        <p:txBody>
          <a:bodyPr/>
          <a:lstStyle/>
          <a:p>
            <a:pPr algn="ctr"/>
            <a:r>
              <a:rPr lang="ru-RU" dirty="0"/>
              <a:t>Робот – пылесос: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Robot-pyles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7" y="778147"/>
            <a:ext cx="6821715" cy="60798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23485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 программируемых моделей инженерных систем – </a:t>
            </a:r>
            <a:br>
              <a:rPr lang="ru-RU" dirty="0"/>
            </a:br>
            <a:r>
              <a:rPr lang="ru-RU" sz="2700" dirty="0"/>
              <a:t>основы электроники и основные принципы проектирования кибернетических и встраиваемых систем: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6" y="1832852"/>
            <a:ext cx="10058096" cy="45182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0"/>
            <a:ext cx="9679214" cy="917575"/>
          </a:xfrm>
        </p:spPr>
        <p:txBody>
          <a:bodyPr>
            <a:normAutofit/>
          </a:bodyPr>
          <a:lstStyle/>
          <a:p>
            <a:r>
              <a:rPr lang="ru-RU" dirty="0"/>
              <a:t>Автоматизированная система для аквариума: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vtomatizirovannaya-sistema-dlya-akvariu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20" y="1026610"/>
            <a:ext cx="8364765" cy="56415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85" y="0"/>
            <a:ext cx="8053614" cy="917575"/>
          </a:xfrm>
        </p:spPr>
        <p:txBody>
          <a:bodyPr/>
          <a:lstStyle/>
          <a:p>
            <a:pPr algn="ctr"/>
            <a:r>
              <a:rPr lang="ru-RU" dirty="0"/>
              <a:t>Умная теплица: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eplitsa-dlya-rasten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85" y="943429"/>
            <a:ext cx="7917021" cy="5914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52091"/>
            <a:ext cx="9945284" cy="917575"/>
          </a:xfrm>
        </p:spPr>
        <p:txBody>
          <a:bodyPr>
            <a:noAutofit/>
          </a:bodyPr>
          <a:lstStyle/>
          <a:p>
            <a:r>
              <a:rPr lang="ru-RU" sz="2900" dirty="0"/>
              <a:t>Какие профессии будут востребованы через 5–7 лет:</a:t>
            </a:r>
            <a:br>
              <a:rPr lang="ru-RU" sz="2900" dirty="0"/>
            </a:b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8927" y="5935461"/>
            <a:ext cx="9153123" cy="3384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Фото: Zan /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16" y="714485"/>
            <a:ext cx="9421333" cy="58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3781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80" t="22000" r="8326" b="16233"/>
          <a:stretch/>
        </p:blipFill>
        <p:spPr>
          <a:xfrm>
            <a:off x="4313786" y="2849527"/>
            <a:ext cx="7389116" cy="4008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213" y="0"/>
            <a:ext cx="9293742" cy="917575"/>
          </a:xfrm>
        </p:spPr>
        <p:txBody>
          <a:bodyPr>
            <a:normAutofit fontScale="90000"/>
          </a:bodyPr>
          <a:lstStyle/>
          <a:p>
            <a:r>
              <a:rPr lang="ru-RU" dirty="0"/>
              <a:t>«Атлас новых профессий»  дает список навыков: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3941" y="694643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мультикультурность и мультиязычность;</a:t>
            </a:r>
          </a:p>
          <a:p>
            <a:pPr fontAlgn="base"/>
            <a:r>
              <a:rPr lang="ru-RU" dirty="0"/>
              <a:t>системное мышление;</a:t>
            </a:r>
          </a:p>
          <a:p>
            <a:pPr fontAlgn="base"/>
            <a:r>
              <a:rPr lang="ru-RU" dirty="0"/>
              <a:t>экологическое мышление;</a:t>
            </a:r>
          </a:p>
          <a:p>
            <a:pPr fontAlgn="base"/>
            <a:r>
              <a:rPr lang="ru-RU" dirty="0"/>
              <a:t>программирование/ робототехника/ искусственный интеллект;</a:t>
            </a:r>
          </a:p>
          <a:p>
            <a:pPr fontAlgn="base"/>
            <a:r>
              <a:rPr lang="ru-RU" dirty="0"/>
              <a:t>работа в условиях неопределенности;</a:t>
            </a:r>
          </a:p>
          <a:p>
            <a:pPr fontAlgn="base"/>
            <a:r>
              <a:rPr lang="ru-RU" dirty="0"/>
              <a:t>межотраслевая коммуникация;</a:t>
            </a:r>
          </a:p>
          <a:p>
            <a:pPr fontAlgn="base"/>
            <a:r>
              <a:rPr lang="ru-RU" dirty="0"/>
              <a:t>клиентоориентированность и </a:t>
            </a:r>
          </a:p>
          <a:p>
            <a:pPr fontAlgn="base">
              <a:buNone/>
            </a:pPr>
            <a:r>
              <a:rPr lang="ru-RU" dirty="0"/>
              <a:t>работа с людьми</a:t>
            </a:r>
          </a:p>
          <a:p>
            <a:pPr fontAlgn="base"/>
            <a:r>
              <a:rPr lang="ru-RU" dirty="0"/>
              <a:t>управление проектами.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936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365125"/>
            <a:ext cx="9612719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Цифровизация, автоматизация и искусственный интеллект: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228" y="1564368"/>
            <a:ext cx="10515600" cy="4351338"/>
          </a:xfrm>
        </p:spPr>
        <p:txBody>
          <a:bodyPr/>
          <a:lstStyle/>
          <a:p>
            <a:r>
              <a:rPr lang="ru-RU" sz="2800" dirty="0"/>
              <a:t>инженеры-робототехники;</a:t>
            </a:r>
          </a:p>
          <a:p>
            <a:r>
              <a:rPr lang="ru-RU" sz="2800" dirty="0"/>
              <a:t>инженеры-программисты;</a:t>
            </a:r>
          </a:p>
          <a:p>
            <a:r>
              <a:rPr lang="ru-RU" sz="2800" dirty="0"/>
              <a:t>сетевые архитекторы и разработчики;</a:t>
            </a:r>
          </a:p>
          <a:p>
            <a:r>
              <a:rPr lang="ru-RU" sz="2800" dirty="0"/>
              <a:t>инженеры данных или дата-инженеры;</a:t>
            </a:r>
          </a:p>
          <a:p>
            <a:r>
              <a:rPr lang="ru-RU" sz="2800" dirty="0"/>
              <a:t>менеджеры по устойчивому развитию;</a:t>
            </a:r>
          </a:p>
          <a:p>
            <a:r>
              <a:rPr lang="ru-RU" sz="2800" dirty="0"/>
              <a:t>консультанты по управлению данными;</a:t>
            </a:r>
          </a:p>
          <a:p>
            <a:r>
              <a:rPr lang="ru-RU" sz="2800" dirty="0"/>
              <a:t>аналитики по персоналу;</a:t>
            </a:r>
          </a:p>
          <a:p>
            <a:r>
              <a:rPr lang="ru-RU" sz="2800" dirty="0"/>
              <a:t>специалисты по кибербезопасности;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9835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347" y="173739"/>
            <a:ext cx="80536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Оцените результаты своей деятельности: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172" y="136116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Во время занятия я научился …. </a:t>
            </a:r>
          </a:p>
          <a:p>
            <a:r>
              <a:rPr lang="ru-RU" sz="2400" dirty="0"/>
              <a:t>Занятие заставило меня задуматься…</a:t>
            </a:r>
          </a:p>
          <a:p>
            <a:r>
              <a:rPr lang="ru-RU" sz="2400" dirty="0"/>
              <a:t>Сегодня я узнал...</a:t>
            </a:r>
          </a:p>
          <a:p>
            <a:r>
              <a:rPr lang="ru-RU" sz="2400" dirty="0"/>
              <a:t>Было трудно…</a:t>
            </a:r>
          </a:p>
          <a:p>
            <a:r>
              <a:rPr lang="ru-RU" sz="2400" dirty="0"/>
              <a:t>Я понял, что…</a:t>
            </a:r>
          </a:p>
          <a:p>
            <a:r>
              <a:rPr lang="ru-RU" sz="2400" dirty="0"/>
              <a:t>Я смог…</a:t>
            </a:r>
          </a:p>
          <a:p>
            <a:r>
              <a:rPr lang="ru-RU" sz="2400" dirty="0"/>
              <a:t>Было интересно узнать, что….</a:t>
            </a:r>
          </a:p>
          <a:p>
            <a:r>
              <a:rPr lang="ru-RU" sz="2400" dirty="0"/>
              <a:t>У меня получилось…</a:t>
            </a:r>
          </a:p>
          <a:p>
            <a:r>
              <a:rPr lang="ru-RU" sz="2400" dirty="0"/>
              <a:t>Меня удивило…</a:t>
            </a:r>
          </a:p>
          <a:p>
            <a:r>
              <a:rPr lang="ru-RU" sz="2400" dirty="0"/>
              <a:t>Мне захотелось…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0" y="-148485"/>
            <a:ext cx="10186294" cy="1944793"/>
          </a:xfrm>
          <a:prstGeom prst="rect">
            <a:avLst/>
          </a:prstGeom>
        </p:spPr>
      </p:pic>
      <p:pic>
        <p:nvPicPr>
          <p:cNvPr id="7" name="Picture 2" descr="C:\Users\L.chernigova\Desktop\Мусор\ЕГЭ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82700"/>
            <a:ext cx="10515600" cy="5467530"/>
          </a:xfrm>
        </p:spPr>
      </p:pic>
    </p:spTree>
    <p:extLst>
      <p:ext uri="{BB962C8B-B14F-4D97-AF65-F5344CB8AC3E}">
        <p14:creationId xmlns:p14="http://schemas.microsoft.com/office/powerpoint/2010/main" val="2839581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G20221123090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87"/>
            <a:ext cx="12192000" cy="6495142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892134" y="203200"/>
            <a:ext cx="10138723" cy="66765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endParaRPr dirty="0"/>
          </a:p>
        </p:txBody>
      </p:sp>
      <p:sp>
        <p:nvSpPr>
          <p:cNvPr id="39" name="Параллелограмм 10"/>
          <p:cNvSpPr/>
          <p:nvPr/>
        </p:nvSpPr>
        <p:spPr>
          <a:xfrm rot="18426479">
            <a:off x="-1105520" y="1125116"/>
            <a:ext cx="2614357" cy="749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691182" y="0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8092440" y="5913120"/>
            <a:ext cx="3642360" cy="7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6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29" y="190953"/>
            <a:ext cx="8997042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 программируемых моделей инженерных систем: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520824"/>
            <a:ext cx="10515600" cy="4766561"/>
          </a:xfrm>
        </p:spPr>
        <p:txBody>
          <a:bodyPr>
            <a:noAutofit/>
          </a:bodyPr>
          <a:lstStyle/>
          <a:p>
            <a:r>
              <a:rPr lang="ru-RU" sz="2800" dirty="0"/>
              <a:t>Понять основы работы с микроконтроллерными устройствами, изучить принцип действия базовых радиокомпонентов;</a:t>
            </a:r>
          </a:p>
          <a:p>
            <a:r>
              <a:rPr lang="ru-RU" sz="2800" dirty="0"/>
              <a:t>Разобраться со способом программирования </a:t>
            </a:r>
            <a:r>
              <a:rPr lang="en-US" sz="2800" dirty="0"/>
              <a:t>LCD </a:t>
            </a:r>
            <a:r>
              <a:rPr lang="ru-RU" sz="2800" dirty="0"/>
              <a:t>дисплеев и светодиодных лент;</a:t>
            </a:r>
          </a:p>
          <a:p>
            <a:r>
              <a:rPr lang="ru-RU" sz="2800" dirty="0"/>
              <a:t>Конструировать решения, выполняющие вполне реальные задачи различной сложности;</a:t>
            </a:r>
          </a:p>
          <a:p>
            <a:r>
              <a:rPr lang="ru-RU" sz="2800" dirty="0"/>
              <a:t>Познакомиться с основами робототехники, электроники и микропроцессорной техники, принципами автономной навигации мобильных роботов и системами управления роботами.</a:t>
            </a:r>
          </a:p>
        </p:txBody>
      </p:sp>
    </p:spTree>
    <p:extLst>
      <p:ext uri="{BB962C8B-B14F-4D97-AF65-F5344CB8AC3E}">
        <p14:creationId xmlns:p14="http://schemas.microsoft.com/office/powerpoint/2010/main" val="23781343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499" y="203200"/>
            <a:ext cx="9330871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Arduino – </a:t>
            </a:r>
            <a:r>
              <a:rPr lang="ru-RU" dirty="0"/>
              <a:t>совместимая аппаратная платформа – контроллер  Arduino Mega 2560: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6257" y="1665968"/>
            <a:ext cx="10515600" cy="4351338"/>
          </a:xfrm>
        </p:spPr>
        <p:txBody>
          <a:bodyPr/>
          <a:lstStyle/>
          <a:p>
            <a:r>
              <a:rPr lang="ru-RU" sz="2800" dirty="0"/>
              <a:t>Выполнять лабораторные работы, не прибегая к  сборке схем;</a:t>
            </a:r>
          </a:p>
          <a:p>
            <a:r>
              <a:rPr lang="ru-RU" sz="2800" dirty="0"/>
              <a:t>Использовать его в качестве вычислительного модуля сконструированной робототехнической модели;</a:t>
            </a:r>
          </a:p>
          <a:p>
            <a:r>
              <a:rPr lang="ru-RU" sz="2800" dirty="0"/>
              <a:t>Имеет встроенные устройства ввода – вывода, позволяющие реализовать прототипы робототехнических систем;</a:t>
            </a:r>
          </a:p>
          <a:p>
            <a:r>
              <a:rPr lang="ru-RU" sz="2800" dirty="0"/>
              <a:t>Изучение основ создания инженерных систем.</a:t>
            </a:r>
          </a:p>
          <a:p>
            <a:endParaRPr lang="ru-RU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dirty="0"/>
              <a:t>Ардуино Мега 2560 R3 схема: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82700"/>
            <a:ext cx="10515600" cy="4894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arduino-me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63" y="748070"/>
            <a:ext cx="10219094" cy="57688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043" y="0"/>
            <a:ext cx="8053614" cy="917575"/>
          </a:xfrm>
        </p:spPr>
        <p:txBody>
          <a:bodyPr/>
          <a:lstStyle/>
          <a:p>
            <a:pPr algn="ctr"/>
            <a:r>
              <a:rPr lang="ru-RU" dirty="0"/>
              <a:t>Распиновка: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ega-raspino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29" y="885371"/>
            <a:ext cx="10117286" cy="59726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357" y="350611"/>
            <a:ext cx="9679214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 программируемых моделей инженерных систем позволяет учащимся наглядно изучать основы программирования </a:t>
            </a:r>
            <a:br>
              <a:rPr lang="ru-RU" dirty="0"/>
            </a:br>
            <a:r>
              <a:rPr lang="ru-RU" dirty="0"/>
              <a:t>на разных стадиях подготовки: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1154" y="1920137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1) программирование в блочно-графических средах Scratch и </a:t>
            </a:r>
            <a:r>
              <a:rPr lang="en-US" sz="2800" dirty="0"/>
              <a:t>m</a:t>
            </a:r>
            <a:r>
              <a:rPr lang="ru-RU" sz="2800" dirty="0"/>
              <a:t>Block ;</a:t>
            </a:r>
          </a:p>
          <a:p>
            <a:pPr>
              <a:buNone/>
            </a:pPr>
            <a:r>
              <a:rPr lang="ru-RU" sz="2800" dirty="0"/>
              <a:t>2) программирование в текстовом редакторе Arduino IDE с использованием инструментариев языка С; </a:t>
            </a:r>
          </a:p>
          <a:p>
            <a:pPr>
              <a:buNone/>
            </a:pPr>
            <a:r>
              <a:rPr lang="ru-RU" sz="2800" dirty="0"/>
              <a:t>3) программирование c использованием средств разработки языка JavaScript ;</a:t>
            </a:r>
          </a:p>
          <a:p>
            <a:pPr>
              <a:buNone/>
            </a:pPr>
            <a:r>
              <a:rPr lang="ru-RU" sz="2800" dirty="0"/>
              <a:t>4) программирование c использованием средств разработки языка Python; </a:t>
            </a:r>
          </a:p>
          <a:p>
            <a:pPr>
              <a:buNone/>
            </a:pPr>
            <a:r>
              <a:rPr lang="ru-RU" sz="2800" dirty="0"/>
              <a:t>5) программирование c использованием средств разработки ROS.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11337</TotalTime>
  <Words>1218</Words>
  <Application>Microsoft Office PowerPoint</Application>
  <PresentationFormat>Широкоэкранный</PresentationFormat>
  <Paragraphs>126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СОВРЕМЕННЫЕ ТЕНДЕНЦИИ РАЗВИТИЯ ИНЖЕНЕРНОГО ОБРАЗОВАНИЯ:</vt:lpstr>
      <vt:lpstr>3D – моделирование -  раздел компьютерной графики, посвященный созданию трёхмерных визуальных объектов : </vt:lpstr>
      <vt:lpstr>Конструктор программируемых моделей инженерных систем –  основы электроники и основные принципы проектирования кибернетических и встраиваемых систем:</vt:lpstr>
      <vt:lpstr>Презентация PowerPoint</vt:lpstr>
      <vt:lpstr>Конструктор программируемых моделей инженерных систем:</vt:lpstr>
      <vt:lpstr>Arduino – совместимая аппаратная платформа – контроллер  Arduino Mega 2560:</vt:lpstr>
      <vt:lpstr>Ардуино Мега 2560 R3 схема:  </vt:lpstr>
      <vt:lpstr>Распиновка:</vt:lpstr>
      <vt:lpstr>Конструктор программируемых моделей инженерных систем позволяет учащимся наглядно изучать основы программирования  на разных стадиях подготовки: </vt:lpstr>
      <vt:lpstr>Среда программирования mBlock  используется для самого широкого спектра плат Ардуино:</vt:lpstr>
      <vt:lpstr>Программирование в текстовом редакторе Arduino IDE с использованием инструментариев языка С:</vt:lpstr>
      <vt:lpstr>Робот «Микроник»:</vt:lpstr>
      <vt:lpstr>Конструирование и программирование  моделей инженерных систем. 3D – моделирование.  </vt:lpstr>
      <vt:lpstr>Лабораторная работа № 1 «Светодиод»:</vt:lpstr>
      <vt:lpstr>Дополнительные задачи:</vt:lpstr>
      <vt:lpstr>Лабораторная работа № 2  «Светодиодная сборка»:</vt:lpstr>
      <vt:lpstr>Презентация PowerPoint</vt:lpstr>
      <vt:lpstr>Дополнительные задачи:</vt:lpstr>
      <vt:lpstr>Ардуино UNO R3 схема: </vt:lpstr>
      <vt:lpstr> </vt:lpstr>
      <vt:lpstr>Презентация PowerPoint</vt:lpstr>
      <vt:lpstr>Елочная гирлянда:</vt:lpstr>
      <vt:lpstr>МиниКонтроллер имеет следующие функции: комбинации; волнами; последовательный, чеканка, мгновение</vt:lpstr>
      <vt:lpstr>Лабораторная работа № 3  «Управляемый «вручную» светодиод»:</vt:lpstr>
      <vt:lpstr>Подсветка на кухне или в комнате:</vt:lpstr>
      <vt:lpstr>Презентация PowerPoint</vt:lpstr>
      <vt:lpstr>Механическая рука для записи времени на доске:</vt:lpstr>
      <vt:lpstr>Сезам, открой дверь:</vt:lpstr>
      <vt:lpstr>Робот – пылесос:</vt:lpstr>
      <vt:lpstr>Автоматизированная система для аквариума:</vt:lpstr>
      <vt:lpstr>Умная теплица:</vt:lpstr>
      <vt:lpstr>Какие профессии будут востребованы через 5–7 лет: </vt:lpstr>
      <vt:lpstr>«Атлас новых профессий»  дает список навыков:</vt:lpstr>
      <vt:lpstr>Цифровизация, автоматизация и искусственный интеллект:</vt:lpstr>
      <vt:lpstr>Оцените результаты своей деятельности: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админ</cp:lastModifiedBy>
  <cp:revision>470</cp:revision>
  <dcterms:modified xsi:type="dcterms:W3CDTF">2025-12-29T00:37:09Z</dcterms:modified>
</cp:coreProperties>
</file>