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6" r:id="rId8"/>
    <p:sldId id="270" r:id="rId9"/>
    <p:sldId id="261" r:id="rId10"/>
    <p:sldId id="263" r:id="rId11"/>
    <p:sldId id="267" r:id="rId12"/>
    <p:sldId id="272" r:id="rId13"/>
    <p:sldId id="271" r:id="rId14"/>
    <p:sldId id="264" r:id="rId15"/>
    <p:sldId id="265" r:id="rId16"/>
    <p:sldId id="27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6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2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75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134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353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518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257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287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0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2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49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6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69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6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35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63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6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D8B49C8-1CA9-40F7-98E6-15EBBC8E2FD6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029D7-1061-4D47-A957-BD31FB204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30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7564" y="688770"/>
            <a:ext cx="7653049" cy="2066306"/>
          </a:xfrm>
        </p:spPr>
        <p:txBody>
          <a:bodyPr/>
          <a:lstStyle/>
          <a:p>
            <a:r>
              <a:rPr lang="ru-RU" b="1" dirty="0" smtClean="0"/>
              <a:t>Синтаксический разбор: простое и сложное предложение 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0628" y="5913912"/>
            <a:ext cx="8825658" cy="296883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/>
              <a:t>Глухова Мария Григорьевна</a:t>
            </a:r>
            <a:r>
              <a:rPr lang="en-US" sz="1600" dirty="0" smtClean="0"/>
              <a:t>/</a:t>
            </a:r>
            <a:r>
              <a:rPr lang="ru-RU" sz="1600" dirty="0" smtClean="0"/>
              <a:t> МБОУ «Сиверская гимназия»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593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166" y="452718"/>
            <a:ext cx="8542668" cy="1400530"/>
          </a:xfrm>
        </p:spPr>
        <p:txBody>
          <a:bodyPr/>
          <a:lstStyle/>
          <a:p>
            <a:r>
              <a:rPr lang="ru-RU" b="1" dirty="0" smtClean="0"/>
              <a:t>По количеству грамматических основ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2041044"/>
            <a:ext cx="8946541" cy="1640308"/>
          </a:xfrm>
        </p:spPr>
        <p:txBody>
          <a:bodyPr/>
          <a:lstStyle/>
          <a:p>
            <a:r>
              <a:rPr lang="ru-RU" sz="4000" dirty="0" smtClean="0"/>
              <a:t>Простое </a:t>
            </a:r>
          </a:p>
          <a:p>
            <a:r>
              <a:rPr lang="ru-RU" sz="4000" dirty="0" smtClean="0"/>
              <a:t>Сложное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27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9449" y="736270"/>
            <a:ext cx="7331385" cy="1116978"/>
          </a:xfrm>
        </p:spPr>
        <p:txBody>
          <a:bodyPr/>
          <a:lstStyle/>
          <a:p>
            <a:r>
              <a:rPr lang="ru-RU" sz="4800" b="1" dirty="0" smtClean="0"/>
              <a:t>По интонации</a:t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1972817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Восклицательное </a:t>
            </a:r>
          </a:p>
          <a:p>
            <a:r>
              <a:rPr lang="ru-RU" sz="3600" b="1" dirty="0" smtClean="0"/>
              <a:t>Невосклицательное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4199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6919" y="452718"/>
            <a:ext cx="8423915" cy="1400530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По наличию осложняющих членов: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804090"/>
          </a:xfrm>
        </p:spPr>
        <p:txBody>
          <a:bodyPr/>
          <a:lstStyle/>
          <a:p>
            <a:r>
              <a:rPr lang="ru-RU" sz="2800" b="1" dirty="0" smtClean="0"/>
              <a:t>Неосложненное </a:t>
            </a:r>
          </a:p>
          <a:p>
            <a:r>
              <a:rPr lang="ru-RU" sz="2800" b="1" u="sng" dirty="0" smtClean="0"/>
              <a:t>Осложненное :</a:t>
            </a:r>
          </a:p>
          <a:p>
            <a:r>
              <a:rPr lang="ru-RU" sz="2800" b="1" dirty="0" smtClean="0"/>
              <a:t> ( Однородные члены предложения, </a:t>
            </a:r>
          </a:p>
          <a:p>
            <a:r>
              <a:rPr lang="ru-RU" sz="2800" b="1" dirty="0" smtClean="0"/>
              <a:t>Прямая речь , </a:t>
            </a:r>
          </a:p>
          <a:p>
            <a:r>
              <a:rPr lang="ru-RU" sz="2800" b="1" dirty="0" smtClean="0"/>
              <a:t>Обращение 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54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sz="3600" b="1" dirty="0"/>
              <a:t>По наличию одного или обоих главных членов</a:t>
            </a:r>
            <a:r>
              <a:rPr lang="ru-RU" sz="3600" b="1" dirty="0" smtClean="0"/>
              <a:t>: ( для сложного предложения)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1521554"/>
          </a:xfrm>
        </p:spPr>
        <p:txBody>
          <a:bodyPr>
            <a:noAutofit/>
          </a:bodyPr>
          <a:lstStyle/>
          <a:p>
            <a:r>
              <a:rPr lang="ru-RU" sz="3600" dirty="0" smtClean="0"/>
              <a:t>Двусоставное </a:t>
            </a:r>
          </a:p>
          <a:p>
            <a:r>
              <a:rPr lang="ru-RU" sz="3600" dirty="0" smtClean="0"/>
              <a:t>Односоставное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2177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914" y="452718"/>
            <a:ext cx="8613920" cy="1400530"/>
          </a:xfrm>
        </p:spPr>
        <p:txBody>
          <a:bodyPr/>
          <a:lstStyle/>
          <a:p>
            <a:r>
              <a:rPr lang="ru-RU" sz="3600" b="1" dirty="0" smtClean="0"/>
              <a:t>Пример синтаксического разбора простого предложения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3849118"/>
          </a:xfrm>
        </p:spPr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chemeClr val="accent1">
                    <a:lumMod val="50000"/>
                  </a:schemeClr>
                </a:solidFill>
              </a:rPr>
              <a:t>Они хранят память о пребывании здесь великих сынов России. </a:t>
            </a:r>
          </a:p>
          <a:p>
            <a:r>
              <a:rPr lang="ru-RU" sz="2400" b="1" dirty="0" smtClean="0"/>
              <a:t>( повествовательное, невосклицательное, простое, распространенное) </a:t>
            </a:r>
          </a:p>
          <a:p>
            <a:r>
              <a:rPr lang="ru-RU" sz="2400" b="1" dirty="0" smtClean="0"/>
              <a:t>Грамматическая основа : они ( подлежащее, выражено </a:t>
            </a:r>
            <a:r>
              <a:rPr lang="ru-RU" sz="2400" b="1" dirty="0" err="1" smtClean="0"/>
              <a:t>им.существительным</a:t>
            </a:r>
            <a:r>
              <a:rPr lang="ru-RU" sz="2400" b="1" dirty="0" smtClean="0"/>
              <a:t>), хранят ( сказуемое, выражено глаголом) </a:t>
            </a:r>
          </a:p>
          <a:p>
            <a:r>
              <a:rPr lang="en-US" sz="2400" b="1" dirty="0" smtClean="0"/>
              <a:t>{ - = }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777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8790" y="452718"/>
            <a:ext cx="8602044" cy="1400530"/>
          </a:xfrm>
        </p:spPr>
        <p:txBody>
          <a:bodyPr/>
          <a:lstStyle/>
          <a:p>
            <a:r>
              <a:rPr lang="ru-RU" dirty="0"/>
              <a:t>Пример синтаксического разбора предложения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Второстепенные члены предложения :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хранят память </a:t>
            </a:r>
            <a:r>
              <a:rPr lang="ru-RU" sz="2400" dirty="0" smtClean="0"/>
              <a:t>( дополнение, выражено им. существительным),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память о пребывании </a:t>
            </a:r>
            <a:r>
              <a:rPr lang="ru-RU" sz="2400" dirty="0" smtClean="0"/>
              <a:t>( дополнение, выражено им. существительным с предлогом),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 пребывании здесь </a:t>
            </a:r>
            <a:r>
              <a:rPr lang="ru-RU" sz="2400" dirty="0" smtClean="0"/>
              <a:t>( обстоятельство, выражено наречием),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 пребывании сынов</a:t>
            </a:r>
            <a:r>
              <a:rPr lang="ru-RU" sz="2400" dirty="0" smtClean="0"/>
              <a:t> ( дополнение, выражено именем существительным),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сынов великих </a:t>
            </a:r>
            <a:r>
              <a:rPr lang="ru-RU" sz="2400" dirty="0" smtClean="0"/>
              <a:t>( определение, выражено именем прилагательным),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сынов России </a:t>
            </a:r>
            <a:r>
              <a:rPr lang="ru-RU" sz="2400" dirty="0" smtClean="0"/>
              <a:t>( дополнение, выражено именем существительным)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15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6291" y="452718"/>
            <a:ext cx="8554543" cy="1387957"/>
          </a:xfrm>
        </p:spPr>
        <p:txBody>
          <a:bodyPr/>
          <a:lstStyle/>
          <a:p>
            <a:r>
              <a:rPr lang="ru-RU" sz="3600" b="1" dirty="0" smtClean="0"/>
              <a:t>Пример синтаксического разбора сложного предложения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49533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Я щенка не дрессировал, но он все команды понимает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! </a:t>
            </a:r>
          </a:p>
          <a:p>
            <a:r>
              <a:rPr lang="ru-RU" sz="2400" b="1" dirty="0" smtClean="0"/>
              <a:t>( повествовательное, невосклицательное, сложное, распространенное, сложносочиненное)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Мальчик зашел в дом, и начался сильный дождь.  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https://lh7-rt.googleusercontent.com/docsz/AD_4nXcSFFH4MOExcZUrLpA6ZkDHxw-Yml24xU8ym_P_97nTidcAXFqzRVIV9veBt87FkGcaHrmyhh3Otw9He-Y7CEZ-XUMuIdGVsNMXuXh6qiHrUU7kPzn64YVBjEWvbYibV_BK0na3_A?key=UEKGkP4jHIomm7to1Sd8Eiy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492" y="4749160"/>
            <a:ext cx="6648450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16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6925" y="1080655"/>
            <a:ext cx="7065818" cy="1068779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Ч</a:t>
            </a:r>
            <a:r>
              <a:rPr lang="ru-RU" sz="4000" b="1" dirty="0" smtClean="0"/>
              <a:t>лены предложения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2149434"/>
            <a:ext cx="8825658" cy="3871356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200" b="1" dirty="0" smtClean="0">
                <a:solidFill>
                  <a:schemeClr val="tx1">
                    <a:lumMod val="95000"/>
                  </a:schemeClr>
                </a:solidFill>
              </a:rPr>
              <a:t>Главные члены предложения образуют грамматическую основу.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Крапива выросла. </a:t>
            </a:r>
          </a:p>
          <a:p>
            <a:r>
              <a:rPr lang="ru-RU" sz="2200" b="1" dirty="0" smtClean="0">
                <a:solidFill>
                  <a:schemeClr val="tx1">
                    <a:lumMod val="95000"/>
                  </a:schemeClr>
                </a:solidFill>
              </a:rPr>
              <a:t>Второстепенные члены предложения распространяют, дополняют и уточняют главные.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Жгучая крапива выросла около пещеры. 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00144"/>
              </p:ext>
            </p:extLst>
          </p:nvPr>
        </p:nvGraphicFramePr>
        <p:xfrm>
          <a:off x="1390733" y="2173185"/>
          <a:ext cx="8128000" cy="1563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451262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Главные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Второстепенные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Подлежащее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Определение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Сказуемое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Дополнение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Обстоятельство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1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8826" y="973668"/>
            <a:ext cx="7137541" cy="706964"/>
          </a:xfrm>
        </p:spPr>
        <p:txBody>
          <a:bodyPr/>
          <a:lstStyle/>
          <a:p>
            <a:r>
              <a:rPr lang="ru-RU" sz="4000" b="1" dirty="0" smtClean="0"/>
              <a:t>Простые  предложения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600" dirty="0" smtClean="0"/>
              <a:t>Предложения, которые состоят только из главных членов, называются </a:t>
            </a:r>
          </a:p>
          <a:p>
            <a:r>
              <a:rPr lang="ru-RU" sz="2600" b="1" dirty="0" smtClean="0"/>
              <a:t>Не распространенными</a:t>
            </a:r>
            <a:r>
              <a:rPr lang="ru-RU" sz="2600" b="1" dirty="0"/>
              <a:t>. </a:t>
            </a:r>
          </a:p>
          <a:p>
            <a:pPr marL="0" indent="0">
              <a:buNone/>
            </a:pPr>
            <a:r>
              <a:rPr lang="ru-RU" sz="2600" b="1" dirty="0">
                <a:solidFill>
                  <a:schemeClr val="accent1">
                    <a:lumMod val="50000"/>
                  </a:schemeClr>
                </a:solidFill>
              </a:rPr>
              <a:t>Небо расчистилось</a:t>
            </a:r>
          </a:p>
          <a:p>
            <a:r>
              <a:rPr lang="ru-RU" sz="2600" b="1" dirty="0" smtClean="0"/>
              <a:t>В распространенных предложениях есть не только главные, но и второстепенные. 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</a:rPr>
              <a:t>Мои друзья часто любуются закатом.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0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38151"/>
            <a:ext cx="8761413" cy="742481"/>
          </a:xfrm>
        </p:spPr>
        <p:txBody>
          <a:bodyPr/>
          <a:lstStyle/>
          <a:p>
            <a:r>
              <a:rPr lang="ru-RU" sz="3600" b="1" dirty="0" smtClean="0"/>
              <a:t>Выбери правильные утверждения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 Во всех предложениях есть главные и второстепенные члены. </a:t>
            </a:r>
          </a:p>
          <a:p>
            <a:r>
              <a:rPr lang="ru-RU" sz="2800" dirty="0" smtClean="0"/>
              <a:t>Во всех предложениях есть грамматические основы.</a:t>
            </a:r>
          </a:p>
          <a:p>
            <a:r>
              <a:rPr lang="ru-RU" sz="2800" dirty="0" smtClean="0"/>
              <a:t>В распространенных предложениях есть второстепенные члены. </a:t>
            </a:r>
          </a:p>
          <a:p>
            <a:r>
              <a:rPr lang="ru-RU" sz="2800" dirty="0" smtClean="0"/>
              <a:t>В простом предложении может быть одна и две грамматических основы.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5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423" y="973668"/>
            <a:ext cx="8146944" cy="706964"/>
          </a:xfrm>
        </p:spPr>
        <p:txBody>
          <a:bodyPr/>
          <a:lstStyle/>
          <a:p>
            <a:r>
              <a:rPr lang="ru-RU" b="1" dirty="0" smtClean="0"/>
              <a:t>Упражнение. Третье лишнее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Мы читаем. Снег идет. Жил на свете человек. </a:t>
            </a:r>
          </a:p>
          <a:p>
            <a:r>
              <a:rPr lang="ru-RU" sz="2800" dirty="0" smtClean="0"/>
              <a:t>Закончится долгая зима. Начнутся каникулы. Наступит ранняя весна. </a:t>
            </a:r>
          </a:p>
          <a:p>
            <a:r>
              <a:rPr lang="ru-RU" sz="2800" dirty="0" smtClean="0"/>
              <a:t>Я помогаю маме. Школьники учат язык. Мы много работали.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745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832262"/>
          </a:xfrm>
        </p:spPr>
        <p:txBody>
          <a:bodyPr/>
          <a:lstStyle/>
          <a:p>
            <a:r>
              <a:rPr lang="ru-RU" sz="4400" b="1" dirty="0"/>
              <a:t>Упражнение. Третье лишнее.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1833" y="2600696"/>
            <a:ext cx="8825658" cy="3097481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Мы читаем. Снег идет</a:t>
            </a:r>
            <a:r>
              <a:rPr lang="ru-RU" sz="2800" dirty="0"/>
              <a:t>.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Жил на свете человек. </a:t>
            </a:r>
          </a:p>
          <a:p>
            <a:r>
              <a:rPr lang="ru-RU" sz="2800" dirty="0">
                <a:solidFill>
                  <a:schemeClr val="tx1"/>
                </a:solidFill>
              </a:rPr>
              <a:t>Закончится долгая зима.</a:t>
            </a:r>
            <a:r>
              <a:rPr lang="ru-RU" sz="2800" dirty="0"/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Начнутся каникулы.</a:t>
            </a:r>
            <a:r>
              <a:rPr lang="ru-RU" sz="2800" dirty="0"/>
              <a:t> </a:t>
            </a:r>
            <a:r>
              <a:rPr lang="ru-RU" sz="2800" dirty="0">
                <a:solidFill>
                  <a:schemeClr val="tx1"/>
                </a:solidFill>
              </a:rPr>
              <a:t>Наступит ранняя весна.</a:t>
            </a:r>
            <a:r>
              <a:rPr lang="ru-RU" sz="2800" dirty="0"/>
              <a:t> </a:t>
            </a:r>
          </a:p>
          <a:p>
            <a:r>
              <a:rPr lang="ru-RU" sz="2800" dirty="0">
                <a:solidFill>
                  <a:schemeClr val="tx1"/>
                </a:solidFill>
              </a:rPr>
              <a:t>Я помогаю маме. Школьники учат язык.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Мы много работали.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732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0052" y="452718"/>
            <a:ext cx="8150782" cy="1400530"/>
          </a:xfrm>
        </p:spPr>
        <p:txBody>
          <a:bodyPr/>
          <a:lstStyle/>
          <a:p>
            <a:r>
              <a:rPr lang="ru-RU" sz="3600" b="1" dirty="0" smtClean="0"/>
              <a:t>Упражнение. Распространить предложения.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Идет снег. </a:t>
            </a:r>
          </a:p>
          <a:p>
            <a:r>
              <a:rPr lang="ru-RU" sz="2400" dirty="0" smtClean="0"/>
              <a:t>Идет сильный снег. ( сильный – определение , выражено им. прилагательным) </a:t>
            </a:r>
          </a:p>
          <a:p>
            <a:r>
              <a:rPr lang="ru-RU" sz="2400" dirty="0" smtClean="0"/>
              <a:t>За окном идет сильный снег. ( за окном – обстоятельство, выражено им. Существительным с предлогом) </a:t>
            </a:r>
          </a:p>
          <a:p>
            <a:r>
              <a:rPr lang="ru-RU" sz="2400" dirty="0" smtClean="0"/>
              <a:t>За окном идет сильный снег с дождем. ( с дождем – дополнение, выражено им. Существительным с предлогом) 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98631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452718"/>
            <a:ext cx="8222034" cy="1447334"/>
          </a:xfrm>
        </p:spPr>
        <p:txBody>
          <a:bodyPr/>
          <a:lstStyle/>
          <a:p>
            <a:r>
              <a:rPr lang="ru-RU" b="1" dirty="0" smtClean="0"/>
              <a:t>Сложное предложение - </a:t>
            </a:r>
            <a:br>
              <a:rPr lang="ru-RU" b="1" dirty="0" smtClean="0"/>
            </a:br>
            <a:r>
              <a:rPr lang="ru-RU" sz="1800" b="1" dirty="0" smtClean="0"/>
              <a:t>это предложение, состоящее из двух и более грамматических основ, соединенных в одно целое по смыслу и интонации. 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981082"/>
              </p:ext>
            </p:extLst>
          </p:nvPr>
        </p:nvGraphicFramePr>
        <p:xfrm>
          <a:off x="1103682" y="2210382"/>
          <a:ext cx="8947152" cy="2448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014"/>
                <a:gridCol w="1745673"/>
                <a:gridCol w="2695699"/>
                <a:gridCol w="3008766"/>
              </a:tblGrid>
              <a:tr h="528464">
                <a:tc>
                  <a:txBody>
                    <a:bodyPr/>
                    <a:lstStyle/>
                    <a:p>
                      <a:r>
                        <a:rPr lang="ru-RU" dirty="0" smtClean="0"/>
                        <a:t>Союзное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Бессоюзное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Сложносочиненное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Сложноподчиненное </a:t>
                      </a:r>
                      <a:endParaRPr lang="ru-RU" dirty="0"/>
                    </a:p>
                  </a:txBody>
                  <a:tcPr/>
                </a:tc>
              </a:tr>
              <a:tr h="543758">
                <a:tc>
                  <a:txBody>
                    <a:bodyPr/>
                    <a:lstStyle/>
                    <a:p>
                      <a:r>
                        <a:rPr lang="ru-RU" dirty="0" smtClean="0"/>
                        <a:t>Есть</a:t>
                      </a:r>
                      <a:r>
                        <a:rPr lang="ru-RU" baseline="0" dirty="0" smtClean="0"/>
                        <a:t> союзы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Без союзов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Сочинительные союзы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Подчинительные союзы</a:t>
                      </a:r>
                      <a:endParaRPr lang="ru-RU" dirty="0"/>
                    </a:p>
                  </a:txBody>
                  <a:tcPr/>
                </a:tc>
              </a:tr>
              <a:tr h="776797">
                <a:tc>
                  <a:txBody>
                    <a:bodyPr/>
                    <a:lstStyle/>
                    <a:p>
                      <a:r>
                        <a:rPr lang="ru-RU" dirty="0" smtClean="0"/>
                        <a:t>Союзные слова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 союзных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 и, а, но, да, однако..)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 что, чтобы, потому что, где,</a:t>
                      </a:r>
                      <a:r>
                        <a:rPr lang="ru-RU" baseline="0" dirty="0" smtClean="0"/>
                        <a:t> когда, если, почему…)</a:t>
                      </a:r>
                      <a:endParaRPr lang="ru-RU" dirty="0"/>
                    </a:p>
                  </a:txBody>
                  <a:tcPr/>
                </a:tc>
              </a:tr>
              <a:tr h="3107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7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5060" y="452718"/>
            <a:ext cx="7053943" cy="1400530"/>
          </a:xfrm>
        </p:spPr>
        <p:txBody>
          <a:bodyPr/>
          <a:lstStyle/>
          <a:p>
            <a:r>
              <a:rPr lang="ru-RU" b="1" dirty="0" smtClean="0"/>
              <a:t>Синтаксический разбор                     предложения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188" y="2029168"/>
            <a:ext cx="8946541" cy="4195481"/>
          </a:xfrm>
        </p:spPr>
        <p:txBody>
          <a:bodyPr/>
          <a:lstStyle/>
          <a:p>
            <a:r>
              <a:rPr lang="ru-RU" sz="3600" u="sng" dirty="0" smtClean="0"/>
              <a:t>По цели высказывания  </a:t>
            </a:r>
          </a:p>
          <a:p>
            <a:r>
              <a:rPr lang="ru-RU" sz="3600" dirty="0" smtClean="0"/>
              <a:t>Повествовательное </a:t>
            </a:r>
          </a:p>
          <a:p>
            <a:r>
              <a:rPr lang="ru-RU" sz="3600" dirty="0" smtClean="0"/>
              <a:t>Вопросительное </a:t>
            </a:r>
          </a:p>
          <a:p>
            <a:r>
              <a:rPr lang="ru-RU" sz="3600" dirty="0" smtClean="0"/>
              <a:t>Побудительное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9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178</TotalTime>
  <Words>507</Words>
  <Application>Microsoft Office PowerPoint</Application>
  <PresentationFormat>Широкоэкранный</PresentationFormat>
  <Paragraphs>89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Ион</vt:lpstr>
      <vt:lpstr>Синтаксический разбор: простое и сложное предложение </vt:lpstr>
      <vt:lpstr>Члены предложения  </vt:lpstr>
      <vt:lpstr>Простые  предложения</vt:lpstr>
      <vt:lpstr>Выбери правильные утверждения </vt:lpstr>
      <vt:lpstr>Упражнение. Третье лишнее</vt:lpstr>
      <vt:lpstr>Упражнение. Третье лишнее.</vt:lpstr>
      <vt:lpstr>Упражнение. Распространить предложения. </vt:lpstr>
      <vt:lpstr>Сложное предложение -  это предложение, состоящее из двух и более грамматических основ, соединенных в одно целое по смыслу и интонации. </vt:lpstr>
      <vt:lpstr>Синтаксический разбор                     предложения </vt:lpstr>
      <vt:lpstr>По количеству грамматических основ </vt:lpstr>
      <vt:lpstr>По интонации </vt:lpstr>
      <vt:lpstr> По наличию осложняющих членов:</vt:lpstr>
      <vt:lpstr> По наличию одного или обоих главных членов: ( для сложного предложения)</vt:lpstr>
      <vt:lpstr>Пример синтаксического разбора простого предложения </vt:lpstr>
      <vt:lpstr>Пример синтаксического разбора предложения </vt:lpstr>
      <vt:lpstr>Пример синтаксического разбора сложного предложения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Члены предложения</dc:title>
  <dc:creator>User</dc:creator>
  <cp:lastModifiedBy>User</cp:lastModifiedBy>
  <cp:revision>14</cp:revision>
  <dcterms:created xsi:type="dcterms:W3CDTF">2025-04-22T14:25:56Z</dcterms:created>
  <dcterms:modified xsi:type="dcterms:W3CDTF">2025-04-22T17:23:57Z</dcterms:modified>
</cp:coreProperties>
</file>