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4" r:id="rId8"/>
    <p:sldId id="279" r:id="rId9"/>
    <p:sldId id="275" r:id="rId10"/>
    <p:sldId id="278" r:id="rId11"/>
    <p:sldId id="276" r:id="rId12"/>
    <p:sldId id="277" r:id="rId13"/>
    <p:sldId id="266" r:id="rId14"/>
    <p:sldId id="267" r:id="rId15"/>
    <p:sldId id="284" r:id="rId16"/>
    <p:sldId id="268" r:id="rId17"/>
    <p:sldId id="280" r:id="rId18"/>
    <p:sldId id="270" r:id="rId19"/>
    <p:sldId id="273" r:id="rId20"/>
    <p:sldId id="281" r:id="rId21"/>
    <p:sldId id="282" r:id="rId22"/>
    <p:sldId id="271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7B59E7DC-AFA8-4215-9394-CD4BBD933F91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5CF0471-55E7-4954-ABA6-325021FA4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6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E7DC-AFA8-4215-9394-CD4BBD933F91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0471-55E7-4954-ABA6-325021FA4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28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E7DC-AFA8-4215-9394-CD4BBD933F91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0471-55E7-4954-ABA6-325021FA4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0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E7DC-AFA8-4215-9394-CD4BBD933F91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0471-55E7-4954-ABA6-325021FA4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52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E7DC-AFA8-4215-9394-CD4BBD933F91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0471-55E7-4954-ABA6-325021FA4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17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E7DC-AFA8-4215-9394-CD4BBD933F91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0471-55E7-4954-ABA6-325021FA4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40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E7DC-AFA8-4215-9394-CD4BBD933F91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0471-55E7-4954-ABA6-325021FA4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6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E7DC-AFA8-4215-9394-CD4BBD933F91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0471-55E7-4954-ABA6-325021FA4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12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E7DC-AFA8-4215-9394-CD4BBD933F91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0471-55E7-4954-ABA6-325021FA4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98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E7DC-AFA8-4215-9394-CD4BBD933F91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5CF0471-55E7-4954-ABA6-325021FA4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8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7B59E7DC-AFA8-4215-9394-CD4BBD933F91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5CF0471-55E7-4954-ABA6-325021FA4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913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7B59E7DC-AFA8-4215-9394-CD4BBD933F91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C5CF0471-55E7-4954-ABA6-325021FA4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2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836712"/>
            <a:ext cx="4134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>
                <a:latin typeface="Monotype Corsiva" pitchFamily="66" charset="0"/>
              </a:rPr>
              <a:t>Урок-игра </a:t>
            </a:r>
            <a:r>
              <a:rPr lang="ru-RU" sz="4800" b="1" dirty="0">
                <a:latin typeface="Monotype Corsiva" pitchFamily="66" charset="0"/>
              </a:rPr>
              <a:t>русского языка в 5 классе</a:t>
            </a:r>
            <a:endParaRPr lang="ru-RU" sz="4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4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4B71E4-81BD-475D-89B1-E9A016123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764704"/>
            <a:ext cx="8208912" cy="144015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Правильно!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правописание зависит от последующего согласного.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лачко с текстом: овальное 8">
            <a:extLst>
              <a:ext uri="{FF2B5EF4-FFF2-40B4-BE49-F238E27FC236}">
                <a16:creationId xmlns:a16="http://schemas.microsoft.com/office/drawing/2014/main" id="{1057B8BB-31A6-4452-9D50-CC31BB30DA11}"/>
              </a:ext>
            </a:extLst>
          </p:cNvPr>
          <p:cNvSpPr/>
          <p:nvPr/>
        </p:nvSpPr>
        <p:spPr>
          <a:xfrm>
            <a:off x="2555776" y="2348880"/>
            <a:ext cx="6048672" cy="2448272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сказке говорится об одной закономерности, но есть и другая. Давайте прочитаем её с вами в учебнике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стр. 35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F919EB6-5632-479E-9D92-BA9543EFD1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2852936"/>
            <a:ext cx="4005064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08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E08DD-66D4-4422-8144-EF4024842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A43A2B-FF6B-4591-BA95-7E043BCD2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</p:spPr>
      </p:pic>
    </p:spTree>
    <p:extLst>
      <p:ext uri="{BB962C8B-B14F-4D97-AF65-F5344CB8AC3E}">
        <p14:creationId xmlns:p14="http://schemas.microsoft.com/office/powerpoint/2010/main" val="4079234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066973-1927-4676-88B4-6FBAF4E98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620688"/>
            <a:ext cx="8136904" cy="208823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давайте схематично запишем правило в нашу 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тетрадку для правил!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AC5008-9631-4F02-9161-8B3845B1A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6624736" cy="4658347"/>
          </a:xfrm>
          <a:prstGeom prst="rect">
            <a:avLst/>
          </a:prstGeom>
        </p:spPr>
      </p:pic>
      <p:sp>
        <p:nvSpPr>
          <p:cNvPr id="8" name="Облачко с текстом: овальное 7">
            <a:extLst>
              <a:ext uri="{FF2B5EF4-FFF2-40B4-BE49-F238E27FC236}">
                <a16:creationId xmlns:a16="http://schemas.microsoft.com/office/drawing/2014/main" id="{BC9994E8-BBAD-49B6-8D15-466FF04F8650}"/>
              </a:ext>
            </a:extLst>
          </p:cNvPr>
          <p:cNvSpPr/>
          <p:nvPr/>
        </p:nvSpPr>
        <p:spPr>
          <a:xfrm>
            <a:off x="6457517" y="2132856"/>
            <a:ext cx="2146931" cy="1548172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Привет! Я уже выучил правило, а ты?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30B47B-86CB-4C3A-B25C-81B85E658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17" y="4056609"/>
            <a:ext cx="2603128" cy="260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00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908719"/>
            <a:ext cx="8288530" cy="10235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Потренируемся! </a:t>
            </a:r>
            <a:b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Записываем пословицы в тетрадку и вставляем нужную букву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128" y="2204864"/>
            <a:ext cx="8926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Если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о,а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)жить все ошибки умного, получится гора. (Пословица).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Бывает только неправильный путь, но не бывает безвыходного пол(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о,а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жения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(Пословица).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о,а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)гай труд к справедливому делу. (Пословица).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4.Умный надеется на свои дела, а глупый   пол(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о,а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гается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надежду.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Душу и сердце в работу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о,а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каждой секундой труда дорожи.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C:\Documents and Settings\secretary\Мои документы\Личное\маме\Портфолио учителя\Рисунки к презентациям\Рисунок1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89240"/>
            <a:ext cx="1333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5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659658"/>
            <a:ext cx="5814061" cy="1284155"/>
          </a:xfrm>
        </p:spPr>
        <p:txBody>
          <a:bodyPr>
            <a:noAutofit/>
          </a:bodyPr>
          <a:lstStyle/>
          <a:p>
            <a:pPr algn="ctr"/>
            <a:br>
              <a:rPr lang="ru-RU" sz="2400" i="1" dirty="0"/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речи</a:t>
            </a:r>
            <a:br>
              <a:rPr lang="ru-RU" sz="4400" b="1" dirty="0"/>
            </a:b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0947" y="2479966"/>
            <a:ext cx="5814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 ложу (кладу) папку на стол</a:t>
            </a:r>
            <a:endParaRPr lang="ru-RU" sz="4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2382" y="3864470"/>
            <a:ext cx="56926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 ложу (кладу) книгу на место</a:t>
            </a:r>
            <a:endParaRPr lang="ru-RU" sz="4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43658" y="2567146"/>
            <a:ext cx="828092" cy="6300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963123" y="2567146"/>
            <a:ext cx="1085342" cy="6300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143658" y="3864471"/>
            <a:ext cx="764046" cy="6463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963123" y="3841894"/>
            <a:ext cx="1052593" cy="6689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BBBDC8E-BA89-4E9D-A9D9-126BA2B14F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042106"/>
            <a:ext cx="2514261" cy="47676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44CB313-2F1B-4400-AAD8-5BE71EFCB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71" y="135170"/>
            <a:ext cx="3459218" cy="24197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395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95C67-148B-432E-95CC-7635A9A8F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258339"/>
            <a:ext cx="8079581" cy="1658198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515CFA-43EB-4504-8D0B-6ECE873F4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301018"/>
            <a:ext cx="4928890" cy="3989727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кверху поднимаем,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их отпускаем.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их развернем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 себе скорей прижмем.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быстрей, быстрей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Хлопай, хлопай веселей.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90E2A7-6D22-4805-9D83-851445A65A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363"/>
            <a:ext cx="3096344" cy="21381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C4CC19-1654-4432-B528-60FB43B134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86717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61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756" y="2755938"/>
            <a:ext cx="89644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Караул! У меня незавидное положение: сегодня пишем изложение! Текст надо излагать подробно. Все части расположить в соответствии с планом. Полагаться на товарища не могу, потому что расположился я как раз перед учителем. А учитель читает предложение за предложением. Полагаясь на свои знания, я старательно все излагаю. Грамотно изложенный текст – залог успеха. Отложить работу не могу: двойку поставят и родителей вызовут. А уж они-то устроят дома сражение, так что придется мне перейти на осадное положение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224200-71B5-48D9-8E62-07D1D3208386}"/>
              </a:ext>
            </a:extLst>
          </p:cNvPr>
          <p:cNvSpPr txBox="1"/>
          <p:nvPr/>
        </p:nvSpPr>
        <p:spPr>
          <a:xfrm>
            <a:off x="2627784" y="513254"/>
            <a:ext cx="633670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Выпишите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из текста слова с орфограммой «Буквы о-а в корнях с чередованием –лаг- - -лож-», обозначьте орфограмму.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ABF0B2-73E7-4589-A4A6-7A983D770D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9" y="47018"/>
            <a:ext cx="2117472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6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узырек для мыслей: облако 13">
            <a:extLst>
              <a:ext uri="{FF2B5EF4-FFF2-40B4-BE49-F238E27FC236}">
                <a16:creationId xmlns:a16="http://schemas.microsoft.com/office/drawing/2014/main" id="{ED1400EB-C321-4385-8093-56719D469FA2}"/>
              </a:ext>
            </a:extLst>
          </p:cNvPr>
          <p:cNvSpPr/>
          <p:nvPr/>
        </p:nvSpPr>
        <p:spPr>
          <a:xfrm>
            <a:off x="1298656" y="260648"/>
            <a:ext cx="5184576" cy="2564904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3.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Стр. 35, упр. 484 </a:t>
            </a:r>
          </a:p>
          <a:p>
            <a:pPr algn="ctr"/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0BE6364-90E2-431F-AC88-4270CADD0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810"/>
            <a:ext cx="4876190" cy="487619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37E92BB-0D97-4612-BDD0-F87BDA227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26476"/>
            <a:ext cx="4197559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05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99288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Тест по теме «О и А в корне </a:t>
            </a:r>
            <a:br>
              <a:rPr lang="ru-RU" b="1" dirty="0"/>
            </a:br>
            <a:r>
              <a:rPr lang="ru-RU" b="1" dirty="0"/>
              <a:t>–лаг-лож –». </a:t>
            </a:r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556792"/>
            <a:ext cx="7488832" cy="51869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1.В каких словах напишете О: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Отл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…жить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Пол…жить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Изл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…гать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Предл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…гать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 каких словах напишете А: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Изл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жение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Предл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жение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…гать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гательное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 каких словах напишете О: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…жить 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…гать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…жить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Зал…жить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sz="6400" dirty="0"/>
            </a:br>
            <a:br>
              <a:rPr lang="ru-RU" sz="4500" dirty="0"/>
            </a:b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2038EE-AC2F-4C06-8042-3B30674373EA}"/>
              </a:ext>
            </a:extLst>
          </p:cNvPr>
          <p:cNvSpPr txBox="1"/>
          <p:nvPr/>
        </p:nvSpPr>
        <p:spPr>
          <a:xfrm>
            <a:off x="6156176" y="2778580"/>
            <a:ext cx="20165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508948E-BBA5-4849-A370-3B283B929C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34" y="3363355"/>
            <a:ext cx="306896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9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152" y="39269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Тест по теме «О и А в корне </a:t>
            </a:r>
            <a:br>
              <a:rPr lang="ru-RU" sz="4000" b="1" dirty="0"/>
            </a:br>
            <a:r>
              <a:rPr lang="ru-RU" sz="4000" b="1" dirty="0"/>
              <a:t>–лаг-лож –»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7800334" cy="48540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4.В каких словах напишете А: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…житься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гаться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гаемое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жение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5.В каком ряду во всех словах напишете А: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Отл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…жить, пол…жить,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гаться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зал…жить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…гать,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изл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…гать,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предл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…гать,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гательное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Укажите номера предложений, содержащих слова, на месте пропусков в которых напишете О:</a:t>
            </a:r>
          </a:p>
          <a:p>
            <a:pPr marL="0" indent="0">
              <a:buNone/>
            </a:pP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Л…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жился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поля туман.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Туристы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жились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ночлег.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Недалеко от школы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гался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парк.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В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предл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жении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была допущена ошибка.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5" descr="C:\Documents and Settings\secretary\Мои документы\Личное\маме\Портфолио учителя\Рисунки к презентациям\Рисунок1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14" y="5445224"/>
            <a:ext cx="1333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9D9126-CBF7-43B1-8CA8-1A2056360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52736"/>
            <a:ext cx="2641476" cy="264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1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>
            <a:spLocks noGrp="1"/>
          </p:cNvSpPr>
          <p:nvPr>
            <p:ph type="title"/>
          </p:nvPr>
        </p:nvSpPr>
        <p:spPr>
          <a:xfrm>
            <a:off x="500097" y="302397"/>
            <a:ext cx="7239000" cy="732696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Понаблюдаем!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259405" y="1423360"/>
            <a:ext cx="5544616" cy="1007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Кормить, кормление, корм, покормленный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9405" y="2941332"/>
            <a:ext cx="40456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записанных слов найдите то, которое является проверочным для остальных.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2D2772-81C6-4EE9-A891-B31C215DDF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22" y="2132872"/>
            <a:ext cx="4539278" cy="373517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59405" y="4725127"/>
            <a:ext cx="4400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правило вы использовали? </a:t>
            </a:r>
          </a:p>
        </p:txBody>
      </p:sp>
    </p:spTree>
    <p:extLst>
      <p:ext uri="{BB962C8B-B14F-4D97-AF65-F5344CB8AC3E}">
        <p14:creationId xmlns:p14="http://schemas.microsoft.com/office/powerpoint/2010/main" val="300396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 build="p"/>
      <p:bldP spid="12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99288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Проверь себя!</a:t>
            </a:r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556792"/>
            <a:ext cx="7488832" cy="51869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1.В каких словах напишете О: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9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ОтлОжить</a:t>
            </a:r>
            <a:br>
              <a:rPr lang="ru-RU" sz="9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9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ПолОжить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Изл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…гать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Предл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…гать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 каких словах напишете А: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Изл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жение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Предл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жение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9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ПрилАгать</a:t>
            </a:r>
            <a:br>
              <a:rPr lang="ru-RU" sz="9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9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ПрилАгательное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 каких словах напишете О: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9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СлОжить</a:t>
            </a:r>
            <a:r>
              <a:rPr lang="ru-RU" sz="9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…гать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9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ПерелОжить</a:t>
            </a:r>
            <a:br>
              <a:rPr lang="ru-RU" sz="9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9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ЗалОжить</a:t>
            </a:r>
            <a:br>
              <a:rPr lang="ru-RU" sz="9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9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sz="6400" dirty="0"/>
            </a:br>
            <a:br>
              <a:rPr lang="ru-RU" sz="4500" dirty="0"/>
            </a:b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5EACB6-6DC3-4EBF-B168-550EAC6A5A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2"/>
            <a:ext cx="4449607" cy="2617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лачко с текстом: овальное 7">
            <a:extLst>
              <a:ext uri="{FF2B5EF4-FFF2-40B4-BE49-F238E27FC236}">
                <a16:creationId xmlns:a16="http://schemas.microsoft.com/office/drawing/2014/main" id="{E372D820-1ACE-46CA-8A50-85DA0CCBFC6C}"/>
              </a:ext>
            </a:extLst>
          </p:cNvPr>
          <p:cNvSpPr/>
          <p:nvPr/>
        </p:nvSpPr>
        <p:spPr>
          <a:xfrm>
            <a:off x="6084168" y="1870356"/>
            <a:ext cx="2808312" cy="108012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Ещё совсем немного!</a:t>
            </a:r>
          </a:p>
        </p:txBody>
      </p:sp>
    </p:spTree>
    <p:extLst>
      <p:ext uri="{BB962C8B-B14F-4D97-AF65-F5344CB8AC3E}">
        <p14:creationId xmlns:p14="http://schemas.microsoft.com/office/powerpoint/2010/main" val="628145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7800334" cy="48540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4.В каких словах напишете А: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…житься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33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РасполАгаться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33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СлАгаемое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жение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5.В каком ряду во всех словах напишете А: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…жить, пол…жить,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гаться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зал…жить</a:t>
            </a:r>
            <a:br>
              <a:rPr lang="ru-RU" sz="33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33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ПрилАгать</a:t>
            </a:r>
            <a:r>
              <a:rPr lang="ru-RU" sz="33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излАгать</a:t>
            </a:r>
            <a:r>
              <a:rPr lang="ru-RU" sz="33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предлАгать</a:t>
            </a:r>
            <a:r>
              <a:rPr lang="ru-RU" sz="33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прилАгательное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Укажите номера предложений, содержащих слова, на месте пропусков в которых напишете О:</a:t>
            </a:r>
          </a:p>
          <a:p>
            <a:pPr marL="0" indent="0">
              <a:buNone/>
            </a:pP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33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ЛОжился</a:t>
            </a:r>
            <a:r>
              <a:rPr lang="ru-RU" sz="33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поля туман.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Туристы </a:t>
            </a:r>
            <a:r>
              <a:rPr lang="ru-RU" sz="33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располОжились</a:t>
            </a:r>
            <a:r>
              <a:rPr lang="ru-RU" sz="33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ночлег.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Недалеко от школы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гался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парк.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В </a:t>
            </a:r>
            <a:r>
              <a:rPr lang="ru-RU" sz="33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предлОжении</a:t>
            </a:r>
            <a:r>
              <a:rPr lang="ru-RU" sz="33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была допущена ошибка.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5" descr="C:\Documents and Settings\secretary\Мои документы\Личное\маме\Портфолио учителя\Рисунки к презентациям\Рисунок1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14" y="5445224"/>
            <a:ext cx="1333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17D1CFD-9EA1-46F1-9484-1B2D5554769F}"/>
              </a:ext>
            </a:extLst>
          </p:cNvPr>
          <p:cNvSpPr txBox="1">
            <a:spLocks/>
          </p:cNvSpPr>
          <p:nvPr/>
        </p:nvSpPr>
        <p:spPr>
          <a:xfrm>
            <a:off x="310400" y="579378"/>
            <a:ext cx="79928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Проверь себя!</a:t>
            </a:r>
            <a:endParaRPr lang="ru-RU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36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239000" cy="66068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534691"/>
            <a:ext cx="551899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Закончите предложения.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я понял...</a:t>
            </a:r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Я научился...</a:t>
            </a:r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Наибольший мой успех сегодня...</a:t>
            </a:r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Я испытал следующие трудности: ...</a:t>
            </a:r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250F05-2EEC-406C-B9AD-0D86C2593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3446512" cy="34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9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D63E1-6DA8-4399-85F1-5362499BD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302226"/>
            <a:ext cx="5544616" cy="165819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ED4450-C5E6-4472-8C78-F650CF092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844824"/>
            <a:ext cx="8065294" cy="3766185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Выучить правило на стр.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36,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упр. 487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92DCB0-376F-4CE4-812D-9A29B06A3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64904"/>
            <a:ext cx="6493173" cy="365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57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Documents and Settings\secretary\Мои документы\Личное\маме\Портфолио учителя\Рисунки к презентациям\Рисунок3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4581"/>
            <a:ext cx="6877952" cy="410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95736" y="638563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Monotype Corsiva" pitchFamily="66" charset="0"/>
              </a:rPr>
              <a:t>В корнях </a:t>
            </a:r>
            <a:r>
              <a:rPr lang="ru-RU" sz="2800" b="1" i="1" dirty="0">
                <a:latin typeface="Monotype Corsiva" pitchFamily="66" charset="0"/>
              </a:rPr>
              <a:t>–лаг- -лож-</a:t>
            </a:r>
            <a:r>
              <a:rPr lang="ru-RU" sz="2800" dirty="0">
                <a:latin typeface="Monotype Corsiva" pitchFamily="66" charset="0"/>
              </a:rPr>
              <a:t> как различать,</a:t>
            </a:r>
          </a:p>
          <a:p>
            <a:r>
              <a:rPr lang="ru-RU" sz="2800" dirty="0">
                <a:latin typeface="Monotype Corsiva" pitchFamily="66" charset="0"/>
              </a:rPr>
              <a:t>Где надо </a:t>
            </a:r>
            <a:r>
              <a:rPr lang="ru-RU" sz="2800" b="1" dirty="0">
                <a:latin typeface="Monotype Corsiva" pitchFamily="66" charset="0"/>
              </a:rPr>
              <a:t>А, </a:t>
            </a:r>
            <a:r>
              <a:rPr lang="ru-RU" sz="2800" dirty="0">
                <a:latin typeface="Monotype Corsiva" pitchFamily="66" charset="0"/>
              </a:rPr>
              <a:t>где</a:t>
            </a:r>
            <a:r>
              <a:rPr lang="ru-RU" sz="2800" b="1" dirty="0">
                <a:latin typeface="Monotype Corsiva" pitchFamily="66" charset="0"/>
              </a:rPr>
              <a:t> О </a:t>
            </a:r>
            <a:r>
              <a:rPr lang="ru-RU" sz="2800" dirty="0">
                <a:latin typeface="Monotype Corsiva" pitchFamily="66" charset="0"/>
              </a:rPr>
              <a:t>писать</a:t>
            </a:r>
          </a:p>
          <a:p>
            <a:r>
              <a:rPr lang="ru-RU" sz="2800" dirty="0">
                <a:latin typeface="Monotype Corsiva" pitchFamily="66" charset="0"/>
              </a:rPr>
              <a:t>Корень </a:t>
            </a:r>
            <a:r>
              <a:rPr lang="ru-RU" sz="2800" b="1" i="1" dirty="0">
                <a:latin typeface="Monotype Corsiva" pitchFamily="66" charset="0"/>
              </a:rPr>
              <a:t>–лаг-</a:t>
            </a:r>
            <a:r>
              <a:rPr lang="ru-RU" sz="2800" i="1" dirty="0">
                <a:latin typeface="Monotype Corsiva" pitchFamily="66" charset="0"/>
              </a:rPr>
              <a:t>,</a:t>
            </a:r>
            <a:r>
              <a:rPr lang="ru-RU" sz="2800" dirty="0">
                <a:latin typeface="Monotype Corsiva" pitchFamily="66" charset="0"/>
              </a:rPr>
              <a:t> на корень </a:t>
            </a:r>
            <a:r>
              <a:rPr lang="ru-RU" sz="2800" b="1" i="1" dirty="0">
                <a:latin typeface="Monotype Corsiva" pitchFamily="66" charset="0"/>
              </a:rPr>
              <a:t>– лож-</a:t>
            </a:r>
            <a:endParaRPr lang="ru-RU" sz="2800" dirty="0">
              <a:latin typeface="Monotype Corsiva" pitchFamily="66" charset="0"/>
            </a:endParaRPr>
          </a:p>
          <a:p>
            <a:r>
              <a:rPr lang="ru-RU" sz="2800" dirty="0">
                <a:latin typeface="Monotype Corsiva" pitchFamily="66" charset="0"/>
              </a:rPr>
              <a:t>Абсолютно не похож!</a:t>
            </a:r>
          </a:p>
          <a:p>
            <a:r>
              <a:rPr lang="ru-RU" sz="2800" dirty="0">
                <a:latin typeface="Monotype Corsiva" pitchFamily="66" charset="0"/>
              </a:rPr>
              <a:t>Удареньем не проверишь,</a:t>
            </a:r>
          </a:p>
          <a:p>
            <a:r>
              <a:rPr lang="ru-RU" sz="2800" dirty="0">
                <a:latin typeface="Monotype Corsiva" pitchFamily="66" charset="0"/>
              </a:rPr>
              <a:t>Как себя ты поведешь?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1DF093-C1E0-45D2-9C15-8FBE4172CA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927" y="4270883"/>
            <a:ext cx="4488866" cy="26045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303ED5-B880-495D-8937-92238D7FD2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73016"/>
            <a:ext cx="2777787" cy="367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3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0B186A-0DA0-4B9C-B1A0-38BFAA790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599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7504" y="476672"/>
            <a:ext cx="4392488" cy="206210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Monotype Corsiva" pitchFamily="66" charset="0"/>
                <a:cs typeface="Arial" pitchFamily="34" charset="0"/>
              </a:rPr>
              <a:t>У нас есть цель и есть проблема</a:t>
            </a:r>
          </a:p>
          <a:p>
            <a:pPr algn="ctr"/>
            <a:r>
              <a:rPr lang="ru-RU" sz="3200" dirty="0">
                <a:latin typeface="Monotype Corsiva" pitchFamily="66" charset="0"/>
                <a:cs typeface="Arial" pitchFamily="34" charset="0"/>
              </a:rPr>
              <a:t>Скажите мне скорей</a:t>
            </a:r>
          </a:p>
          <a:p>
            <a:pPr algn="ctr"/>
            <a:r>
              <a:rPr lang="ru-RU" sz="3200" dirty="0">
                <a:latin typeface="Monotype Corsiva" pitchFamily="66" charset="0"/>
                <a:cs typeface="Arial" pitchFamily="34" charset="0"/>
              </a:rPr>
              <a:t>Какой же будет тема?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8F863A-2262-4EE2-A3A4-B24135547AC7}"/>
              </a:ext>
            </a:extLst>
          </p:cNvPr>
          <p:cNvSpPr txBox="1"/>
          <p:nvPr/>
        </p:nvSpPr>
        <p:spPr>
          <a:xfrm>
            <a:off x="1403648" y="2598003"/>
            <a:ext cx="4747599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Открываем тетрадки, записываем число и тему нашего урока.</a:t>
            </a:r>
          </a:p>
        </p:txBody>
      </p:sp>
    </p:spTree>
    <p:extLst>
      <p:ext uri="{BB962C8B-B14F-4D97-AF65-F5344CB8AC3E}">
        <p14:creationId xmlns:p14="http://schemas.microsoft.com/office/powerpoint/2010/main" val="200823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0719" y="873706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</a:p>
          <a:p>
            <a:pPr algn="ct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Правописание чередующихся гласных О и А в корнях </a:t>
            </a:r>
          </a:p>
          <a:p>
            <a:pPr algn="ct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–лаг-, -лож-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721D52-EF06-4281-9668-96BAF7F77B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38" y="298897"/>
            <a:ext cx="1446223" cy="14462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1B7A8C1-A662-466F-B98B-4DD58BCF3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52936"/>
            <a:ext cx="7092280" cy="382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5644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39752" y="836712"/>
            <a:ext cx="6804248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dirty="0">
                <a:latin typeface="Monotype Corsiva" pitchFamily="66" charset="0"/>
              </a:rPr>
              <a:t>Сказка о корнях </a:t>
            </a:r>
            <a:r>
              <a:rPr lang="ru-RU" sz="5400" b="1" i="1" dirty="0">
                <a:latin typeface="Monotype Corsiva" pitchFamily="66" charset="0"/>
              </a:rPr>
              <a:t>–лаг- -лож-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907125-CE48-45EC-B2ED-4E957C8DC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63" y="-225734"/>
            <a:ext cx="5490030" cy="34449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762E75-1C82-446C-A1FA-E4E18AC38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163169"/>
            <a:ext cx="5793500" cy="36970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FA06B1A-2DBA-4EE3-A2A5-A6758FF30F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668" y="188640"/>
            <a:ext cx="3356992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3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756FB-9BDB-4964-A21C-976B9B5B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710" y="332656"/>
            <a:ext cx="6592580" cy="4229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Прочитаем сказку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2B72D6-C87E-4E3A-9BCC-D483B7647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08720"/>
            <a:ext cx="8568952" cy="5952480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7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тридевять земель, в Царстве русского языка жила-была гордая и красивая царица Грамматика. Прислуживали ей два брата </a:t>
            </a:r>
            <a:r>
              <a:rPr lang="ru-RU" sz="27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-лаг- -лож-</a:t>
            </a:r>
            <a:r>
              <a:rPr lang="ru-RU" sz="27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те далекие времена братья выглядели иначе, и царица никак не могла их отличить: уж очень они были похожи друг на друга, особенно в окружении других слуг: гласных и согласных.</a:t>
            </a:r>
            <a:endParaRPr lang="ru-RU" sz="27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7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 ли, мало ли прошло времени, скоро сказка сказывается, да не скоро дело делается, но не выдержала царица, кликнула клич по всему Царству русского языка: “Кто научит меня различать моих верных слуг – братьев </a:t>
            </a:r>
            <a:r>
              <a:rPr lang="ru-RU" sz="27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-лаг- -лож-</a:t>
            </a:r>
            <a:r>
              <a:rPr lang="ru-RU" sz="27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7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того награжу по-царски”.</a:t>
            </a:r>
            <a:endParaRPr lang="ru-RU" sz="27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7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всех земель невиданного царства-государства съехались Гласные, Согласные, Ударение, Суффиксы, Корни, Приставки.</a:t>
            </a:r>
            <a:endParaRPr lang="ru-RU" sz="27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D97062-F4EA-4E55-A871-B0BB29DF6A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-9939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08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756FB-9BDB-4964-A21C-976B9B5B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710" y="332656"/>
            <a:ext cx="6592580" cy="4229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Прочитаем сказку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D34D7-C48C-48C7-A991-9425175EE9FD}"/>
              </a:ext>
            </a:extLst>
          </p:cNvPr>
          <p:cNvSpPr txBox="1"/>
          <p:nvPr/>
        </p:nvSpPr>
        <p:spPr>
          <a:xfrm>
            <a:off x="179512" y="1052736"/>
            <a:ext cx="8784976" cy="5629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5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Первым вызвалось Ударение. Оно подпрыгнуло, но не допрыгнуло до братьев. Гласные вовсе не стали пробовать, слишком сложной показалась им эта задача. А вот две сестрицы согласные Г и Ж</a:t>
            </a:r>
            <a:r>
              <a:rPr lang="ru-RU" sz="25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оказались самыми шустрыми, слишком уж им понравились братья </a:t>
            </a:r>
            <a:r>
              <a:rPr lang="ru-RU" sz="25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-лаг- -лож-</a:t>
            </a:r>
            <a:r>
              <a:rPr lang="ru-RU" sz="25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5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Согласная Г</a:t>
            </a:r>
            <a:r>
              <a:rPr lang="ru-RU" sz="25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быстро подскочила к брату </a:t>
            </a:r>
            <a:r>
              <a:rPr lang="ru-RU" sz="25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-лаг-</a:t>
            </a:r>
            <a:r>
              <a:rPr lang="ru-RU" sz="25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5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ее сестрица – к брату </a:t>
            </a:r>
            <a:r>
              <a:rPr lang="ru-RU" sz="25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-лож-</a:t>
            </a:r>
            <a:r>
              <a:rPr lang="ru-RU" sz="25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5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 так и остались навсегда с ними.</a:t>
            </a:r>
            <a:endParaRPr lang="ru-RU" sz="25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5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тех пор, как увидит царица Грамматика согласную Г, то уже знает, что где-то рядом обязательно будет братец </a:t>
            </a:r>
            <a:r>
              <a:rPr lang="ru-RU" sz="25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-лаг-</a:t>
            </a:r>
            <a:r>
              <a:rPr lang="ru-RU" sz="25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если сестрицу Ж – то братец </a:t>
            </a:r>
            <a:r>
              <a:rPr lang="ru-RU" sz="25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-лож-</a:t>
            </a:r>
            <a:r>
              <a:rPr lang="ru-RU" sz="25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5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Решила царица Грамматика обвенчать похожих братьев с согласными Г и Ж.</a:t>
            </a:r>
            <a:endParaRPr lang="ru-RU" sz="25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ED57E1-B212-4E92-99C6-DC22A3A525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57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95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3696255-CD17-41C8-95D6-572810957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988840"/>
            <a:ext cx="7704856" cy="1944216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Прочитав сказку, скажите, когда в корнях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-лаг-, -лож-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пишется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-а-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когда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-о-?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0F4D63-B9BF-4082-B63F-79757E1F6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84984"/>
            <a:ext cx="4168341" cy="340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29834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705</TotalTime>
  <Words>1265</Words>
  <Application>Microsoft Office PowerPoint</Application>
  <PresentationFormat>Экран (4:3)</PresentationFormat>
  <Paragraphs>84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Arial Unicode MS</vt:lpstr>
      <vt:lpstr>Calibri</vt:lpstr>
      <vt:lpstr>Calibri Light</vt:lpstr>
      <vt:lpstr>Monotype Corsiva</vt:lpstr>
      <vt:lpstr>Times New Roman</vt:lpstr>
      <vt:lpstr>Метрополия</vt:lpstr>
      <vt:lpstr>Презентация PowerPoint</vt:lpstr>
      <vt:lpstr>Понаблюдаем!</vt:lpstr>
      <vt:lpstr>Презентация PowerPoint</vt:lpstr>
      <vt:lpstr>Презентация PowerPoint</vt:lpstr>
      <vt:lpstr>Презентация PowerPoint</vt:lpstr>
      <vt:lpstr>Презентация PowerPoint</vt:lpstr>
      <vt:lpstr>Прочитаем сказку</vt:lpstr>
      <vt:lpstr>Прочитаем сказку</vt:lpstr>
      <vt:lpstr>Презентация PowerPoint</vt:lpstr>
      <vt:lpstr>Презентация PowerPoint</vt:lpstr>
      <vt:lpstr>Презентация PowerPoint</vt:lpstr>
      <vt:lpstr>Презентация PowerPoint</vt:lpstr>
      <vt:lpstr>Потренируемся!  Записываем пословицы в тетрадку и вставляем нужную букву </vt:lpstr>
      <vt:lpstr> Культура речи </vt:lpstr>
      <vt:lpstr>Физминутка</vt:lpstr>
      <vt:lpstr>Презентация PowerPoint</vt:lpstr>
      <vt:lpstr>Презентация PowerPoint</vt:lpstr>
      <vt:lpstr>Тест по теме «О и А в корне  –лаг-лож –». </vt:lpstr>
      <vt:lpstr>Тест по теме «О и А в корне  –лаг-лож –»</vt:lpstr>
      <vt:lpstr>Проверь себя!</vt:lpstr>
      <vt:lpstr>Презентация PowerPoint</vt:lpstr>
      <vt:lpstr>Рефлексия</vt:lpstr>
      <vt:lpstr>Домашнее задание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А. Кулеш</dc:creator>
  <cp:lastModifiedBy>Аня Лукьянова</cp:lastModifiedBy>
  <cp:revision>63</cp:revision>
  <dcterms:created xsi:type="dcterms:W3CDTF">2016-05-04T04:34:29Z</dcterms:created>
  <dcterms:modified xsi:type="dcterms:W3CDTF">2023-01-25T07:58:15Z</dcterms:modified>
</cp:coreProperties>
</file>