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0" name="79526" initials="7" lastIdx="1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0063"/>
    <p:restoredTop sz="95037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commentAuthors" Target="commentAuthors.xml"  /><Relationship Id="rId26" Type="http://schemas.openxmlformats.org/officeDocument/2006/relationships/presProps" Target="presProps.xml"  /><Relationship Id="rId27" Type="http://schemas.openxmlformats.org/officeDocument/2006/relationships/viewProps" Target="viewProps.xml"  /><Relationship Id="rId28" Type="http://schemas.openxmlformats.org/officeDocument/2006/relationships/theme" Target="theme/theme1.xml"  /><Relationship Id="rId29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comments/comment1.xml><?xml version="1.0" encoding="utf-8"?>
<p:cm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 authorId="0" dt="2024-04-25T22:38:39.081" idx="1">
    <p:pos x="9" y="9"/>
    <p:text>Учитель русского языка и литературы Кичигина А.А.</p:text>
  </p:cm>
</p:cmLst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25-04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25-04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25-04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25-04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25-04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25-04</a:t>
            </a:fld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25-04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25-04</a:t>
            </a:fld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25-04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  <a:endParaRPr lang="ru-RU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25-04</a:t>
            </a:fld>
            <a:endParaRPr lang="ru-RU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25-04</a:t>
            </a:fld>
            <a:endParaRPr lang="ru-RU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картинки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25-04</a:t>
            </a:fld>
            <a:endParaRPr lang="ru-RU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Кре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  <a:p>
            <a:pPr lvl="8">
              <a:defRPr lang="ko-KR" altLang="en-US"/>
            </a:pP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25-04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comments" Target="../comments/commen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6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7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8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jpeg"  /><Relationship Id="rId3" Type="http://schemas.openxmlformats.org/officeDocument/2006/relationships/image" Target="../media/image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 txBox="1"/>
          <p:nvPr/>
        </p:nvSpPr>
        <p:spPr>
          <a:xfrm>
            <a:off x="1142999" y="1220773"/>
            <a:ext cx="10071654" cy="2006297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3600" b="1">
                <a:solidFill>
                  <a:srgbClr val="ff0000"/>
                </a:solidFill>
                <a:latin typeface="Times New Roman"/>
              </a:rPr>
              <a:t>Тема</a:t>
            </a:r>
            <a:r>
              <a:rPr lang="en-US" altLang="ru-RU" sz="3600" b="1">
                <a:solidFill>
                  <a:srgbClr val="ff0000"/>
                </a:solidFill>
                <a:latin typeface="Times New Roman"/>
              </a:rPr>
              <a:t>:</a:t>
            </a:r>
            <a:endParaRPr lang="en-US" altLang="ru-RU" sz="3600" b="1">
              <a:solidFill>
                <a:srgbClr val="ff0000"/>
              </a:solidFill>
              <a:latin typeface="Times New Roman"/>
            </a:endParaRPr>
          </a:p>
          <a:p>
            <a:pPr algn="ctr">
              <a:defRPr/>
            </a:pPr>
            <a:r>
              <a:rPr lang="ru-RU" altLang="en-US" sz="3600" b="1">
                <a:solidFill>
                  <a:srgbClr val="ff0000"/>
                </a:solidFill>
                <a:latin typeface="Times New Roman"/>
              </a:rPr>
              <a:t>Культура речи</a:t>
            </a:r>
            <a:r>
              <a:rPr lang="en-US" altLang="ru-RU" sz="3600" b="1">
                <a:solidFill>
                  <a:srgbClr val="ff0000"/>
                </a:solidFill>
                <a:latin typeface="Times New Roman"/>
              </a:rPr>
              <a:t>.</a:t>
            </a:r>
            <a:endParaRPr lang="en-US" altLang="ru-RU" sz="3600" b="1">
              <a:solidFill>
                <a:srgbClr val="ff0000"/>
              </a:solidFill>
              <a:latin typeface="Times New Roman"/>
            </a:endParaRPr>
          </a:p>
          <a:p>
            <a:pPr algn="ctr">
              <a:defRPr/>
            </a:pPr>
            <a:r>
              <a:rPr lang="ru-RU" altLang="en-US" sz="3600" b="1">
                <a:solidFill>
                  <a:srgbClr val="ff0000"/>
                </a:solidFill>
                <a:latin typeface="Times New Roman"/>
              </a:rPr>
              <a:t>Богатство и выразительность русской речи</a:t>
            </a:r>
            <a:r>
              <a:rPr lang="en-US" altLang="ru-RU" sz="3600" b="1">
                <a:solidFill>
                  <a:srgbClr val="ff0000"/>
                </a:solidFill>
                <a:latin typeface="Times New Roman"/>
              </a:rPr>
              <a:t>.</a:t>
            </a:r>
            <a:endParaRPr lang="en-US" altLang="ru-RU" sz="3600" b="1">
              <a:solidFill>
                <a:srgbClr val="ff0000"/>
              </a:solidFill>
              <a:latin typeface="Times New Roman"/>
            </a:endParaRPr>
          </a:p>
          <a:p>
            <a:pPr algn="ctr">
              <a:defRPr/>
            </a:pPr>
            <a:endParaRPr lang="ru-RU" altLang="en-US"/>
          </a:p>
        </p:txBody>
      </p:sp>
      <p:sp>
        <p:nvSpPr>
          <p:cNvPr id="4" name=""/>
          <p:cNvSpPr txBox="1"/>
          <p:nvPr/>
        </p:nvSpPr>
        <p:spPr>
          <a:xfrm>
            <a:off x="7757692" y="4076078"/>
            <a:ext cx="3268448" cy="117981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ru-RU" altLang="en-US"/>
              <a:t>Выполнила учитель</a:t>
            </a:r>
            <a:endParaRPr lang="ru-RU" altLang="en-US"/>
          </a:p>
          <a:p>
            <a:pPr>
              <a:defRPr/>
            </a:pPr>
            <a:r>
              <a:rPr lang="ru-RU" altLang="en-US"/>
              <a:t>русского языка и литературы</a:t>
            </a:r>
            <a:endParaRPr lang="ru-RU" altLang="en-US"/>
          </a:p>
          <a:p>
            <a:pPr>
              <a:defRPr/>
            </a:pPr>
            <a:r>
              <a:rPr lang="ru-RU" altLang="en-US"/>
              <a:t>Кичигина Анна Анатольевна</a:t>
            </a:r>
            <a:r>
              <a:rPr lang="en-US" altLang="ru-RU"/>
              <a:t>,</a:t>
            </a:r>
            <a:endParaRPr lang="en-US" altLang="ru-RU"/>
          </a:p>
          <a:p>
            <a:pPr>
              <a:defRPr/>
            </a:pPr>
            <a:r>
              <a:rPr lang="ru-RU" altLang="en-US"/>
              <a:t>с</a:t>
            </a:r>
            <a:r>
              <a:rPr lang="en-US" altLang="ru-RU"/>
              <a:t>.</a:t>
            </a:r>
            <a:r>
              <a:rPr lang="ru-RU" altLang="en-US"/>
              <a:t>Урик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 txBox="1"/>
          <p:nvPr/>
        </p:nvSpPr>
        <p:spPr>
          <a:xfrm>
            <a:off x="1576801" y="1462315"/>
            <a:ext cx="9820814" cy="393645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ru-RU" altLang="en-US" sz="3600">
                <a:latin typeface="Times New Roman"/>
              </a:rPr>
              <a:t>КАМЕННОЕ ЗДАНИЕ </a:t>
            </a:r>
            <a:r>
              <a:rPr lang="en-US" altLang="ru-RU" sz="3600">
                <a:latin typeface="Times New Roman"/>
              </a:rPr>
              <a:t>-</a:t>
            </a:r>
            <a:r>
              <a:rPr lang="ru-RU" altLang="en-US" sz="3600">
                <a:latin typeface="Times New Roman"/>
              </a:rPr>
              <a:t> КАМЕННОЕ ЛИЦО</a:t>
            </a:r>
            <a:endParaRPr lang="ru-RU" altLang="en-US" sz="3600">
              <a:latin typeface="Times New Roman"/>
            </a:endParaRPr>
          </a:p>
          <a:p>
            <a:pPr>
              <a:defRPr/>
            </a:pPr>
            <a:endParaRPr lang="ru-RU" altLang="en-US" sz="3600">
              <a:latin typeface="Times New Roman"/>
            </a:endParaRPr>
          </a:p>
          <a:p>
            <a:pPr>
              <a:defRPr/>
            </a:pPr>
            <a:r>
              <a:rPr lang="ru-RU" altLang="en-US" sz="3600">
                <a:latin typeface="Times New Roman"/>
              </a:rPr>
              <a:t>СИНЕЕ МОРЕ </a:t>
            </a:r>
            <a:r>
              <a:rPr lang="en-US" altLang="ru-RU" sz="3600">
                <a:latin typeface="Times New Roman"/>
              </a:rPr>
              <a:t>-</a:t>
            </a:r>
            <a:r>
              <a:rPr lang="ru-RU" altLang="en-US" sz="3600">
                <a:latin typeface="Times New Roman"/>
              </a:rPr>
              <a:t> МОРЕ ЛЮДЕЙ</a:t>
            </a:r>
            <a:endParaRPr lang="ru-RU" altLang="en-US" sz="3600">
              <a:latin typeface="Times New Roman"/>
            </a:endParaRPr>
          </a:p>
          <a:p>
            <a:pPr>
              <a:defRPr/>
            </a:pPr>
            <a:endParaRPr lang="ru-RU" altLang="en-US" sz="3600">
              <a:latin typeface="Times New Roman"/>
            </a:endParaRPr>
          </a:p>
          <a:p>
            <a:pPr>
              <a:defRPr/>
            </a:pPr>
            <a:r>
              <a:rPr lang="ru-RU" altLang="en-US" sz="3600">
                <a:latin typeface="Times New Roman"/>
              </a:rPr>
              <a:t>ПЛАЧЕТ МАЛЫШ </a:t>
            </a:r>
            <a:r>
              <a:rPr lang="en-US" altLang="ru-RU" sz="3600">
                <a:latin typeface="Times New Roman"/>
              </a:rPr>
              <a:t>-</a:t>
            </a:r>
            <a:r>
              <a:rPr lang="ru-RU" altLang="en-US" sz="3600">
                <a:latin typeface="Times New Roman"/>
              </a:rPr>
              <a:t> ПЛАЧЕТ ДОЖДЬ</a:t>
            </a:r>
            <a:endParaRPr lang="ru-RU" altLang="en-US" sz="3600">
              <a:latin typeface="Times New Roman"/>
            </a:endParaRPr>
          </a:p>
          <a:p>
            <a:pPr>
              <a:defRPr/>
            </a:pPr>
            <a:endParaRPr lang="ru-RU" altLang="en-US" sz="3600">
              <a:latin typeface="Times New Roman"/>
            </a:endParaRPr>
          </a:p>
          <a:p>
            <a:pPr>
              <a:defRPr/>
            </a:pPr>
            <a:r>
              <a:rPr lang="ru-RU" altLang="en-US" sz="3600">
                <a:latin typeface="Times New Roman"/>
              </a:rPr>
              <a:t>ЖЕЛЕЗНЫЕ ГВОЗДИ </a:t>
            </a:r>
            <a:r>
              <a:rPr lang="en-US" altLang="ru-RU" sz="3600">
                <a:latin typeface="Times New Roman"/>
              </a:rPr>
              <a:t>-</a:t>
            </a:r>
            <a:r>
              <a:rPr lang="ru-RU" altLang="en-US" sz="3600">
                <a:latin typeface="Times New Roman"/>
              </a:rPr>
              <a:t> ЖЕЛЕЗНОЕ ЗДОРОВЬЕ</a:t>
            </a:r>
            <a:endParaRPr lang="ru-RU" altLang="en-US" sz="36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/>
          <p:nvPr/>
        </p:nvSpPr>
        <p:spPr>
          <a:xfrm>
            <a:off x="947820" y="1610387"/>
            <a:ext cx="10223887" cy="15595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Пётр </a:t>
            </a: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повесил нос.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— Мистер Фокс </a:t>
            </a: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повесил пальто.</a:t>
            </a:r>
            <a:endParaRPr xmlns:mc="http://schemas.openxmlformats.org/markup-compatibility/2006" xmlns:hp="http://schemas.haansoft.com/office/presentation/8.0" sz="3200" b="0" i="1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ru-RU" altLang="en-US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Марина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 </a:t>
            </a: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надула губы. 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— Волчонок Макс </a:t>
            </a: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надул шарик.</a:t>
            </a:r>
            <a:endParaRPr xmlns:mc="http://schemas.openxmlformats.org/markup-compatibility/2006" xmlns:hp="http://schemas.haansoft.com/office/presentation/8.0" sz="3200" b="0" i="1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68945" y="271773"/>
            <a:ext cx="8419272" cy="6314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92582" y="95249"/>
            <a:ext cx="4572000" cy="666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 txBox="1"/>
          <p:nvPr/>
        </p:nvSpPr>
        <p:spPr>
          <a:xfrm>
            <a:off x="1607861" y="1477410"/>
            <a:ext cx="5332053" cy="4492860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ru-RU" altLang="en-US" sz="3200">
                <a:latin typeface="Times New Roman"/>
              </a:rPr>
              <a:t>ТЬМА</a:t>
            </a:r>
            <a:r>
              <a:rPr lang="en-US" altLang="ru-RU" sz="3200">
                <a:latin typeface="Times New Roman"/>
              </a:rPr>
              <a:t>-</a:t>
            </a:r>
            <a:r>
              <a:rPr lang="ru-RU" altLang="en-US" sz="3200">
                <a:latin typeface="Times New Roman"/>
              </a:rPr>
              <a:t>ТЬМУЩАЯ</a:t>
            </a:r>
            <a:endParaRPr lang="ru-RU" altLang="en-US" sz="3200">
              <a:latin typeface="Times New Roman"/>
            </a:endParaRPr>
          </a:p>
          <a:p>
            <a:pPr>
              <a:defRPr/>
            </a:pPr>
            <a:endParaRPr lang="ru-RU" altLang="en-US" sz="3200">
              <a:latin typeface="Times New Roman"/>
            </a:endParaRPr>
          </a:p>
          <a:p>
            <a:pPr>
              <a:defRPr/>
            </a:pPr>
            <a:r>
              <a:rPr lang="ru-RU" altLang="en-US" sz="3200">
                <a:latin typeface="Times New Roman"/>
              </a:rPr>
              <a:t>СТАВИТЬ ТОЧКУ В СПОРЕ</a:t>
            </a:r>
            <a:endParaRPr lang="ru-RU" altLang="en-US" sz="3200">
              <a:latin typeface="Times New Roman"/>
            </a:endParaRPr>
          </a:p>
          <a:p>
            <a:pPr>
              <a:defRPr/>
            </a:pPr>
            <a:endParaRPr lang="ru-RU" altLang="en-US" sz="3200">
              <a:latin typeface="Times New Roman"/>
            </a:endParaRPr>
          </a:p>
          <a:p>
            <a:pPr>
              <a:defRPr/>
            </a:pPr>
            <a:r>
              <a:rPr lang="ru-RU" altLang="en-US" sz="3200">
                <a:latin typeface="Times New Roman"/>
              </a:rPr>
              <a:t>СЛОВО В СЛОВО</a:t>
            </a:r>
            <a:endParaRPr lang="ru-RU" altLang="en-US" sz="3200">
              <a:latin typeface="Times New Roman"/>
            </a:endParaRPr>
          </a:p>
          <a:p>
            <a:pPr>
              <a:defRPr/>
            </a:pPr>
            <a:endParaRPr lang="ru-RU" altLang="en-US" sz="3200">
              <a:latin typeface="Times New Roman"/>
            </a:endParaRPr>
          </a:p>
          <a:p>
            <a:pPr>
              <a:defRPr/>
            </a:pPr>
            <a:r>
              <a:rPr lang="ru-RU" altLang="en-US" sz="3200">
                <a:latin typeface="Times New Roman"/>
              </a:rPr>
              <a:t>ВО ВСЕ ЛОПАТКИ</a:t>
            </a:r>
            <a:endParaRPr lang="ru-RU" altLang="en-US" sz="3200">
              <a:latin typeface="Times New Roman"/>
            </a:endParaRPr>
          </a:p>
          <a:p>
            <a:pPr>
              <a:defRPr/>
            </a:pPr>
            <a:endParaRPr lang="ru-RU" altLang="en-US" sz="3200">
              <a:latin typeface="Times New Roman"/>
            </a:endParaRPr>
          </a:p>
          <a:p>
            <a:pPr>
              <a:defRPr/>
            </a:pPr>
            <a:r>
              <a:rPr lang="ru-RU" altLang="en-US" sz="3200">
                <a:latin typeface="Times New Roman"/>
              </a:rPr>
              <a:t>ВЕШАТЬ ЛАПШУ НА УШИ</a:t>
            </a:r>
            <a:endParaRPr lang="ru-RU" altLang="en-US" sz="32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1712428" y="1182052"/>
            <a:ext cx="9274452" cy="449294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ru-RU" altLang="en-US" sz="3200">
                <a:latin typeface="Times New Roman"/>
              </a:rPr>
              <a:t>ТЬМА</a:t>
            </a:r>
            <a:r>
              <a:rPr lang="en-US" altLang="ru-RU" sz="3200">
                <a:latin typeface="Times New Roman"/>
              </a:rPr>
              <a:t>-</a:t>
            </a:r>
            <a:r>
              <a:rPr lang="ru-RU" altLang="en-US" sz="3200">
                <a:latin typeface="Times New Roman"/>
              </a:rPr>
              <a:t>ТЬМУЩАЯ </a:t>
            </a:r>
            <a:r>
              <a:rPr lang="en-US" altLang="ru-RU" sz="3200">
                <a:latin typeface="Times New Roman"/>
              </a:rPr>
              <a:t>-</a:t>
            </a:r>
            <a:r>
              <a:rPr lang="ru-RU" altLang="en-US" sz="3200">
                <a:latin typeface="Times New Roman"/>
              </a:rPr>
              <a:t> </a:t>
            </a:r>
            <a:r>
              <a:rPr lang="ru-RU" altLang="en-US" sz="3200">
                <a:solidFill>
                  <a:schemeClr val="accent2"/>
                </a:solidFill>
                <a:latin typeface="Times New Roman"/>
              </a:rPr>
              <a:t>МНОГО</a:t>
            </a:r>
            <a:endParaRPr lang="ru-RU" altLang="en-US" sz="3200">
              <a:solidFill>
                <a:schemeClr val="accent2"/>
              </a:solidFill>
              <a:latin typeface="Times New Roman"/>
            </a:endParaRPr>
          </a:p>
          <a:p>
            <a:pPr>
              <a:defRPr/>
            </a:pPr>
            <a:endParaRPr lang="ru-RU" altLang="en-US" sz="3200">
              <a:latin typeface="Times New Roman"/>
            </a:endParaRPr>
          </a:p>
          <a:p>
            <a:pPr>
              <a:defRPr/>
            </a:pPr>
            <a:r>
              <a:rPr lang="ru-RU" altLang="en-US" sz="3200">
                <a:latin typeface="Times New Roman"/>
              </a:rPr>
              <a:t>СТАВИТЬ ТОЧКУ В СПОРЕ </a:t>
            </a:r>
            <a:r>
              <a:rPr lang="en-US" altLang="ru-RU" sz="3200">
                <a:latin typeface="Times New Roman"/>
              </a:rPr>
              <a:t>-</a:t>
            </a:r>
            <a:r>
              <a:rPr lang="ru-RU" altLang="en-US" sz="3200">
                <a:latin typeface="Times New Roman"/>
              </a:rPr>
              <a:t> </a:t>
            </a:r>
            <a:r>
              <a:rPr lang="ru-RU" altLang="en-US" sz="3200">
                <a:solidFill>
                  <a:schemeClr val="accent2"/>
                </a:solidFill>
                <a:latin typeface="Times New Roman"/>
              </a:rPr>
              <a:t>ЗАКОНЧИТЬ</a:t>
            </a:r>
            <a:endParaRPr lang="ru-RU" altLang="en-US" sz="3200">
              <a:solidFill>
                <a:schemeClr val="accent2"/>
              </a:solidFill>
              <a:latin typeface="Times New Roman"/>
            </a:endParaRPr>
          </a:p>
          <a:p>
            <a:pPr>
              <a:defRPr/>
            </a:pPr>
            <a:endParaRPr lang="ru-RU" altLang="en-US" sz="3200">
              <a:latin typeface="Times New Roman"/>
            </a:endParaRPr>
          </a:p>
          <a:p>
            <a:pPr>
              <a:defRPr/>
            </a:pPr>
            <a:r>
              <a:rPr lang="ru-RU" altLang="en-US" sz="3200">
                <a:latin typeface="Times New Roman"/>
              </a:rPr>
              <a:t>СЛОВО В СЛОВО </a:t>
            </a:r>
            <a:r>
              <a:rPr lang="en-US" altLang="ru-RU" sz="3200">
                <a:latin typeface="Times New Roman"/>
              </a:rPr>
              <a:t>-</a:t>
            </a:r>
            <a:r>
              <a:rPr lang="ru-RU" altLang="en-US" sz="3200">
                <a:latin typeface="Times New Roman"/>
              </a:rPr>
              <a:t> </a:t>
            </a:r>
            <a:r>
              <a:rPr lang="ru-RU" altLang="en-US" sz="3200">
                <a:solidFill>
                  <a:schemeClr val="accent2"/>
                </a:solidFill>
                <a:latin typeface="Times New Roman"/>
              </a:rPr>
              <a:t>ТОЧНО</a:t>
            </a:r>
            <a:endParaRPr lang="ru-RU" altLang="en-US" sz="3200">
              <a:solidFill>
                <a:schemeClr val="accent2"/>
              </a:solidFill>
              <a:latin typeface="Times New Roman"/>
            </a:endParaRPr>
          </a:p>
          <a:p>
            <a:pPr>
              <a:defRPr/>
            </a:pPr>
            <a:endParaRPr lang="ru-RU" altLang="en-US" sz="3200">
              <a:latin typeface="Times New Roman"/>
            </a:endParaRPr>
          </a:p>
          <a:p>
            <a:pPr>
              <a:defRPr/>
            </a:pPr>
            <a:r>
              <a:rPr lang="ru-RU" altLang="en-US" sz="3200">
                <a:latin typeface="Times New Roman"/>
              </a:rPr>
              <a:t>ВО ВСЕ ЛОПАТКИ </a:t>
            </a:r>
            <a:r>
              <a:rPr lang="en-US" altLang="ru-RU" sz="3200">
                <a:latin typeface="Times New Roman"/>
              </a:rPr>
              <a:t>-</a:t>
            </a:r>
            <a:r>
              <a:rPr lang="ru-RU" altLang="en-US" sz="3200">
                <a:latin typeface="Times New Roman"/>
              </a:rPr>
              <a:t> </a:t>
            </a:r>
            <a:r>
              <a:rPr lang="ru-RU" altLang="en-US" sz="3200">
                <a:solidFill>
                  <a:schemeClr val="accent2"/>
                </a:solidFill>
                <a:latin typeface="Times New Roman"/>
              </a:rPr>
              <a:t>БЫСТРО</a:t>
            </a:r>
            <a:endParaRPr lang="ru-RU" altLang="en-US" sz="3200">
              <a:solidFill>
                <a:schemeClr val="accent2"/>
              </a:solidFill>
              <a:latin typeface="Times New Roman"/>
            </a:endParaRPr>
          </a:p>
          <a:p>
            <a:pPr>
              <a:defRPr/>
            </a:pPr>
            <a:endParaRPr lang="ru-RU" altLang="en-US" sz="3200">
              <a:latin typeface="Times New Roman"/>
            </a:endParaRPr>
          </a:p>
          <a:p>
            <a:pPr>
              <a:defRPr/>
            </a:pPr>
            <a:r>
              <a:rPr lang="ru-RU" altLang="en-US" sz="3200">
                <a:latin typeface="Times New Roman"/>
              </a:rPr>
              <a:t>ВЕШАТЬ ЛАПШУ НА УШИ </a:t>
            </a:r>
            <a:r>
              <a:rPr lang="en-US" altLang="ru-RU" sz="3200">
                <a:latin typeface="Times New Roman"/>
              </a:rPr>
              <a:t>-</a:t>
            </a:r>
            <a:r>
              <a:rPr lang="ru-RU" altLang="en-US" sz="3200">
                <a:latin typeface="Times New Roman"/>
              </a:rPr>
              <a:t> </a:t>
            </a:r>
            <a:r>
              <a:rPr lang="ru-RU" altLang="en-US" sz="3200">
                <a:solidFill>
                  <a:schemeClr val="accent2"/>
                </a:solidFill>
                <a:latin typeface="Times New Roman"/>
              </a:rPr>
              <a:t>ОБМАНЫВАТЬ</a:t>
            </a:r>
            <a:endParaRPr lang="ru-RU" altLang="en-US" sz="3200">
              <a:solidFill>
                <a:schemeClr val="accent2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1548309" y="1037437"/>
            <a:ext cx="9157500" cy="25325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Приятель, дружище, друг, товарищ; </a:t>
            </a:r>
            <a:endParaRPr xmlns:mc="http://schemas.openxmlformats.org/markup-compatibility/2006" xmlns:hp="http://schemas.haansoft.com/office/presentation/8.0" sz="3200" b="0" i="1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sz="3200" b="0" i="1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ru-RU" altLang="en-US" sz="3200" b="0" i="1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В</a:t>
            </a: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раг, недруг, неприятель</a:t>
            </a:r>
            <a:r>
              <a:rPr xmlns:mc="http://schemas.openxmlformats.org/markup-compatibility/2006" xmlns:hp="http://schemas.haansoft.com/office/presentation/8.0" lang="en-US" altLang="ru-RU" sz="3200" b="0" i="1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;</a:t>
            </a:r>
            <a:endParaRPr xmlns:mc="http://schemas.openxmlformats.org/markup-compatibility/2006" xmlns:hp="http://schemas.haansoft.com/office/presentation/8.0" lang="en-US" altLang="ru-RU" sz="3200" b="0" i="1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ru-RU" sz="3200" b="0" i="1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Спасает,  выручает, освобождает;</a:t>
            </a:r>
            <a:endParaRPr xmlns:mc="http://schemas.openxmlformats.org/markup-compatibility/2006" xmlns:hp="http://schemas.haansoft.com/office/presentation/8.0" sz="3200" b="0" i="1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1133556" y="917132"/>
            <a:ext cx="4962444" cy="30433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Circe"/>
                <a:cs typeface="Times New Roman"/>
              </a:rPr>
              <a:t>Синонимы </a:t>
            </a: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— это различные по звучанию слова одной и той же части речи, которые имеют общее или близкое значение. 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040576" y="341657"/>
            <a:ext cx="3663453" cy="5870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3433844" y="1590923"/>
            <a:ext cx="4536096" cy="39353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добро — зло;</a:t>
            </a:r>
            <a:endParaRPr xmlns:mc="http://schemas.openxmlformats.org/markup-compatibility/2006" xmlns:hp="http://schemas.haansoft.com/office/presentation/8.0" sz="36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утро — вечер;</a:t>
            </a:r>
            <a:endParaRPr xmlns:mc="http://schemas.openxmlformats.org/markup-compatibility/2006" xmlns:hp="http://schemas.haansoft.com/office/presentation/8.0" sz="36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мир — война;</a:t>
            </a:r>
            <a:endParaRPr xmlns:mc="http://schemas.openxmlformats.org/markup-compatibility/2006" xmlns:hp="http://schemas.haansoft.com/office/presentation/8.0" sz="36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конец — начало;</a:t>
            </a:r>
            <a:endParaRPr xmlns:mc="http://schemas.openxmlformats.org/markup-compatibility/2006" xmlns:hp="http://schemas.haansoft.com/office/presentation/8.0" sz="36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огонь — вода;</a:t>
            </a:r>
            <a:endParaRPr xmlns:mc="http://schemas.openxmlformats.org/markup-compatibility/2006" xmlns:hp="http://schemas.haansoft.com/office/presentation/8.0" sz="36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сильный — слабый;</a:t>
            </a:r>
            <a:endParaRPr xmlns:mc="http://schemas.openxmlformats.org/markup-compatibility/2006" xmlns:hp="http://schemas.haansoft.com/office/presentation/8.0" sz="36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высокий — низкий;</a:t>
            </a:r>
            <a:endParaRPr xmlns:mc="http://schemas.openxmlformats.org/markup-compatibility/2006" xmlns:hp="http://schemas.haansoft.com/office/presentation/8.0" sz="36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575391" y="1455503"/>
            <a:ext cx="5520609" cy="33870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ff6600">
                    <a:alpha val="100000"/>
                  </a:srgbClr>
                </a:solidFill>
                <a:latin typeface="Times New Roman"/>
                <a:ea typeface="Circe"/>
                <a:cs typeface="Times New Roman"/>
              </a:rPr>
              <a:t>Антонимы</a:t>
            </a: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Circe"/>
                <a:cs typeface="Times New Roman"/>
              </a:rPr>
              <a:t> </a:t>
            </a: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— это различные по звучанию слова одной и той же части речи, имеющие прямо </a:t>
            </a: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Circe"/>
                <a:cs typeface="Times New Roman"/>
              </a:rPr>
              <a:t>противоположные </a:t>
            </a: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значения. </a:t>
            </a:r>
            <a:endParaRPr xmlns:mc="http://schemas.openxmlformats.org/markup-compatibility/2006" xmlns:hp="http://schemas.haansoft.com/office/presentation/8.0" sz="36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130498" y="426553"/>
            <a:ext cx="3660084" cy="5083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858575" y="367604"/>
            <a:ext cx="10517587" cy="50121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Иван Тургенев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Русский язык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(Стихотворение в прозе)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Во дни сомнений, во дни тягостных раздумий о судьбах моей родины, — ты один мне поддержка и опора, о великий, могучий, правдивый и свободный русский язык! Не будь тебя — как не впасть в отчаяние при виде всего, что совершается дома? Но нельзя верить, чтобы такой язык не был дан великому народу!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r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1882 г.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/>
          <p:nvPr/>
        </p:nvSpPr>
        <p:spPr>
          <a:xfrm>
            <a:off x="417613" y="1050278"/>
            <a:ext cx="10873654" cy="47485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1 Маленькое дело лучше большого безделья.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2 Худой мир лучше доброй ссоры.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3 Не мудрено начать, мудрено кончить.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4 Живое слово дороже мертвой буквы.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5 Умей видеть великое в малом.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6 Сытый голодного не разумеет.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7 По платью встречают, по уму провожают.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8 Не дорого начало, а похвален конец.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9 Старый друг лучше новых двух.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10 Мир строит, а война разрушает.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11 Недруг поддакивает, а друг спорит.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3425763" y="873232"/>
            <a:ext cx="2379427" cy="45160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Грязный</a:t>
            </a:r>
            <a:endParaRPr xmlns:mc="http://schemas.openxmlformats.org/markup-compatibility/2006" xmlns:hp="http://schemas.haansoft.com/office/presentation/8.0" sz="32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ru-RU" altLang="en-US" sz="32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Быстрый</a:t>
            </a:r>
            <a:endParaRPr xmlns:mc="http://schemas.openxmlformats.org/markup-compatibility/2006" xmlns:hp="http://schemas.haansoft.com/office/presentation/8.0" lang="ru-RU" altLang="en-US" sz="32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ru-RU" altLang="en-US" sz="32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Веселый</a:t>
            </a:r>
            <a:endParaRPr xmlns:mc="http://schemas.openxmlformats.org/markup-compatibility/2006" xmlns:hp="http://schemas.haansoft.com/office/presentation/8.0" lang="ru-RU" altLang="en-US" sz="32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ru-RU" altLang="en-US" sz="32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Молодой</a:t>
            </a:r>
            <a:endParaRPr xmlns:mc="http://schemas.openxmlformats.org/markup-compatibility/2006" xmlns:hp="http://schemas.haansoft.com/office/presentation/8.0" lang="ru-RU" altLang="en-US" sz="32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ru-RU" altLang="en-US" sz="32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Далеко</a:t>
            </a:r>
            <a:endParaRPr xmlns:mc="http://schemas.openxmlformats.org/markup-compatibility/2006" xmlns:hp="http://schemas.haansoft.com/office/presentation/8.0" lang="ru-RU" altLang="en-US" sz="32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ru-RU" altLang="en-US" sz="32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Бежать</a:t>
            </a:r>
            <a:endParaRPr xmlns:mc="http://schemas.openxmlformats.org/markup-compatibility/2006" xmlns:hp="http://schemas.haansoft.com/office/presentation/8.0" lang="ru-RU" altLang="en-US" sz="32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ru-RU" altLang="en-US" sz="32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Друг</a:t>
            </a:r>
            <a:endParaRPr xmlns:mc="http://schemas.openxmlformats.org/markup-compatibility/2006" xmlns:hp="http://schemas.haansoft.com/office/presentation/8.0" lang="ru-RU" altLang="en-US" sz="32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ru-RU" altLang="en-US" sz="32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Много</a:t>
            </a:r>
            <a:endParaRPr xmlns:mc="http://schemas.openxmlformats.org/markup-compatibility/2006" xmlns:hp="http://schemas.haansoft.com/office/presentation/8.0" lang="ru-RU" altLang="en-US" sz="32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ru-RU" altLang="en-US" sz="3200" b="0" i="0" strike="noStrike" mc:Ignorable="hp" hp:hslEmbossed="0">
                <a:solidFill>
                  <a:srgbClr val="4b4b4b">
                    <a:alpha val="100000"/>
                  </a:srgbClr>
                </a:solidFill>
                <a:latin typeface="Times New Roman"/>
                <a:ea typeface="Verdana"/>
                <a:cs typeface="Times New Roman"/>
              </a:rPr>
              <a:t>Правда</a:t>
            </a:r>
            <a:endParaRPr xmlns:mc="http://schemas.openxmlformats.org/markup-compatibility/2006" xmlns:hp="http://schemas.haansoft.com/office/presentation/8.0" lang="ru-RU" altLang="en-US" sz="3200" b="0" i="0" strike="noStrike" mc:Ignorable="hp" hp:hslEmbossed="0">
              <a:solidFill>
                <a:srgbClr val="4b4b4b">
                  <a:alpha val="100000"/>
                </a:srgbClr>
              </a:solidFill>
              <a:latin typeface="Times New Roman"/>
              <a:ea typeface="Verdana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837661" y="456847"/>
            <a:ext cx="10516678" cy="59443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sz="24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Богач и яблоки</a:t>
            </a:r>
            <a:endParaRPr xmlns:mc="http://schemas.openxmlformats.org/markup-compatibility/2006" xmlns:hp="http://schemas.haansoft.com/office/presentation/8.0" sz="24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У одного </a:t>
            </a:r>
            <a:r>
              <a:rPr xmlns:mc="http://schemas.openxmlformats.org/markup-compatibility/2006" xmlns:hp="http://schemas.haansoft.com/office/presentation/8.0" sz="24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богача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был друг, который выращивал очень </a:t>
            </a:r>
            <a:r>
              <a:rPr xmlns:mc="http://schemas.openxmlformats.org/markup-compatibility/2006" xmlns:hp="http://schemas.haansoft.com/office/presentation/8.0" sz="24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хорошие 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яблоки.Однажды этот друг подарил богачу </a:t>
            </a:r>
            <a:r>
              <a:rPr xmlns:mc="http://schemas.openxmlformats.org/markup-compatibility/2006" xmlns:hp="http://schemas.haansoft.com/office/presentation/8.0" sz="24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молодую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яблоню, </a:t>
            </a:r>
            <a:r>
              <a:rPr xmlns:mc="http://schemas.openxmlformats.org/markup-compatibility/2006" xmlns:hp="http://schemas.haansoft.com/office/presentation/8.0" sz="2400" b="1" strike="noStrike" mc:Ignorable="hp" hp:hslEmbossed="0">
                <a:solidFill>
                  <a:srgbClr val="ff0000"/>
                </a:solidFill>
                <a:latin typeface="Times New Roman"/>
                <a:ea typeface="Gulim"/>
                <a:cs typeface="Times New Roman"/>
              </a:rPr>
              <a:t>посоветовал 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посадить её</a:t>
            </a:r>
            <a:r>
              <a:rPr xmlns:mc="http://schemas.openxmlformats.org/markup-compatibility/2006" xmlns:hp="http://schemas.haansoft.com/office/presentation/8.0" lang="ru-RU" altLang="en-US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около дома и вырастить хороший сорт яблок.Богач был очень доволен подарком и долго думал, где посадить эту</a:t>
            </a:r>
            <a:r>
              <a:rPr xmlns:mc="http://schemas.openxmlformats.org/markup-compatibility/2006" xmlns:hp="http://schemas.haansoft.com/office/presentation/8.0" lang="ru-RU" altLang="en-US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яблоню. «Если я посажу яблоню около дороги, то прохожие будут рвать яблоки.Если я посажу ее на моём поле, то соседи будут рвать яблоки. Если я посажу</a:t>
            </a:r>
            <a:r>
              <a:rPr xmlns:mc="http://schemas.openxmlformats.org/markup-compatibility/2006" xmlns:hp="http://schemas.haansoft.com/office/presentation/8.0" lang="ru-RU" altLang="en-US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яблоню около дома, то дети будут рвать яблоки», — </a:t>
            </a:r>
            <a:r>
              <a:rPr xmlns:mc="http://schemas.openxmlformats.org/markup-compatibility/2006" xmlns:hp="http://schemas.haansoft.com/office/presentation/8.0" sz="24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думал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он. В конце концов</a:t>
            </a:r>
            <a:r>
              <a:rPr xmlns:mc="http://schemas.openxmlformats.org/markup-compatibility/2006" xmlns:hp="http://schemas.haansoft.com/office/presentation/8.0" lang="ru-RU" altLang="en-US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он посадил яблоню </a:t>
            </a:r>
            <a:r>
              <a:rPr xmlns:mc="http://schemas.openxmlformats.org/markup-compatibility/2006" xmlns:hp="http://schemas.haansoft.com/office/presentation/8.0" sz="24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далеко 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в лесу, где никто не мог видеть её. Но молодое</a:t>
            </a:r>
            <a:r>
              <a:rPr xmlns:mc="http://schemas.openxmlformats.org/markup-compatibility/2006" xmlns:hp="http://schemas.haansoft.com/office/presentation/8.0" lang="ru-RU" altLang="en-US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дерево не могло расти там без солнечного света и вскоре </a:t>
            </a:r>
            <a:r>
              <a:rPr xmlns:mc="http://schemas.openxmlformats.org/markup-compatibility/2006" xmlns:hp="http://schemas.haansoft.com/office/presentation/8.0" sz="24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погибло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.Когда друг богача узнал об этом, он очень </a:t>
            </a:r>
            <a:r>
              <a:rPr xmlns:mc="http://schemas.openxmlformats.org/markup-compatibility/2006" xmlns:hp="http://schemas.haansoft.com/office/presentation/8.0" sz="2400" b="1" i="0" strike="noStrike" mc:Ignorable="hp" hp:hslEmbossed="0">
                <a:solidFill>
                  <a:srgbClr val="ff0000"/>
                </a:solidFill>
                <a:latin typeface="Times New Roman"/>
                <a:ea typeface="Gulim"/>
                <a:cs typeface="Times New Roman"/>
              </a:rPr>
              <a:t>рассердился 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и спросил:— Почему ты посадил дерево в таком плохом месте?— Где же я мог посадить его!? — ответил богач. — Если бы я посадил</a:t>
            </a:r>
            <a:r>
              <a:rPr xmlns:mc="http://schemas.openxmlformats.org/markup-compatibility/2006" xmlns:hp="http://schemas.haansoft.com/office/presentation/8.0" lang="ru-RU" altLang="en-US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его около дороги, то прохожие рвали бы яблоки. Если бы я посадил его на</a:t>
            </a:r>
            <a:r>
              <a:rPr xmlns:mc="http://schemas.openxmlformats.org/markup-compatibility/2006" xmlns:hp="http://schemas.haansoft.com/office/presentation/8.0" lang="ru-RU" altLang="en-US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моём поле, то соседи бы рвали яблоки. Если бы я посадил его около дома,дети рвали бы яблоки.— Но тогда яблоня принесла бы людям </a:t>
            </a:r>
            <a:r>
              <a:rPr xmlns:mc="http://schemas.openxmlformats.org/markup-compatibility/2006" xmlns:hp="http://schemas.haansoft.com/office/presentation/8.0" sz="24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пользу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, а так она </a:t>
            </a:r>
            <a:r>
              <a:rPr xmlns:mc="http://schemas.openxmlformats.org/markup-compatibility/2006" xmlns:hp="http://schemas.haansoft.com/office/presentation/8.0" sz="24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погибла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, и ты</a:t>
            </a:r>
            <a:r>
              <a:rPr xmlns:mc="http://schemas.openxmlformats.org/markup-compatibility/2006" xmlns:hp="http://schemas.haansoft.com/office/presentation/8.0" lang="ru-RU" altLang="en-US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потерял </a:t>
            </a:r>
            <a:r>
              <a:rPr xmlns:mc="http://schemas.openxmlformats.org/markup-compatibility/2006" xmlns:hp="http://schemas.haansoft.com/office/presentation/8.0" sz="2400" b="1" i="0" strike="noStrike" mc:Ignorable="hp" hp:hslEmbossed="0">
                <a:solidFill>
                  <a:srgbClr val="ff0000"/>
                </a:solidFill>
                <a:latin typeface="Times New Roman"/>
                <a:ea typeface="Gulim"/>
                <a:cs typeface="Times New Roman"/>
              </a:rPr>
              <a:t>прекрасное </a:t>
            </a:r>
            <a:r>
              <a:rPr xmlns:mc="http://schemas.openxmlformats.org/markup-compatibility/2006" xmlns:hp="http://schemas.haansoft.com/office/presentation/8.0" sz="24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дерево.</a:t>
            </a:r>
            <a:endParaRPr xmlns:mc="http://schemas.openxmlformats.org/markup-compatibility/2006" xmlns:hp="http://schemas.haansoft.com/office/presentation/8.0" sz="24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1499853" y="1150744"/>
            <a:ext cx="9150873" cy="17362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Для всего в русском языке есть великое множество хороших слов. </a:t>
            </a:r>
            <a:endParaRPr xmlns:mc="http://schemas.openxmlformats.org/markup-compatibility/2006" xmlns:hp="http://schemas.haansoft.com/office/presentation/8.0" sz="36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  <a:p>
            <a:pPr algn="r">
              <a:defRPr/>
            </a:pP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К.Г. Паустовский</a:t>
            </a:r>
            <a:endParaRPr xmlns:mc="http://schemas.openxmlformats.org/markup-compatibility/2006" xmlns:hp="http://schemas.haansoft.com/office/presentation/8.0" sz="36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90538" y="3074919"/>
            <a:ext cx="4216676" cy="3513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1930757" y="1909595"/>
            <a:ext cx="8858500" cy="17365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6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Слово</a:t>
            </a: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— важнейшая единица языка, которая служит для наименования предметов, процессов и свойств.</a:t>
            </a:r>
            <a:endParaRPr xmlns:mc="http://schemas.openxmlformats.org/markup-compatibility/2006" xmlns:hp="http://schemas.haansoft.com/office/presentation/8.0" sz="36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2631054" y="828716"/>
            <a:ext cx="7944514" cy="5790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200" b="1" i="0" strike="noStrike" mc:Ignorable="hp" hp:hslEmbossed="0">
                <a:solidFill>
                  <a:srgbClr val="1a1a1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НА</a:t>
            </a:r>
            <a:r>
              <a:rPr xmlns:mc="http://schemas.openxmlformats.org/markup-compatibility/2006" xmlns:hp="http://schemas.haansoft.com/office/presentation/8.0" lang="ru-RU" altLang="en-US" sz="3200" b="1" i="0" strike="noStrike" mc:Ignorable="hp" hp:hslEmbossed="0">
                <a:solidFill>
                  <a:srgbClr val="1a1a1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Ц</a:t>
            </a:r>
            <a:r>
              <a:rPr xmlns:mc="http://schemas.openxmlformats.org/markup-compatibility/2006" xmlns:hp="http://schemas.haansoft.com/office/presentation/8.0" sz="3200" b="1" i="0" strike="noStrike" mc:Ignorable="hp" hp:hslEmbossed="0">
                <a:solidFill>
                  <a:srgbClr val="1a1a1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ИОНАЛЬНА</a:t>
            </a:r>
            <a:r>
              <a:rPr xmlns:mc="http://schemas.openxmlformats.org/markup-compatibility/2006" xmlns:hp="http://schemas.haansoft.com/office/presentation/8.0" lang="ru-RU" altLang="en-US" sz="3200" b="1" i="0" strike="noStrike" mc:Ignorable="hp" hp:hslEmbossed="0">
                <a:solidFill>
                  <a:srgbClr val="1a1a1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Я</a:t>
            </a:r>
            <a:r>
              <a:rPr xmlns:mc="http://schemas.openxmlformats.org/markup-compatibility/2006" xmlns:hp="http://schemas.haansoft.com/office/presentation/8.0" sz="3200" b="1" i="0" strike="noStrike" mc:Ignorable="hp" hp:hslEmbossed="0">
                <a:solidFill>
                  <a:srgbClr val="1a1a1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 ЛЕ</a:t>
            </a:r>
            <a:r>
              <a:rPr xmlns:mc="http://schemas.openxmlformats.org/markup-compatibility/2006" xmlns:hp="http://schemas.haansoft.com/office/presentation/8.0" lang="ru-RU" altLang="en-US" sz="3200" b="1" i="0" strike="noStrike" mc:Ignorable="hp" hp:hslEmbossed="0">
                <a:solidFill>
                  <a:srgbClr val="1a1a1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КС</a:t>
            </a:r>
            <a:r>
              <a:rPr xmlns:mc="http://schemas.openxmlformats.org/markup-compatibility/2006" xmlns:hp="http://schemas.haansoft.com/office/presentation/8.0" sz="3200" b="1" i="0" strike="noStrike" mc:Ignorable="hp" hp:hslEmbossed="0">
                <a:solidFill>
                  <a:srgbClr val="1a1a1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И</a:t>
            </a:r>
            <a:r>
              <a:rPr xmlns:mc="http://schemas.openxmlformats.org/markup-compatibility/2006" xmlns:hp="http://schemas.haansoft.com/office/presentation/8.0" lang="ru-RU" altLang="en-US" sz="3200" b="1" i="0" strike="noStrike" mc:Ignorable="hp" hp:hslEmbossed="0">
                <a:solidFill>
                  <a:srgbClr val="1a1a1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К</a:t>
            </a:r>
            <a:r>
              <a:rPr xmlns:mc="http://schemas.openxmlformats.org/markup-compatibility/2006" xmlns:hp="http://schemas.haansoft.com/office/presentation/8.0" sz="3200" b="1" i="0" strike="noStrike" mc:Ignorable="hp" hp:hslEmbossed="0">
                <a:solidFill>
                  <a:srgbClr val="1a1a1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А</a:t>
            </a:r>
            <a:endParaRPr xmlns:mc="http://schemas.openxmlformats.org/markup-compatibility/2006" xmlns:hp="http://schemas.haansoft.com/office/presentation/8.0" sz="3200" b="1" i="0" strike="noStrike" mc:Ignorable="hp" hp:hslEmbossed="0">
              <a:solidFill>
                <a:srgbClr val="1a1a1a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261192" y="2261897"/>
            <a:ext cx="8656818" cy="39179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en-US" altLang="ru-RU" sz="28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1.</a:t>
            </a:r>
            <a:r>
              <a:rPr xmlns:mc="http://schemas.openxmlformats.org/markup-compatibility/2006" xmlns:hp="http://schemas.haansoft.com/office/presentation/8.0" lang="ru-RU" altLang="en-US" sz="28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Л</a:t>
            </a:r>
            <a:r>
              <a:rPr xmlns:mc="http://schemas.openxmlformats.org/markup-compatibility/2006" xmlns:hp="http://schemas.haansoft.com/office/presentation/8.0" sz="28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итературная</a:t>
            </a:r>
            <a:r>
              <a:rPr xmlns:mc="http://schemas.openxmlformats.org/markup-compatibility/2006" xmlns:hp="http://schemas.haansoft.com/office/presentation/8.0" lang="ru-RU" altLang="en-US" sz="28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sz="28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лексика</a:t>
            </a:r>
            <a:endParaRPr xmlns:mc="http://schemas.openxmlformats.org/markup-compatibility/2006" xmlns:hp="http://schemas.haansoft.com/office/presentation/8.0" sz="28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ru-RU" altLang="en-US" sz="28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en-US" altLang="ru-RU" sz="28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2.</a:t>
            </a:r>
            <a:r>
              <a:rPr xmlns:mc="http://schemas.openxmlformats.org/markup-compatibility/2006" xmlns:hp="http://schemas.haansoft.com/office/presentation/8.0" lang="ru-RU" altLang="en-US" sz="28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Диалектая лексика </a:t>
            </a:r>
            <a:endParaRPr xmlns:mc="http://schemas.openxmlformats.org/markup-compatibility/2006" xmlns:hp="http://schemas.haansoft.com/office/presentation/8.0" lang="ru-RU" altLang="en-US" sz="28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ru-RU" altLang="en-US" sz="28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en-US" altLang="ru-RU" sz="28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3.</a:t>
            </a:r>
            <a:r>
              <a:rPr xmlns:mc="http://schemas.openxmlformats.org/markup-compatibility/2006" xmlns:hp="http://schemas.haansoft.com/office/presentation/8.0" lang="ru-RU" altLang="en-US" sz="28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Жаргонная лексика</a:t>
            </a:r>
            <a:endParaRPr xmlns:mc="http://schemas.openxmlformats.org/markup-compatibility/2006" xmlns:hp="http://schemas.haansoft.com/office/presentation/8.0" lang="ru-RU" altLang="en-US" sz="28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ru-RU" altLang="en-US" sz="28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en-US" altLang="ru-RU" sz="28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4.</a:t>
            </a:r>
            <a:r>
              <a:rPr xmlns:mc="http://schemas.openxmlformats.org/markup-compatibility/2006" xmlns:hp="http://schemas.haansoft.com/office/presentation/8.0" lang="ru-RU" altLang="en-US" sz="28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Профессиональная лексика</a:t>
            </a:r>
            <a:endParaRPr xmlns:mc="http://schemas.openxmlformats.org/markup-compatibility/2006" xmlns:hp="http://schemas.haansoft.com/office/presentation/8.0" lang="ru-RU" altLang="en-US" sz="28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ru-RU" altLang="en-US" sz="28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ru-RU" altLang="en-US" sz="28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3665757" y="2359590"/>
            <a:ext cx="2624179" cy="572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endParaRPr xmlns:mc="http://schemas.openxmlformats.org/markup-compatibility/2006" xmlns:hp="http://schemas.haansoft.com/office/presentation/8.0" sz="32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1923924" y="1781598"/>
            <a:ext cx="8841105" cy="25503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  <a:defRPr/>
            </a:pP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«Слово, оно что яблочко: с одного – то  боку зелёное, так с другого румяное, ты умей его, девица, повёртывать …»</a:t>
            </a:r>
            <a:endParaRPr xmlns:mc="http://schemas.openxmlformats.org/markup-compatibility/2006" xmlns:hp="http://schemas.haansoft.com/office/presentation/8.0" sz="36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2190832" y="2574856"/>
            <a:ext cx="8707756" cy="64268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3600" b="1">
                <a:latin typeface="Times New Roman"/>
              </a:rPr>
              <a:t>ПРЯМОЕ И ПЕРЕНОСНОЕ ЗНАЧЕНИЕ</a:t>
            </a:r>
            <a:endParaRPr lang="ru-RU" altLang="en-US" sz="3600" b="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54400" y="507309"/>
            <a:ext cx="3657600" cy="3048000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103214" y="576883"/>
            <a:ext cx="4291586" cy="2852116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669936" y="3793756"/>
            <a:ext cx="4242063" cy="118591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ru-RU" altLang="en-US" sz="3600" b="1">
                <a:latin typeface="Times New Roman"/>
              </a:rPr>
              <a:t>НОС ЧЕЛОВЕКА</a:t>
            </a:r>
            <a:endParaRPr lang="ru-RU" altLang="en-US" sz="3600" b="1">
              <a:latin typeface="Times New Roman"/>
            </a:endParaRPr>
          </a:p>
          <a:p>
            <a:pPr>
              <a:defRPr/>
            </a:pPr>
            <a:r>
              <a:rPr lang="en-US" altLang="ru-RU" sz="3600" b="1">
                <a:latin typeface="Times New Roman"/>
              </a:rPr>
              <a:t>(</a:t>
            </a:r>
            <a:r>
              <a:rPr lang="ru-RU" altLang="en-US" sz="3600" b="1">
                <a:latin typeface="Times New Roman"/>
              </a:rPr>
              <a:t>прямое значение</a:t>
            </a:r>
            <a:r>
              <a:rPr lang="en-US" altLang="ru-RU" sz="3600" b="1">
                <a:latin typeface="Times New Roman"/>
              </a:rPr>
              <a:t>)</a:t>
            </a:r>
            <a:endParaRPr lang="en-US" altLang="ru-RU" sz="3600" b="1">
              <a:latin typeface="Times New Roman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6946794" y="3801324"/>
            <a:ext cx="4583722" cy="106404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ru-RU" altLang="en-US" sz="3200" b="1">
                <a:latin typeface="Times New Roman"/>
              </a:rPr>
              <a:t>НОС КОРАБЛЯ</a:t>
            </a:r>
            <a:endParaRPr lang="ru-RU" altLang="en-US" sz="3200" b="1">
              <a:latin typeface="Times New Roman"/>
            </a:endParaRPr>
          </a:p>
          <a:p>
            <a:pPr>
              <a:defRPr/>
            </a:pPr>
            <a:r>
              <a:rPr lang="en-US" altLang="ru-RU" sz="3200" b="1">
                <a:latin typeface="Times New Roman"/>
              </a:rPr>
              <a:t>(</a:t>
            </a:r>
            <a:r>
              <a:rPr lang="ru-RU" altLang="en-US" sz="3200" b="1">
                <a:latin typeface="Times New Roman"/>
              </a:rPr>
              <a:t>переносное значение</a:t>
            </a:r>
            <a:r>
              <a:rPr lang="en-US" altLang="ru-RU" sz="3200" b="1">
                <a:latin typeface="Times New Roman"/>
              </a:rPr>
              <a:t>)</a:t>
            </a:r>
            <a:endParaRPr lang="en-US" altLang="ru-RU" sz="3200" b="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r="63530" b="47100"/>
          <a:stretch>
            <a:fillRect/>
          </a:stretch>
        </p:blipFill>
        <p:spPr>
          <a:xfrm>
            <a:off x="1102829" y="933864"/>
            <a:ext cx="3184248" cy="318905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rcRect l="48120" b="46560"/>
          <a:stretch>
            <a:fillRect/>
          </a:stretch>
        </p:blipFill>
        <p:spPr>
          <a:xfrm>
            <a:off x="7107720" y="1068456"/>
            <a:ext cx="3795091" cy="3054211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934898" y="4324556"/>
            <a:ext cx="4128592" cy="638962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ru-RU" altLang="en-US" sz="3600">
                <a:latin typeface="Times New Roman"/>
              </a:rPr>
              <a:t>МАЛЬЧИК БЕЖИТ</a:t>
            </a:r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5" name=""/>
          <p:cNvSpPr txBox="1"/>
          <p:nvPr/>
        </p:nvSpPr>
        <p:spPr>
          <a:xfrm>
            <a:off x="7664517" y="4324556"/>
            <a:ext cx="3418773" cy="636064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ru-RU" altLang="en-US" sz="3600">
                <a:latin typeface="Times New Roman"/>
              </a:rPr>
              <a:t>ВРЕМЯ БЕЖИТ</a:t>
            </a:r>
            <a:endParaRPr lang="ru-RU" altLang="en-US" sz="36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Крест">
  <a:themeElements>
    <a:clrScheme name="Крест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Крест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рес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HP Inc.</ep:Company>
  <ep:Words>478</ep:Words>
  <ep:PresentationFormat>Экран (4:3)</ep:PresentationFormat>
  <ep:Paragraphs>78</ep:Paragraphs>
  <ep:Slides>23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23</vt:i4>
      </vt:variant>
    </vt:vector>
  </ep:HeadingPairs>
  <ep:TitlesOfParts>
    <vt:vector size="24" baseType="lpstr">
      <vt:lpstr>Крест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2024-02-18T09:33:57.520</dcterms:created>
  <dc:creator>79526</dc:creator>
  <cp:lastModifiedBy>79526</cp:lastModifiedBy>
  <dcterms:modified xsi:type="dcterms:W3CDTF">2024-04-25T14:42:11.095</dcterms:modified>
  <cp:revision>31</cp:revision>
  <cp:version>0906.0100.01</cp:version>
</cp:coreProperties>
</file>