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71" r:id="rId8"/>
    <p:sldId id="267" r:id="rId9"/>
    <p:sldId id="269" r:id="rId10"/>
    <p:sldId id="273" r:id="rId11"/>
    <p:sldId id="270" r:id="rId12"/>
    <p:sldId id="262" r:id="rId13"/>
    <p:sldId id="263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84E966-613D-460A-99C8-A111169E4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A20B03-F775-42C1-AEB9-C32692E95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793068-C5A1-4CE8-BFF4-93A994E09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1E21-1B7C-45D6-90BE-CEFCE5B21D4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14131E-A9BE-49E9-A605-93B13501C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4547CE-EB25-4A66-AC0A-16870BA0C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CB9A-374B-4697-B23F-601F47305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60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70FA2-D8FB-4969-B95C-59D949301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A07D21-7F94-4276-B860-9C2443F39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5833B-A231-49EC-91FA-4631685C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1E21-1B7C-45D6-90BE-CEFCE5B21D4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DD9A45-8858-48CD-9691-BC534E5AB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DE830F-5CB1-4253-85AA-D141E66A5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CB9A-374B-4697-B23F-601F47305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24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34F9E01-E6A3-4D49-BB65-A53F9D29AD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0CB019-0905-4827-ABD7-0FAF84109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43ADF0-9E1E-45AF-AA97-8766916A5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1E21-1B7C-45D6-90BE-CEFCE5B21D4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0D6329-65AA-4CBE-BBE8-1A0F6C63D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A873B-7F78-442F-89BC-D04A38C05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CB9A-374B-4697-B23F-601F47305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56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7C5B5-C714-403B-8EA6-C2888FA3C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BE321C-D393-42AA-99B2-877CC0892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EA7E79-2BF1-44CB-94D0-440A0F056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1E21-1B7C-45D6-90BE-CEFCE5B21D4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4ED06E-5165-4503-A4B7-8BA3FD8B0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4DB3A-2DEC-424D-987A-EF86D1794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CB9A-374B-4697-B23F-601F47305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111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5E2AF-1257-445C-9708-5A5DBADC3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CA7064-B856-4630-9EB1-4F443701A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81F660-59C9-4047-9B5D-8DE745AD4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1E21-1B7C-45D6-90BE-CEFCE5B21D4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D25130-B396-4F21-A517-BF9A79570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FCFF13-3AC7-4E02-A08A-5A3145637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CB9A-374B-4697-B23F-601F47305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83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B369B4-84A9-41BE-8F9C-FA4737E1C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7A6081-8506-40AC-BE33-08752EBA21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B64172-B03F-4AED-9918-7F9C15A7A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455EF8-5D14-4E44-A319-42B335A3B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1E21-1B7C-45D6-90BE-CEFCE5B21D4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647E4C-81CA-4DF2-BB4B-78E3B84EF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589DDA-FEBE-48E6-A26C-4FB297B43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CB9A-374B-4697-B23F-601F47305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60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4A97F4-B5B0-4749-8BFD-70B5CCA60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FC2E45-5212-4572-A4F2-98809D7F3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0921C1-37A9-4721-81E2-EF2F09742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291BC2-E6C5-478C-8B36-33D81D739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D10DBA-CC2E-46B4-999D-FDA0DDE812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51226F-B02D-40A9-9C8A-C1C915296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1E21-1B7C-45D6-90BE-CEFCE5B21D4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A870842-584F-4E38-B543-A5C915097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00AFC6-7340-4162-A1B0-D7A24D302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CB9A-374B-4697-B23F-601F47305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168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6CF2D-333A-4855-8899-EC619DDF9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920CBA-2363-4A94-8284-584E250B6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1E21-1B7C-45D6-90BE-CEFCE5B21D4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0F02EC-5BFE-4F0A-AD8F-002FA234B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8C4D14-FBEE-4BFE-BD0C-6644E5CBB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CB9A-374B-4697-B23F-601F47305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559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0A865E0-0A98-42F7-B06F-9401827BB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1E21-1B7C-45D6-90BE-CEFCE5B21D4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5E39D0-B215-441B-9F60-EFF8FA252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7474FB8-D799-4A28-85DD-8C5E79B84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CB9A-374B-4697-B23F-601F47305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09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902238-AC13-4EA8-BD6F-52BADB0F9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5F71D1-D1F8-408C-8C5D-79D282377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5EA8B6-4C24-49B4-9BB1-6948CA593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BEAEB0-CD66-44AA-8C6E-A07359D30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1E21-1B7C-45D6-90BE-CEFCE5B21D4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38783C-BE79-4B70-8A6E-21E901154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A71C62-2842-4ED8-AF9F-65D8AD430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CB9A-374B-4697-B23F-601F47305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76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C4F2F-68A9-453B-BADC-0AF59AF2D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DAF0D0-B76B-4DAA-87FA-57B16DD28F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F224FD-8B9A-41DA-9887-A7F9FB7F9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AF5FF8-7C94-4708-8808-8C7F6788F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1E21-1B7C-45D6-90BE-CEFCE5B21D4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369EEE-7631-4E58-A0E8-EDC13889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60894F-7CDF-49AC-AB38-9637A2AD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CB9A-374B-4697-B23F-601F47305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154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42984-4E36-4936-AAFB-21B94576F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7D7852-4438-4938-9562-C7FDC9946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55989B-E775-4C98-BAC2-17ABEB649D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51E21-1B7C-45D6-90BE-CEFCE5B21D4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7C19BE-53B2-45B0-A716-C3ED27D64D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C630F9-6E8F-41E6-8136-E9842BAB08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FCB9A-374B-4697-B23F-601F47305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29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A9E14-71F1-4568-A468-DDF9E6D3F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28468"/>
          </a:xfrm>
        </p:spPr>
        <p:txBody>
          <a:bodyPr>
            <a:normAutofit/>
          </a:bodyPr>
          <a:lstStyle/>
          <a:p>
            <a:r>
              <a:rPr lang="ru-RU" sz="5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урока:</a:t>
            </a:r>
            <a:endParaRPr lang="ru-RU" sz="5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1F676B-0676-4CCC-AD76-BD60D3E23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15065"/>
            <a:ext cx="9144000" cy="2542735"/>
          </a:xfrm>
        </p:spPr>
        <p:txBody>
          <a:bodyPr>
            <a:noAutofit/>
          </a:bodyPr>
          <a:lstStyle/>
          <a:p>
            <a:r>
              <a:rPr lang="ru-RU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Восьмеричная система счисления. </a:t>
            </a:r>
          </a:p>
          <a:p>
            <a:r>
              <a:rPr lang="ru-RU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Перевод чисел из восьмеричной системы в двоичную и десятичную системы и обратно</a:t>
            </a:r>
            <a:br>
              <a:rPr lang="ru-RU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716367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39" name="Text Box 359">
            <a:extLst>
              <a:ext uri="{FF2B5EF4-FFF2-40B4-BE49-F238E27FC236}">
                <a16:creationId xmlns:a16="http://schemas.microsoft.com/office/drawing/2014/main" id="{858EC633-9845-4FD2-B91B-9EE1D84C9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3236" y="397606"/>
            <a:ext cx="3455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 dirty="0">
                <a:latin typeface="Times New Roman" panose="02020603050405020304" pitchFamily="18" charset="0"/>
              </a:rPr>
              <a:t>2-8-ричная таблица </a:t>
            </a:r>
          </a:p>
        </p:txBody>
      </p:sp>
      <p:graphicFrame>
        <p:nvGraphicFramePr>
          <p:cNvPr id="7" name="Group 357">
            <a:extLst>
              <a:ext uri="{FF2B5EF4-FFF2-40B4-BE49-F238E27FC236}">
                <a16:creationId xmlns:a16="http://schemas.microsoft.com/office/drawing/2014/main" id="{615FAD35-3CF6-465A-BFDC-3C3E5BBA00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548683"/>
              </p:ext>
            </p:extLst>
          </p:nvPr>
        </p:nvGraphicFramePr>
        <p:xfrm>
          <a:off x="4117925" y="916719"/>
          <a:ext cx="4186701" cy="5564776"/>
        </p:xfrm>
        <a:graphic>
          <a:graphicData uri="http://schemas.openxmlformats.org/drawingml/2006/table">
            <a:tbl>
              <a:tblPr/>
              <a:tblGrid>
                <a:gridCol w="1917779">
                  <a:extLst>
                    <a:ext uri="{9D8B030D-6E8A-4147-A177-3AD203B41FA5}">
                      <a16:colId xmlns:a16="http://schemas.microsoft.com/office/drawing/2014/main" val="722971125"/>
                    </a:ext>
                  </a:extLst>
                </a:gridCol>
                <a:gridCol w="2268922">
                  <a:extLst>
                    <a:ext uri="{9D8B030D-6E8A-4147-A177-3AD203B41FA5}">
                      <a16:colId xmlns:a16="http://schemas.microsoft.com/office/drawing/2014/main" val="2287883817"/>
                    </a:ext>
                  </a:extLst>
                </a:gridCol>
              </a:tblGrid>
              <a:tr h="657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0883745"/>
                  </a:ext>
                </a:extLst>
              </a:tr>
              <a:tr h="61342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alt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alt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kumimoji="0" lang="en-US" alt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0726171"/>
                  </a:ext>
                </a:extLst>
              </a:tr>
              <a:tr h="61342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alt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alt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001</a:t>
                      </a:r>
                      <a:endParaRPr kumimoji="0" lang="en-US" alt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2852559"/>
                  </a:ext>
                </a:extLst>
              </a:tr>
              <a:tr h="61342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alt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alt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</a:t>
                      </a:r>
                      <a:endParaRPr kumimoji="0" lang="en-US" alt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915244"/>
                  </a:ext>
                </a:extLst>
              </a:tr>
              <a:tr h="61342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alt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alt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</a:t>
                      </a:r>
                      <a:endParaRPr kumimoji="0" lang="en-US" alt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4005946"/>
                  </a:ext>
                </a:extLst>
              </a:tr>
              <a:tr h="61342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alt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alt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3550862"/>
                  </a:ext>
                </a:extLst>
              </a:tr>
              <a:tr h="61342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alt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alt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alt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kumimoji="0" lang="en-US" alt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236492"/>
                  </a:ext>
                </a:extLst>
              </a:tr>
              <a:tr h="61342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alt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alt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kumimoji="0" lang="en-US" alt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755971"/>
                  </a:ext>
                </a:extLst>
              </a:tr>
              <a:tr h="61342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alt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alt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3638" algn="l"/>
                          <a:tab pos="1744663" algn="l"/>
                          <a:tab pos="2327275" algn="l"/>
                          <a:tab pos="2908300" algn="l"/>
                          <a:tab pos="3489325" algn="l"/>
                          <a:tab pos="4071938" algn="l"/>
                          <a:tab pos="4652963" algn="l"/>
                          <a:tab pos="5235575" algn="l"/>
                          <a:tab pos="5816600" algn="l"/>
                          <a:tab pos="6397625" algn="l"/>
                          <a:tab pos="6980238" algn="l"/>
                          <a:tab pos="7561263" algn="l"/>
                          <a:tab pos="8143875" algn="l"/>
                          <a:tab pos="8724900" algn="l"/>
                          <a:tab pos="9305925" algn="l"/>
                        </a:tabLst>
                      </a:pPr>
                      <a:r>
                        <a:rPr kumimoji="0" lang="en-US" alt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kumimoji="0" lang="en-US" alt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096704"/>
                  </a:ext>
                </a:extLst>
              </a:tr>
            </a:tbl>
          </a:graphicData>
        </a:graphic>
      </p:graphicFrame>
      <p:sp>
        <p:nvSpPr>
          <p:cNvPr id="4" name="Объект 3">
            <a:extLst>
              <a:ext uri="{FF2B5EF4-FFF2-40B4-BE49-F238E27FC236}">
                <a16:creationId xmlns:a16="http://schemas.microsoft.com/office/drawing/2014/main" id="{642D03B0-81E5-4AA6-BC19-09B5A83B1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64172" y="5939889"/>
            <a:ext cx="2589628" cy="267527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C3F44-EE0F-4C9C-B29A-E9076F24E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помощью триад переводить число из восьмеричной системы счисления в двоичную и обратно:</a:t>
            </a:r>
            <a:br>
              <a:rPr lang="ru-R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1B0C46-4A43-4116-A676-A1F22E26A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817012" cy="448627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 1.</a:t>
            </a:r>
            <a:endParaRPr lang="ru-RU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654</a:t>
            </a:r>
            <a:r>
              <a:rPr lang="ru-RU" sz="36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10101010</a:t>
            </a:r>
            <a:r>
              <a:rPr lang="ru-RU" sz="36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 2.</a:t>
            </a:r>
            <a:endParaRPr lang="ru-RU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364</a:t>
            </a:r>
            <a:r>
              <a:rPr lang="ru-RU" sz="36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11101011</a:t>
            </a:r>
            <a:r>
              <a:rPr lang="ru-RU" sz="36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BC4946-FB56-4955-BBBC-291365944253}"/>
              </a:ext>
            </a:extLst>
          </p:cNvPr>
          <p:cNvSpPr txBox="1"/>
          <p:nvPr/>
        </p:nvSpPr>
        <p:spPr>
          <a:xfrm>
            <a:off x="6161649" y="2729132"/>
            <a:ext cx="2985867" cy="2035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 3.</a:t>
            </a:r>
            <a:endParaRPr lang="ru-RU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723</a:t>
            </a:r>
            <a:r>
              <a:rPr lang="ru-RU" sz="36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10111110</a:t>
            </a:r>
            <a:r>
              <a:rPr lang="ru-RU" sz="36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018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E01D15-A23F-4B32-BAC3-E56864D05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в ЕХСЕ</a:t>
            </a:r>
            <a:r>
              <a:rPr lang="en-US" sz="4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4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591BB-9C4A-4D4A-AA70-FB26CFA11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3212"/>
            <a:ext cx="10515600" cy="54096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Запустите программу ЕХСЕL Откройте файл Таблица перевода и одной системы счисления в другую. Заполните указанную таблицу.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Заполните столбец А от 45 до 195 с шагом 15, с помощью автоматического заполнения ячеек.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столбец В, применяя формулы = ДЕС.В.ДВ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столбец С, применяя формулы = ДЕС.В.ВОСЬМ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Сохраните результаты работы и выйдите из файла.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066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087933-F695-4E29-B500-0DC6ACC84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1187347-5C12-46A5-85DE-8D14E0026EC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7" r="65333" b="42492"/>
          <a:stretch/>
        </p:blipFill>
        <p:spPr bwMode="auto">
          <a:xfrm>
            <a:off x="1167618" y="506437"/>
            <a:ext cx="10186182" cy="56270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5932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429763-9658-4260-9D6C-38078E08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5F9512-A70C-4DDE-8830-0E66C542B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2420CB-181A-48F5-8917-B67B2B07939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2" t="17966" r="65366" b="42396"/>
          <a:stretch/>
        </p:blipFill>
        <p:spPr bwMode="auto">
          <a:xfrm>
            <a:off x="838201" y="365125"/>
            <a:ext cx="10275276" cy="5458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6856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411042-2DAD-4E45-B1A5-B38CAD9E9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9CC6CE3-4B1A-4DD1-BA0B-7ED5584146C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t="18536" r="58151" b="38118"/>
          <a:stretch/>
        </p:blipFill>
        <p:spPr bwMode="auto">
          <a:xfrm>
            <a:off x="520505" y="886264"/>
            <a:ext cx="10621107" cy="52613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391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74945-18E7-43D9-BDA1-77442CD3B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5">
            <a:extLst>
              <a:ext uri="{FF2B5EF4-FFF2-40B4-BE49-F238E27FC236}">
                <a16:creationId xmlns:a16="http://schemas.microsoft.com/office/drawing/2014/main" id="{D1F1CD2D-953A-4165-BB9B-8333B1E7A08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-1156" r="5902" b="7778"/>
          <a:stretch/>
        </p:blipFill>
        <p:spPr bwMode="auto">
          <a:xfrm>
            <a:off x="984738" y="365125"/>
            <a:ext cx="10515599" cy="61277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5029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781DE-53A5-45C9-AA50-C843AA36E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калькулятор</a:t>
            </a:r>
          </a:p>
        </p:txBody>
      </p:sp>
      <p:pic>
        <p:nvPicPr>
          <p:cNvPr id="4" name="Изображение1">
            <a:extLst>
              <a:ext uri="{FF2B5EF4-FFF2-40B4-BE49-F238E27FC236}">
                <a16:creationId xmlns:a16="http://schemas.microsoft.com/office/drawing/2014/main" id="{542822F8-BE82-4580-BC50-9FD1DDA3E9E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 r="43053"/>
          <a:stretch>
            <a:fillRect/>
          </a:stretch>
        </p:blipFill>
        <p:spPr bwMode="auto">
          <a:xfrm>
            <a:off x="2940147" y="1690688"/>
            <a:ext cx="5176911" cy="461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7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69D04-50FD-4619-9981-B836667CA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5A8EDC-5840-46D6-A604-589E188AA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Например: Число 476</a:t>
            </a:r>
            <a:r>
              <a:rPr lang="ru-RU" sz="60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ru-RU" sz="6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851573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80B55F-45BB-433D-A627-5B1FA86C9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Изображение2">
            <a:extLst>
              <a:ext uri="{FF2B5EF4-FFF2-40B4-BE49-F238E27FC236}">
                <a16:creationId xmlns:a16="http://schemas.microsoft.com/office/drawing/2014/main" id="{B71A99AB-5CE9-4F54-9D61-14114258DFB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07102" y="759655"/>
            <a:ext cx="7540283" cy="573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08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8D23C-38CC-4530-A62E-61783540A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3">
            <a:extLst>
              <a:ext uri="{FF2B5EF4-FFF2-40B4-BE49-F238E27FC236}">
                <a16:creationId xmlns:a16="http://schemas.microsoft.com/office/drawing/2014/main" id="{377BC4FA-540D-4660-9339-A8D35C42BBE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55409" y="1005229"/>
            <a:ext cx="7807569" cy="548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25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A7261-058E-42F1-A00F-A3E662E74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4">
            <a:extLst>
              <a:ext uri="{FF2B5EF4-FFF2-40B4-BE49-F238E27FC236}">
                <a16:creationId xmlns:a16="http://schemas.microsoft.com/office/drawing/2014/main" id="{555A1D78-59EB-4B84-BA18-F2FAE13A705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700997" y="1097280"/>
            <a:ext cx="6710289" cy="539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59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B4E232-25B2-4E11-8E11-F01179B77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 помощью калькулятора переводить число из восьмеричной системы счисления в другие:</a:t>
            </a:r>
            <a:endParaRPr lang="ru-RU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3C900C-C4B8-4405-A526-5A96E4D36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2634176" cy="277446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 1.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777</a:t>
            </a:r>
            <a:r>
              <a:rPr lang="ru-RU" sz="36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234</a:t>
            </a:r>
            <a:r>
              <a:rPr lang="ru-RU" sz="36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106</a:t>
            </a:r>
            <a:r>
              <a:rPr lang="ru-RU" sz="36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35C696-15A5-4D7C-ABAC-3B520B5B69ED}"/>
              </a:ext>
            </a:extLst>
          </p:cNvPr>
          <p:cNvSpPr txBox="1"/>
          <p:nvPr/>
        </p:nvSpPr>
        <p:spPr>
          <a:xfrm>
            <a:off x="8719624" y="1858057"/>
            <a:ext cx="2956561" cy="2742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 2.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555</a:t>
            </a:r>
            <a:r>
              <a:rPr lang="ru-RU" sz="36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354</a:t>
            </a:r>
            <a:r>
              <a:rPr lang="ru-RU" sz="36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207</a:t>
            </a:r>
            <a:r>
              <a:rPr lang="ru-RU" sz="36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83DF78-62BC-4154-AFA9-7E32B6117D23}"/>
              </a:ext>
            </a:extLst>
          </p:cNvPr>
          <p:cNvSpPr txBox="1"/>
          <p:nvPr/>
        </p:nvSpPr>
        <p:spPr>
          <a:xfrm>
            <a:off x="4525107" y="3158051"/>
            <a:ext cx="2838158" cy="2742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 3.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654</a:t>
            </a:r>
            <a:r>
              <a:rPr lang="ru-RU" sz="36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337</a:t>
            </a:r>
            <a:r>
              <a:rPr lang="ru-RU" sz="36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401</a:t>
            </a:r>
            <a:r>
              <a:rPr lang="ru-RU" sz="36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48647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B56C5-ECAD-4ACE-A6D9-F37F85D8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очень просто, без калькулятора, можно перевести число из двоичной системы счисления в восьмеричную используя триады.</a:t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2940D8-52E3-4BAA-8E2E-A71F53D30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514"/>
            <a:ext cx="10515600" cy="4615449"/>
          </a:xfrm>
        </p:spPr>
        <p:txBody>
          <a:bodyPr/>
          <a:lstStyle/>
          <a:p>
            <a:r>
              <a:rPr lang="ru-RU" sz="1800" i="1" dirty="0">
                <a:solidFill>
                  <a:srgbClr val="222222"/>
                </a:solidFill>
                <a:effectLst/>
                <a:latin typeface="system-ui;apple-system;Segoe UI"/>
                <a:ea typeface="Calibri" panose="020F0502020204030204" pitchFamily="34" charset="0"/>
                <a:cs typeface="Times New Roman" panose="02020603050405020304" pitchFamily="18" charset="0"/>
              </a:rPr>
              <a:t>Разбиваем число на группы. Но вместо преобразований в скобках просто заменим полученные группы (триады) на соответствующие цифры восьмеричной системы, используя таблицу триад:</a:t>
            </a: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system-ui;apple-system;Segoe UI"/>
                <a:ea typeface="Calibri" panose="020F0502020204030204" pitchFamily="34" charset="0"/>
                <a:cs typeface="Times New Roman" panose="02020603050405020304" pitchFamily="18" charset="0"/>
              </a:rPr>
              <a:t>10111010</a:t>
            </a:r>
            <a:r>
              <a:rPr lang="ru-RU" sz="2800" i="1" baseline="-250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system-ui;apple-system;Segoe UI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system-ui;apple-system;Segoe UI"/>
                <a:ea typeface="Calibri" panose="020F0502020204030204" pitchFamily="34" charset="0"/>
                <a:cs typeface="Times New Roman" panose="02020603050405020304" pitchFamily="18" charset="0"/>
              </a:rPr>
              <a:t> = (010) (111) (010) = 272</a:t>
            </a:r>
            <a:r>
              <a:rPr lang="ru-RU" sz="2800" i="1" baseline="-250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system-ui;apple-system;Segoe UI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A0CE216-9F72-4B11-AC31-7D68C2792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955595"/>
              </p:ext>
            </p:extLst>
          </p:nvPr>
        </p:nvGraphicFramePr>
        <p:xfrm>
          <a:off x="485339" y="3150467"/>
          <a:ext cx="10515598" cy="27170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2101">
                  <a:extLst>
                    <a:ext uri="{9D8B030D-6E8A-4147-A177-3AD203B41FA5}">
                      <a16:colId xmlns:a16="http://schemas.microsoft.com/office/drawing/2014/main" val="2303537996"/>
                    </a:ext>
                  </a:extLst>
                </a:gridCol>
                <a:gridCol w="1026942">
                  <a:extLst>
                    <a:ext uri="{9D8B030D-6E8A-4147-A177-3AD203B41FA5}">
                      <a16:colId xmlns:a16="http://schemas.microsoft.com/office/drawing/2014/main" val="4229593267"/>
                    </a:ext>
                  </a:extLst>
                </a:gridCol>
                <a:gridCol w="1125415">
                  <a:extLst>
                    <a:ext uri="{9D8B030D-6E8A-4147-A177-3AD203B41FA5}">
                      <a16:colId xmlns:a16="http://schemas.microsoft.com/office/drawing/2014/main" val="4207317477"/>
                    </a:ext>
                  </a:extLst>
                </a:gridCol>
                <a:gridCol w="1012874">
                  <a:extLst>
                    <a:ext uri="{9D8B030D-6E8A-4147-A177-3AD203B41FA5}">
                      <a16:colId xmlns:a16="http://schemas.microsoft.com/office/drawing/2014/main" val="4165364550"/>
                    </a:ext>
                  </a:extLst>
                </a:gridCol>
                <a:gridCol w="1125415">
                  <a:extLst>
                    <a:ext uri="{9D8B030D-6E8A-4147-A177-3AD203B41FA5}">
                      <a16:colId xmlns:a16="http://schemas.microsoft.com/office/drawing/2014/main" val="2215453725"/>
                    </a:ext>
                  </a:extLst>
                </a:gridCol>
                <a:gridCol w="1153551">
                  <a:extLst>
                    <a:ext uri="{9D8B030D-6E8A-4147-A177-3AD203B41FA5}">
                      <a16:colId xmlns:a16="http://schemas.microsoft.com/office/drawing/2014/main" val="2814739031"/>
                    </a:ext>
                  </a:extLst>
                </a:gridCol>
                <a:gridCol w="1041009">
                  <a:extLst>
                    <a:ext uri="{9D8B030D-6E8A-4147-A177-3AD203B41FA5}">
                      <a16:colId xmlns:a16="http://schemas.microsoft.com/office/drawing/2014/main" val="447121386"/>
                    </a:ext>
                  </a:extLst>
                </a:gridCol>
                <a:gridCol w="893384">
                  <a:extLst>
                    <a:ext uri="{9D8B030D-6E8A-4147-A177-3AD203B41FA5}">
                      <a16:colId xmlns:a16="http://schemas.microsoft.com/office/drawing/2014/main" val="2184570394"/>
                    </a:ext>
                  </a:extLst>
                </a:gridCol>
                <a:gridCol w="1244907">
                  <a:extLst>
                    <a:ext uri="{9D8B030D-6E8A-4147-A177-3AD203B41FA5}">
                      <a16:colId xmlns:a16="http://schemas.microsoft.com/office/drawing/2014/main" val="4007866377"/>
                    </a:ext>
                  </a:extLst>
                </a:gridCol>
              </a:tblGrid>
              <a:tr h="18086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>
                          <a:effectLst/>
                        </a:rPr>
                        <a:t>Триада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>
                          <a:effectLst/>
                        </a:rPr>
                        <a:t>000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001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010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>
                          <a:effectLst/>
                        </a:rPr>
                        <a:t>011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>
                          <a:effectLst/>
                        </a:rPr>
                        <a:t>100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101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>
                          <a:effectLst/>
                        </a:rPr>
                        <a:t>110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>
                          <a:effectLst/>
                        </a:rPr>
                        <a:t>111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3404598360"/>
                  </a:ext>
                </a:extLst>
              </a:tr>
              <a:tr h="908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>
                          <a:effectLst/>
                        </a:rPr>
                        <a:t>Цифра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>
                          <a:effectLst/>
                        </a:rPr>
                        <a:t>0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>
                          <a:effectLst/>
                        </a:rPr>
                        <a:t>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>
                          <a:effectLst/>
                        </a:rPr>
                        <a:t>2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3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>
                          <a:effectLst/>
                        </a:rPr>
                        <a:t>4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5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>
                          <a:effectLst/>
                        </a:rPr>
                        <a:t>6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7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2852779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614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3CBBB-5E95-4D11-A14F-39E237C15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08628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222222"/>
                </a:solidFill>
                <a:latin typeface="system-ui;apple-system;Segoe UI"/>
                <a:ea typeface="Calibri" panose="020F0502020204030204" pitchFamily="34" charset="0"/>
                <a:cs typeface="Times New Roman" panose="02020603050405020304" pitchFamily="18" charset="0"/>
              </a:rPr>
              <a:t>Каждую цифру исходного восьмеричного числа заменяется на соответствующие триады. Ведущие нули самой первой триады отбрасываются.</a:t>
            </a:r>
            <a:br>
              <a:rPr lang="ru-RU" i="1" dirty="0">
                <a:solidFill>
                  <a:srgbClr val="222222"/>
                </a:solidFill>
                <a:latin typeface="system-ui;apple-system;Segoe UI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7D0691-854A-4B38-8D79-3399D46C4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200000"/>
              </a:lnSpc>
              <a:spcAft>
                <a:spcPts val="7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700"/>
              </a:spcAft>
            </a:pPr>
            <a:endParaRPr lang="ru-RU" sz="1800" i="1" dirty="0">
              <a:solidFill>
                <a:srgbClr val="222222"/>
              </a:solidFill>
              <a:effectLst/>
              <a:highlight>
                <a:srgbClr val="FFFFFF"/>
              </a:highlight>
              <a:latin typeface="system-ui;apple-system;Segoe U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700"/>
              </a:spcAft>
            </a:pPr>
            <a:endParaRPr lang="ru-RU" sz="1800" i="1" dirty="0">
              <a:solidFill>
                <a:srgbClr val="222222"/>
              </a:solidFill>
              <a:highlight>
                <a:srgbClr val="FFFFFF"/>
              </a:highlight>
              <a:latin typeface="system-ui;apple-system;Segoe U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700"/>
              </a:spcAft>
            </a:pPr>
            <a:endParaRPr lang="ru-RU" sz="1800" i="1" dirty="0">
              <a:solidFill>
                <a:srgbClr val="222222"/>
              </a:solidFill>
              <a:effectLst/>
              <a:highlight>
                <a:srgbClr val="FFFFFF"/>
              </a:highlight>
              <a:latin typeface="system-ui;apple-system;Segoe U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700"/>
              </a:spcAft>
            </a:pPr>
            <a:endParaRPr lang="ru-RU" sz="4300" i="1" dirty="0">
              <a:solidFill>
                <a:srgbClr val="222222"/>
              </a:solidFill>
              <a:effectLst/>
              <a:highlight>
                <a:srgbClr val="FFFFFF"/>
              </a:highlight>
              <a:latin typeface="system-ui;apple-system;Segoe U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700"/>
              </a:spcAft>
              <a:buNone/>
            </a:pPr>
            <a:endParaRPr lang="ru-RU" sz="4300" i="1" dirty="0">
              <a:solidFill>
                <a:srgbClr val="222222"/>
              </a:solidFill>
              <a:effectLst/>
              <a:highlight>
                <a:srgbClr val="FFFFFF"/>
              </a:highlight>
              <a:latin typeface="system-ui;apple-system;Segoe U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Aft>
                <a:spcPts val="700"/>
              </a:spcAft>
              <a:buNone/>
            </a:pPr>
            <a:r>
              <a:rPr lang="ru-RU" sz="430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system-ui;apple-system;Segoe UI"/>
                <a:ea typeface="Calibri" panose="020F0502020204030204" pitchFamily="34" charset="0"/>
                <a:cs typeface="Times New Roman" panose="02020603050405020304" pitchFamily="18" charset="0"/>
              </a:rPr>
              <a:t>351</a:t>
            </a:r>
            <a:r>
              <a:rPr lang="ru-RU" sz="4300" i="1" baseline="-250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system-ui;apple-system;Segoe UI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430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system-ui;apple-system;Segoe UI"/>
                <a:ea typeface="Calibri" panose="020F0502020204030204" pitchFamily="34" charset="0"/>
                <a:cs typeface="Times New Roman" panose="02020603050405020304" pitchFamily="18" charset="0"/>
              </a:rPr>
              <a:t>= (011) (101) (001) = 011101001</a:t>
            </a:r>
            <a:r>
              <a:rPr lang="ru-RU" sz="4300" i="1" baseline="-250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system-ui;apple-system;Segoe UI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430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system-ui;apple-system;Segoe UI"/>
                <a:ea typeface="Calibri" panose="020F0502020204030204" pitchFamily="34" charset="0"/>
                <a:cs typeface="Times New Roman" panose="02020603050405020304" pitchFamily="18" charset="0"/>
              </a:rPr>
              <a:t>= 11101001</a:t>
            </a:r>
            <a:r>
              <a:rPr lang="ru-RU" sz="4300" i="1" baseline="-250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system-ui;apple-system;Segoe UI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700"/>
              </a:spcAft>
            </a:pPr>
            <a:r>
              <a:rPr lang="ru-RU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52E8B09-5C72-4C94-B205-35E410D1D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671607"/>
              </p:ext>
            </p:extLst>
          </p:nvPr>
        </p:nvGraphicFramePr>
        <p:xfrm>
          <a:off x="838200" y="2715065"/>
          <a:ext cx="9374945" cy="2208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1297">
                  <a:extLst>
                    <a:ext uri="{9D8B030D-6E8A-4147-A177-3AD203B41FA5}">
                      <a16:colId xmlns:a16="http://schemas.microsoft.com/office/drawing/2014/main" val="3524258595"/>
                    </a:ext>
                  </a:extLst>
                </a:gridCol>
                <a:gridCol w="987956">
                  <a:extLst>
                    <a:ext uri="{9D8B030D-6E8A-4147-A177-3AD203B41FA5}">
                      <a16:colId xmlns:a16="http://schemas.microsoft.com/office/drawing/2014/main" val="3172818918"/>
                    </a:ext>
                  </a:extLst>
                </a:gridCol>
                <a:gridCol w="987956">
                  <a:extLst>
                    <a:ext uri="{9D8B030D-6E8A-4147-A177-3AD203B41FA5}">
                      <a16:colId xmlns:a16="http://schemas.microsoft.com/office/drawing/2014/main" val="2529882696"/>
                    </a:ext>
                  </a:extLst>
                </a:gridCol>
                <a:gridCol w="987956">
                  <a:extLst>
                    <a:ext uri="{9D8B030D-6E8A-4147-A177-3AD203B41FA5}">
                      <a16:colId xmlns:a16="http://schemas.microsoft.com/office/drawing/2014/main" val="2835051319"/>
                    </a:ext>
                  </a:extLst>
                </a:gridCol>
                <a:gridCol w="987956">
                  <a:extLst>
                    <a:ext uri="{9D8B030D-6E8A-4147-A177-3AD203B41FA5}">
                      <a16:colId xmlns:a16="http://schemas.microsoft.com/office/drawing/2014/main" val="2369664533"/>
                    </a:ext>
                  </a:extLst>
                </a:gridCol>
                <a:gridCol w="987956">
                  <a:extLst>
                    <a:ext uri="{9D8B030D-6E8A-4147-A177-3AD203B41FA5}">
                      <a16:colId xmlns:a16="http://schemas.microsoft.com/office/drawing/2014/main" val="292583209"/>
                    </a:ext>
                  </a:extLst>
                </a:gridCol>
                <a:gridCol w="987956">
                  <a:extLst>
                    <a:ext uri="{9D8B030D-6E8A-4147-A177-3AD203B41FA5}">
                      <a16:colId xmlns:a16="http://schemas.microsoft.com/office/drawing/2014/main" val="1685095561"/>
                    </a:ext>
                  </a:extLst>
                </a:gridCol>
                <a:gridCol w="987956">
                  <a:extLst>
                    <a:ext uri="{9D8B030D-6E8A-4147-A177-3AD203B41FA5}">
                      <a16:colId xmlns:a16="http://schemas.microsoft.com/office/drawing/2014/main" val="1874877456"/>
                    </a:ext>
                  </a:extLst>
                </a:gridCol>
                <a:gridCol w="987956">
                  <a:extLst>
                    <a:ext uri="{9D8B030D-6E8A-4147-A177-3AD203B41FA5}">
                      <a16:colId xmlns:a16="http://schemas.microsoft.com/office/drawing/2014/main" val="411207079"/>
                    </a:ext>
                  </a:extLst>
                </a:gridCol>
              </a:tblGrid>
              <a:tr h="1104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>
                          <a:effectLst/>
                        </a:rPr>
                        <a:t>Цифра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>
                          <a:effectLst/>
                        </a:rPr>
                        <a:t>0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>
                          <a:effectLst/>
                        </a:rPr>
                        <a:t>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2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>
                          <a:effectLst/>
                        </a:rPr>
                        <a:t>3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>
                          <a:effectLst/>
                        </a:rPr>
                        <a:t>4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>
                          <a:effectLst/>
                        </a:rPr>
                        <a:t>5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>
                          <a:effectLst/>
                        </a:rPr>
                        <a:t>6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>
                          <a:effectLst/>
                        </a:rPr>
                        <a:t>7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2898711385"/>
                  </a:ext>
                </a:extLst>
              </a:tr>
              <a:tr h="1104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Триада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>
                          <a:effectLst/>
                        </a:rPr>
                        <a:t>000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>
                          <a:effectLst/>
                        </a:rPr>
                        <a:t>001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>
                          <a:effectLst/>
                        </a:rPr>
                        <a:t>010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>
                          <a:effectLst/>
                        </a:rPr>
                        <a:t>011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100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>
                          <a:effectLst/>
                        </a:rPr>
                        <a:t>101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>
                          <a:effectLst/>
                        </a:rPr>
                        <a:t>110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111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15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4086592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7525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342</Words>
  <Application>Microsoft Office PowerPoint</Application>
  <PresentationFormat>Широкоэкранный</PresentationFormat>
  <Paragraphs>102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system-ui;apple-system;Segoe UI</vt:lpstr>
      <vt:lpstr>Times New Roman</vt:lpstr>
      <vt:lpstr>Тема Office</vt:lpstr>
      <vt:lpstr>Тема урока:</vt:lpstr>
      <vt:lpstr>калькулятор</vt:lpstr>
      <vt:lpstr>Презентация PowerPoint</vt:lpstr>
      <vt:lpstr>Презентация PowerPoint</vt:lpstr>
      <vt:lpstr>Презентация PowerPoint</vt:lpstr>
      <vt:lpstr>Презентация PowerPoint</vt:lpstr>
      <vt:lpstr>С помощью калькулятора переводить число из восьмеричной системы счисления в другие:</vt:lpstr>
      <vt:lpstr>Как очень просто, без калькулятора, можно перевести число из двоичной системы счисления в восьмеричную используя триады. </vt:lpstr>
      <vt:lpstr>Каждую цифру исходного восьмеричного числа заменяется на соответствующие триады. Ведущие нули самой первой триады отбрасываются. </vt:lpstr>
      <vt:lpstr>Презентация PowerPoint</vt:lpstr>
      <vt:lpstr>С помощью триад переводить число из восьмеричной системы счисления в двоичную и обратно: </vt:lpstr>
      <vt:lpstr>Работа в ЕХСЕL.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</dc:title>
  <dc:creator>user</dc:creator>
  <cp:lastModifiedBy>user</cp:lastModifiedBy>
  <cp:revision>4</cp:revision>
  <dcterms:created xsi:type="dcterms:W3CDTF">2024-02-06T15:21:55Z</dcterms:created>
  <dcterms:modified xsi:type="dcterms:W3CDTF">2024-02-06T16:42:20Z</dcterms:modified>
</cp:coreProperties>
</file>