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lear Sans Regular" charset="1" panose="020B0503030202020304"/>
      <p:regular r:id="rId10"/>
    </p:embeddedFont>
    <p:embeddedFont>
      <p:font typeface="Clear Sans Regular Bold" charset="1" panose="020B0603030202020304"/>
      <p:regular r:id="rId11"/>
    </p:embeddedFont>
    <p:embeddedFont>
      <p:font typeface="Clear Sans Regular Italics" charset="1" panose="020B0503030202090304"/>
      <p:regular r:id="rId12"/>
    </p:embeddedFont>
    <p:embeddedFont>
      <p:font typeface="Clear Sans Regular Bold Italics" charset="1" panose="020B0603030202090304"/>
      <p:regular r:id="rId13"/>
    </p:embeddedFont>
    <p:embeddedFont>
      <p:font typeface="Romochka" charset="1" panose="02000506000000020004"/>
      <p:regular r:id="rId14"/>
    </p:embeddedFont>
    <p:embeddedFont>
      <p:font typeface="Lumberjack" charset="1" panose="02000503050000020004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slides/slide1.xml" Type="http://schemas.openxmlformats.org/officeDocument/2006/relationships/slide"/><Relationship Id="rId17" Target="slides/slide2.xml" Type="http://schemas.openxmlformats.org/officeDocument/2006/relationships/slide"/><Relationship Id="rId18" Target="slides/slide3.xml" Type="http://schemas.openxmlformats.org/officeDocument/2006/relationships/slide"/><Relationship Id="rId19" Target="slides/slide4.xml" Type="http://schemas.openxmlformats.org/officeDocument/2006/relationships/slide"/><Relationship Id="rId2" Target="presProps.xml" Type="http://schemas.openxmlformats.org/officeDocument/2006/relationships/presProps"/><Relationship Id="rId20" Target="slides/slide5.xml" Type="http://schemas.openxmlformats.org/officeDocument/2006/relationships/slide"/><Relationship Id="rId21" Target="slides/slide6.xml" Type="http://schemas.openxmlformats.org/officeDocument/2006/relationships/slide"/><Relationship Id="rId22" Target="slides/slide7.xml" Type="http://schemas.openxmlformats.org/officeDocument/2006/relationships/slide"/><Relationship Id="rId23" Target="slides/slide8.xml" Type="http://schemas.openxmlformats.org/officeDocument/2006/relationships/slide"/><Relationship Id="rId24" Target="slides/slide9.xml" Type="http://schemas.openxmlformats.org/officeDocument/2006/relationships/slide"/><Relationship Id="rId25" Target="slides/slide10.xml" Type="http://schemas.openxmlformats.org/officeDocument/2006/relationships/slide"/><Relationship Id="rId26" Target="slides/slide11.xml" Type="http://schemas.openxmlformats.org/officeDocument/2006/relationships/slide"/><Relationship Id="rId27" Target="slides/slide12.xml" Type="http://schemas.openxmlformats.org/officeDocument/2006/relationships/slide"/><Relationship Id="rId28" Target="slides/slide13.xml" Type="http://schemas.openxmlformats.org/officeDocument/2006/relationships/slide"/><Relationship Id="rId29" Target="slides/slide1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2.png" Type="http://schemas.openxmlformats.org/officeDocument/2006/relationships/image"/><Relationship Id="rId3" Target="../media/image33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4.png" Type="http://schemas.openxmlformats.org/officeDocument/2006/relationships/image"/><Relationship Id="rId3" Target="../media/image35.svg" Type="http://schemas.openxmlformats.org/officeDocument/2006/relationships/image"/><Relationship Id="rId4" Target="../media/image36.png" Type="http://schemas.openxmlformats.org/officeDocument/2006/relationships/image"/><Relationship Id="rId5" Target="../media/image37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8.png" Type="http://schemas.openxmlformats.org/officeDocument/2006/relationships/image"/><Relationship Id="rId3" Target="../media/image39.svg" Type="http://schemas.openxmlformats.org/officeDocument/2006/relationships/image"/><Relationship Id="rId4" Target="../media/image40.png" Type="http://schemas.openxmlformats.org/officeDocument/2006/relationships/image"/><Relationship Id="rId5" Target="../media/image41.sv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8.png" Type="http://schemas.openxmlformats.org/officeDocument/2006/relationships/image"/><Relationship Id="rId11" Target="../media/image49.svg" Type="http://schemas.openxmlformats.org/officeDocument/2006/relationships/image"/><Relationship Id="rId2" Target="../media/image42.png" Type="http://schemas.openxmlformats.org/officeDocument/2006/relationships/image"/><Relationship Id="rId3" Target="../media/image43.svg" Type="http://schemas.openxmlformats.org/officeDocument/2006/relationships/image"/><Relationship Id="rId4" Target="../media/image44.png" Type="http://schemas.openxmlformats.org/officeDocument/2006/relationships/image"/><Relationship Id="rId5" Target="../media/image45.svg" Type="http://schemas.openxmlformats.org/officeDocument/2006/relationships/image"/><Relationship Id="rId6" Target="../media/image46.png" Type="http://schemas.openxmlformats.org/officeDocument/2006/relationships/image"/><Relationship Id="rId7" Target="../media/image47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svg" Type="http://schemas.openxmlformats.org/officeDocument/2006/relationships/image"/><Relationship Id="rId4" Target="../media/image52.png" Type="http://schemas.openxmlformats.org/officeDocument/2006/relationships/image"/><Relationship Id="rId5" Target="../media/image53.svg" Type="http://schemas.openxmlformats.org/officeDocument/2006/relationships/image"/><Relationship Id="rId6" Target="../media/image30.png" Type="http://schemas.openxmlformats.org/officeDocument/2006/relationships/image"/><Relationship Id="rId7" Target="../media/image31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5.png" Type="http://schemas.openxmlformats.org/officeDocument/2006/relationships/image"/><Relationship Id="rId5" Target="../media/image16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png" Type="http://schemas.openxmlformats.org/officeDocument/2006/relationships/image"/><Relationship Id="rId3" Target="../media/image18.svg" Type="http://schemas.openxmlformats.org/officeDocument/2006/relationships/image"/><Relationship Id="rId4" Target="../media/image19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png" Type="http://schemas.openxmlformats.org/officeDocument/2006/relationships/image"/><Relationship Id="rId3" Target="../media/image21.svg" Type="http://schemas.openxmlformats.org/officeDocument/2006/relationships/image"/><Relationship Id="rId4" Target="../media/image22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5.png" Type="http://schemas.openxmlformats.org/officeDocument/2006/relationships/image"/><Relationship Id="rId3" Target="../media/image26.png" Type="http://schemas.openxmlformats.org/officeDocument/2006/relationships/image"/><Relationship Id="rId4" Target="../media/image2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8.png" Type="http://schemas.openxmlformats.org/officeDocument/2006/relationships/image"/><Relationship Id="rId3" Target="../media/image29.svg" Type="http://schemas.openxmlformats.org/officeDocument/2006/relationships/image"/><Relationship Id="rId4" Target="../media/image30.png" Type="http://schemas.openxmlformats.org/officeDocument/2006/relationships/image"/><Relationship Id="rId5" Target="../media/image3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21113" b="34661"/>
          <a:stretch>
            <a:fillRect/>
          </a:stretch>
        </p:blipFill>
        <p:spPr>
          <a:xfrm flipH="false" flipV="false" rot="5639570">
            <a:off x="-5269082" y="3377005"/>
            <a:ext cx="12595565" cy="591798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13292" b="50"/>
          <a:stretch>
            <a:fillRect/>
          </a:stretch>
        </p:blipFill>
        <p:spPr>
          <a:xfrm flipH="true" flipV="false" rot="0">
            <a:off x="-590292" y="4690839"/>
            <a:ext cx="3897302" cy="623961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21" t="0" r="56483" b="56933"/>
          <a:stretch>
            <a:fillRect/>
          </a:stretch>
        </p:blipFill>
        <p:spPr>
          <a:xfrm flipH="false" flipV="false" rot="-5400000">
            <a:off x="13031171" y="1292082"/>
            <a:ext cx="7228987" cy="433974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true" flipV="false" rot="2332459">
            <a:off x="15276505" y="7159781"/>
            <a:ext cx="7078068" cy="6254438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 rot="0">
            <a:off x="2183561" y="1540687"/>
            <a:ext cx="13920878" cy="9025565"/>
            <a:chOff x="0" y="0"/>
            <a:chExt cx="18561171" cy="12034087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384876"/>
              <a:ext cx="18561171" cy="681191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10905"/>
                </a:lnSpc>
              </a:pPr>
              <a:r>
                <a:rPr lang="en-US" sz="9088">
                  <a:solidFill>
                    <a:srgbClr val="231F20"/>
                  </a:solidFill>
                  <a:latin typeface="Lumberjack Bold"/>
                </a:rPr>
                <a:t>«Правописание </a:t>
              </a:r>
            </a:p>
            <a:p>
              <a:pPr algn="ctr">
                <a:lnSpc>
                  <a:spcPts val="10905"/>
                </a:lnSpc>
              </a:pPr>
              <a:r>
                <a:rPr lang="en-US" sz="9088">
                  <a:solidFill>
                    <a:srgbClr val="231F20"/>
                  </a:solidFill>
                  <a:latin typeface="Lumberjack Bold"/>
                </a:rPr>
                <a:t>приставок </a:t>
              </a:r>
              <a:r>
                <a:rPr lang="en-US" sz="9088">
                  <a:solidFill>
                    <a:srgbClr val="EE4E2A"/>
                  </a:solidFill>
                  <a:latin typeface="Lumberjack Bold"/>
                </a:rPr>
                <a:t>пре-</a:t>
              </a:r>
              <a:r>
                <a:rPr lang="en-US" sz="9088">
                  <a:solidFill>
                    <a:srgbClr val="231F20"/>
                  </a:solidFill>
                  <a:latin typeface="Lumberjack Bold"/>
                </a:rPr>
                <a:t> и </a:t>
              </a:r>
              <a:r>
                <a:rPr lang="en-US" sz="9088">
                  <a:solidFill>
                    <a:srgbClr val="EE4E2A"/>
                  </a:solidFill>
                  <a:latin typeface="Lumberjack Bold"/>
                </a:rPr>
                <a:t>при-</a:t>
              </a:r>
              <a:r>
                <a:rPr lang="en-US" sz="9088">
                  <a:solidFill>
                    <a:srgbClr val="231F20"/>
                  </a:solidFill>
                  <a:latin typeface="Lumberjack Bold"/>
                </a:rPr>
                <a:t>»</a:t>
              </a:r>
            </a:p>
            <a:p>
              <a:pPr algn="ctr">
                <a:lnSpc>
                  <a:spcPts val="10303"/>
                </a:lnSpc>
              </a:pPr>
            </a:p>
            <a:p>
              <a:pPr algn="ctr">
                <a:lnSpc>
                  <a:spcPts val="6010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756811" y="-85725"/>
              <a:ext cx="17047549" cy="109749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6999"/>
                </a:lnSpc>
                <a:spcBef>
                  <a:spcPct val="0"/>
                </a:spcBef>
              </a:pPr>
              <a:r>
                <a:rPr lang="en-US" sz="4999">
                  <a:solidFill>
                    <a:srgbClr val="000000"/>
                  </a:solidFill>
                  <a:latin typeface="Lumberjack"/>
                </a:rPr>
                <a:t>Урок в 6 классе на тему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756811" y="10110006"/>
              <a:ext cx="17047549" cy="19240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5904"/>
                </a:lnSpc>
              </a:pPr>
            </a:p>
            <a:p>
              <a:pPr algn="ctr" marL="0" indent="0" lvl="0">
                <a:lnSpc>
                  <a:spcPts val="5904"/>
                </a:lnSpc>
                <a:spcBef>
                  <a:spcPct val="0"/>
                </a:spcBef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5080598" y="6096144"/>
            <a:ext cx="8733631" cy="1809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59"/>
              </a:lnSpc>
            </a:pPr>
            <a:r>
              <a:rPr lang="en-US" sz="4299">
                <a:solidFill>
                  <a:srgbClr val="000000"/>
                </a:solidFill>
                <a:latin typeface="Lumberjack"/>
              </a:rPr>
              <a:t>Учитель гимназии №60 г. Луганск</a:t>
            </a:r>
            <a:r>
              <a:rPr lang="en-US" sz="4299">
                <a:solidFill>
                  <a:srgbClr val="000000"/>
                </a:solidFill>
                <a:latin typeface="Lumberjack"/>
              </a:rPr>
              <a:t> </a:t>
            </a:r>
          </a:p>
          <a:p>
            <a:pPr algn="ctr">
              <a:lnSpc>
                <a:spcPts val="5159"/>
              </a:lnSpc>
            </a:pPr>
            <a:r>
              <a:rPr lang="en-US" sz="4299">
                <a:solidFill>
                  <a:srgbClr val="000000"/>
                </a:solidFill>
                <a:latin typeface="Lumberjack"/>
              </a:rPr>
              <a:t>Брюховецкая Светлана Александровна</a:t>
            </a:r>
          </a:p>
          <a:p>
            <a:pPr algn="ctr">
              <a:lnSpc>
                <a:spcPts val="411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5400000">
            <a:off x="1489983" y="6662924"/>
            <a:ext cx="8210244" cy="0"/>
          </a:xfrm>
          <a:prstGeom prst="line">
            <a:avLst/>
          </a:prstGeom>
          <a:ln cap="flat" w="38100">
            <a:solidFill>
              <a:srgbClr val="231F2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 rot="5400000">
            <a:off x="8725343" y="6437964"/>
            <a:ext cx="7760324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4421584" y="5472112"/>
            <a:ext cx="9444831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преградить</a:t>
            </a:r>
          </a:p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(перегородить)</a:t>
            </a:r>
          </a:p>
          <a:p>
            <a:pPr algn="ctr">
              <a:lnSpc>
                <a:spcPts val="5069"/>
              </a:lnSpc>
            </a:pPr>
          </a:p>
          <a:p>
            <a:pPr algn="ctr">
              <a:lnSpc>
                <a:spcPts val="5069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7598217" y="2801949"/>
            <a:ext cx="1929447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69"/>
              </a:lnSpc>
            </a:pPr>
            <a:r>
              <a:rPr lang="en-US" sz="4224">
                <a:solidFill>
                  <a:srgbClr val="EB3F19"/>
                </a:solidFill>
                <a:latin typeface="Lumberjack"/>
              </a:rPr>
              <a:t>2</a:t>
            </a:r>
          </a:p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EB3F19"/>
                </a:solidFill>
                <a:latin typeface="Lumberjack"/>
              </a:rPr>
              <a:t>= пере-</a:t>
            </a:r>
          </a:p>
          <a:p>
            <a:pPr algn="ctr">
              <a:lnSpc>
                <a:spcPts val="5069"/>
              </a:lnSpc>
            </a:pPr>
          </a:p>
          <a:p>
            <a:pPr algn="ctr">
              <a:lnSpc>
                <a:spcPts val="5069"/>
              </a:lnSpc>
            </a:pPr>
          </a:p>
          <a:p>
            <a:pPr algn="ctr">
              <a:lnSpc>
                <a:spcPts val="5069"/>
              </a:lnSpc>
              <a:spcBef>
                <a:spcPct val="0"/>
              </a:spcBef>
            </a:pPr>
          </a:p>
        </p:txBody>
      </p:sp>
      <p:sp>
        <p:nvSpPr>
          <p:cNvPr name="AutoShape 6" id="6"/>
          <p:cNvSpPr/>
          <p:nvPr/>
        </p:nvSpPr>
        <p:spPr>
          <a:xfrm rot="0">
            <a:off x="-3489827" y="4887924"/>
            <a:ext cx="2217608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7" id="7"/>
          <p:cNvSpPr/>
          <p:nvPr/>
        </p:nvSpPr>
        <p:spPr>
          <a:xfrm rot="0">
            <a:off x="-3489827" y="7414277"/>
            <a:ext cx="22176088" cy="0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793042">
            <a:off x="16186297" y="-1760592"/>
            <a:ext cx="4191000" cy="41148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362856" y="2801949"/>
            <a:ext cx="2432209" cy="2085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759"/>
              </a:lnSpc>
            </a:pPr>
            <a:r>
              <a:rPr lang="en-US" sz="4799">
                <a:solidFill>
                  <a:srgbClr val="EB3F19"/>
                </a:solidFill>
                <a:latin typeface="Lumberjack"/>
              </a:rPr>
              <a:t>1</a:t>
            </a:r>
          </a:p>
          <a:p>
            <a:pPr algn="ctr">
              <a:lnSpc>
                <a:spcPts val="5759"/>
              </a:lnSpc>
            </a:pPr>
            <a:r>
              <a:rPr lang="en-US" sz="4799">
                <a:solidFill>
                  <a:srgbClr val="EB3F19"/>
                </a:solidFill>
                <a:latin typeface="Lumberjack"/>
              </a:rPr>
              <a:t>= «очень»</a:t>
            </a:r>
          </a:p>
          <a:p>
            <a:pPr algn="ctr">
              <a:lnSpc>
                <a:spcPts val="5069"/>
              </a:lnSpc>
              <a:spcBef>
                <a:spcPct val="0"/>
              </a:spcBef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132113" y="5472112"/>
            <a:ext cx="3239135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предобрый</a:t>
            </a:r>
          </a:p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(очень добрый)</a:t>
            </a:r>
          </a:p>
          <a:p>
            <a:pPr algn="ctr">
              <a:lnSpc>
                <a:spcPts val="5069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303700" y="7967662"/>
            <a:ext cx="2777649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прежадный</a:t>
            </a:r>
          </a:p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(очень жадный)</a:t>
            </a:r>
          </a:p>
          <a:p>
            <a:pPr algn="ctr">
              <a:lnSpc>
                <a:spcPts val="5069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10842861" y="5499752"/>
            <a:ext cx="9444831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прекратить</a:t>
            </a:r>
            <a:r>
              <a:rPr lang="en-US" sz="4224">
                <a:solidFill>
                  <a:srgbClr val="000000"/>
                </a:solidFill>
                <a:latin typeface="Lumberjack"/>
              </a:rPr>
              <a:t> </a:t>
            </a:r>
          </a:p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превратить</a:t>
            </a:r>
          </a:p>
          <a:p>
            <a:pPr algn="ctr">
              <a:lnSpc>
                <a:spcPts val="5069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4250080" y="1848372"/>
            <a:ext cx="2379504" cy="2552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</a:p>
          <a:p>
            <a:pPr algn="ctr">
              <a:lnSpc>
                <a:spcPts val="5069"/>
              </a:lnSpc>
            </a:pPr>
          </a:p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EB3F19"/>
                </a:solidFill>
                <a:latin typeface="Lumberjack"/>
              </a:rPr>
              <a:t>Запомни!!!</a:t>
            </a:r>
          </a:p>
          <a:p>
            <a:pPr algn="ctr">
              <a:lnSpc>
                <a:spcPts val="5069"/>
              </a:lnSpc>
              <a:spcBef>
                <a:spcPct val="0"/>
              </a:spcBef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7443898" y="8234396"/>
            <a:ext cx="3172778" cy="3190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непрестанный</a:t>
            </a:r>
          </a:p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(не перестает)</a:t>
            </a:r>
          </a:p>
          <a:p>
            <a:pPr algn="ctr">
              <a:lnSpc>
                <a:spcPts val="5069"/>
              </a:lnSpc>
            </a:pPr>
          </a:p>
          <a:p>
            <a:pPr algn="ctr">
              <a:lnSpc>
                <a:spcPts val="5069"/>
              </a:lnSpc>
            </a:pPr>
          </a:p>
          <a:p>
            <a:pPr algn="ctr">
              <a:lnSpc>
                <a:spcPts val="5069"/>
              </a:lnSpc>
              <a:spcBef>
                <a:spcPct val="0"/>
              </a:spcBef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13351872" y="8024812"/>
            <a:ext cx="4175919" cy="1914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презрение</a:t>
            </a:r>
          </a:p>
          <a:p>
            <a:pPr algn="ctr">
              <a:lnSpc>
                <a:spcPts val="5069"/>
              </a:lnSpc>
            </a:pPr>
            <a:r>
              <a:rPr lang="en-US" sz="4224">
                <a:solidFill>
                  <a:srgbClr val="000000"/>
                </a:solidFill>
                <a:latin typeface="Lumberjack"/>
              </a:rPr>
              <a:t>преследовать и др.</a:t>
            </a:r>
          </a:p>
          <a:p>
            <a:pPr algn="ctr">
              <a:lnSpc>
                <a:spcPts val="5069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6300042" y="376238"/>
            <a:ext cx="5460491" cy="1314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89"/>
              </a:lnSpc>
              <a:spcBef>
                <a:spcPct val="0"/>
              </a:spcBef>
            </a:pPr>
            <a:r>
              <a:rPr lang="en-US" sz="8741">
                <a:solidFill>
                  <a:srgbClr val="EB3F19"/>
                </a:solidFill>
                <a:latin typeface="Lumberjack"/>
              </a:rPr>
              <a:t>ПРЕ-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533783" y="3481587"/>
            <a:ext cx="13795135" cy="577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648"/>
              </a:lnSpc>
            </a:pPr>
            <a:r>
              <a:rPr lang="en-US" sz="6374">
                <a:solidFill>
                  <a:srgbClr val="000000"/>
                </a:solidFill>
                <a:latin typeface="Lumberjack"/>
              </a:rPr>
              <a:t>Встаньте, </a:t>
            </a:r>
            <a:r>
              <a:rPr lang="en-US" sz="6374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6374">
                <a:solidFill>
                  <a:srgbClr val="000000"/>
                </a:solidFill>
                <a:latin typeface="Lumberjack"/>
              </a:rPr>
              <a:t>встаньте на цыпочках, </a:t>
            </a:r>
            <a:r>
              <a:rPr lang="en-US" sz="6374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6374">
                <a:solidFill>
                  <a:srgbClr val="000000"/>
                </a:solidFill>
                <a:latin typeface="Lumberjack"/>
              </a:rPr>
              <a:t>поднимите руки, </a:t>
            </a:r>
            <a:r>
              <a:rPr lang="en-US" sz="6374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6374">
                <a:solidFill>
                  <a:srgbClr val="000000"/>
                </a:solidFill>
                <a:latin typeface="Lumberjack"/>
              </a:rPr>
              <a:t>хлопните в ладоши, </a:t>
            </a:r>
            <a:r>
              <a:rPr lang="en-US" sz="6374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6374">
                <a:solidFill>
                  <a:srgbClr val="000000"/>
                </a:solidFill>
                <a:latin typeface="Lumberjack"/>
              </a:rPr>
              <a:t>топнитеногами, </a:t>
            </a:r>
            <a:r>
              <a:rPr lang="en-US" sz="6374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6374">
                <a:solidFill>
                  <a:srgbClr val="000000"/>
                </a:solidFill>
                <a:latin typeface="Lumberjack"/>
              </a:rPr>
              <a:t>щелкнитепальцами,</a:t>
            </a:r>
            <a:r>
              <a:rPr lang="en-US" sz="6374">
                <a:solidFill>
                  <a:srgbClr val="EB3F19"/>
                </a:solidFill>
                <a:latin typeface="Lumberjack"/>
              </a:rPr>
              <a:t> при</a:t>
            </a:r>
            <a:r>
              <a:rPr lang="en-US" sz="6374">
                <a:solidFill>
                  <a:srgbClr val="000000"/>
                </a:solidFill>
                <a:latin typeface="Lumberjack"/>
              </a:rPr>
              <a:t>щурьтесь, улыбнитесь друг другу, садитесь. </a:t>
            </a:r>
          </a:p>
          <a:p>
            <a:pPr>
              <a:lnSpc>
                <a:spcPts val="7648"/>
              </a:lnSpc>
              <a:spcBef>
                <a:spcPct val="0"/>
              </a:spcBef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108334" y="585122"/>
            <a:ext cx="2798710" cy="289646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1489504">
            <a:off x="17075023" y="7498240"/>
            <a:ext cx="2425954" cy="1543789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246433" y="1402839"/>
            <a:ext cx="13795135" cy="10096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49"/>
              </a:lnSpc>
              <a:spcBef>
                <a:spcPct val="0"/>
              </a:spcBef>
            </a:pPr>
            <a:r>
              <a:rPr lang="en-US" sz="6624">
                <a:solidFill>
                  <a:srgbClr val="EB3F19"/>
                </a:solidFill>
                <a:latin typeface="Lumberjack"/>
              </a:rPr>
              <a:t>Будьте здоровы!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6775" r="36459" b="6790"/>
          <a:stretch>
            <a:fillRect/>
          </a:stretch>
        </p:blipFill>
        <p:spPr>
          <a:xfrm flipH="false" flipV="false"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2446865" y="1492761"/>
            <a:ext cx="6818953" cy="12059241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771090" y="752475"/>
            <a:ext cx="11162936" cy="98488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995"/>
              </a:lnSpc>
            </a:pPr>
            <a:r>
              <a:rPr lang="en-US" sz="5829">
                <a:solidFill>
                  <a:srgbClr val="231F20"/>
                </a:solidFill>
                <a:latin typeface="Lumberjack"/>
              </a:rPr>
              <a:t>Весь день шел Иванушка, и пр..вела его тропинка к пр..высокой стене</a:t>
            </a:r>
          </a:p>
          <a:p>
            <a:pPr>
              <a:lnSpc>
                <a:spcPts val="6995"/>
              </a:lnSpc>
            </a:pPr>
            <a:r>
              <a:rPr lang="en-US" sz="5829">
                <a:solidFill>
                  <a:srgbClr val="231F20"/>
                </a:solidFill>
                <a:latin typeface="Lumberjack"/>
              </a:rPr>
              <a:t>Пр..сел он на пр..дорожный камень и пр..задумался. Как </a:t>
            </a:r>
          </a:p>
          <a:p>
            <a:pPr>
              <a:lnSpc>
                <a:spcPts val="6995"/>
              </a:lnSpc>
            </a:pPr>
            <a:r>
              <a:rPr lang="en-US" sz="5829">
                <a:solidFill>
                  <a:srgbClr val="231F20"/>
                </a:solidFill>
                <a:latin typeface="Lumberjack"/>
              </a:rPr>
              <a:t>пр..граду пр..одолеть? И пр..звал он тогда верного друга: «Эй, конек мой Горбунок! Пр..бегай ко мне, дружок!»</a:t>
            </a:r>
          </a:p>
          <a:p>
            <a:pPr algn="ctr">
              <a:lnSpc>
                <a:spcPts val="6995"/>
              </a:lnSpc>
            </a:pPr>
          </a:p>
          <a:p>
            <a:pPr algn="ctr">
              <a:lnSpc>
                <a:spcPts val="6995"/>
              </a:lnSpc>
            </a:pPr>
            <a:r>
              <a:rPr lang="en-US" sz="5829">
                <a:solidFill>
                  <a:srgbClr val="EB3F19"/>
                </a:solidFill>
                <a:latin typeface="Lumberjack"/>
              </a:rPr>
              <a:t>Один хлопок - при-      два –пре-.</a:t>
            </a:r>
          </a:p>
          <a:p>
            <a:pPr algn="ctr">
              <a:lnSpc>
                <a:spcPts val="7929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6664436" y="0"/>
            <a:ext cx="4160184" cy="41148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171204">
            <a:off x="17887835" y="2732201"/>
            <a:ext cx="974262" cy="1679763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42159" y="7532625"/>
            <a:ext cx="1426579" cy="133579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true" flipV="false" rot="-2977385">
            <a:off x="-214444" y="7441575"/>
            <a:ext cx="729079" cy="1045346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4420" y="3623875"/>
            <a:ext cx="732891" cy="91368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1795729" y="3711684"/>
            <a:ext cx="15906004" cy="4868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446"/>
              </a:lnSpc>
            </a:pPr>
            <a:r>
              <a:rPr lang="en-US" sz="5372">
                <a:solidFill>
                  <a:srgbClr val="000000"/>
                </a:solidFill>
                <a:latin typeface="Lumberjack"/>
              </a:rPr>
              <a:t>Параграф 40, повторить правило.</a:t>
            </a:r>
          </a:p>
          <a:p>
            <a:pPr algn="ctr">
              <a:lnSpc>
                <a:spcPts val="6446"/>
              </a:lnSpc>
            </a:pPr>
          </a:p>
          <a:p>
            <a:pPr algn="ctr">
              <a:lnSpc>
                <a:spcPts val="6446"/>
              </a:lnSpc>
            </a:pPr>
            <a:r>
              <a:rPr lang="en-US" sz="5372">
                <a:solidFill>
                  <a:srgbClr val="000000"/>
                </a:solidFill>
                <a:latin typeface="Lumberjack"/>
              </a:rPr>
              <a:t>Выпишите 5 предложений со словами, где встречаются приставки пре- и при- из стихотворений А.С. Пушкина («Зимнее утро», «Зимний вечер», «Зимняя дорога».)</a:t>
            </a:r>
          </a:p>
          <a:p>
            <a:pPr algn="ctr">
              <a:lnSpc>
                <a:spcPts val="6446"/>
              </a:lnSpc>
              <a:spcBef>
                <a:spcPct val="0"/>
              </a:spcBef>
            </a:pPr>
          </a:p>
        </p:txBody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84420" y="5232432"/>
            <a:ext cx="732891" cy="913684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5156339" y="1533525"/>
            <a:ext cx="6998970" cy="1047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279"/>
              </a:lnSpc>
              <a:spcBef>
                <a:spcPct val="0"/>
              </a:spcBef>
            </a:pPr>
            <a:r>
              <a:rPr lang="en-US" sz="6899">
                <a:solidFill>
                  <a:srgbClr val="EB3F19"/>
                </a:solidFill>
                <a:latin typeface="Lumberjack"/>
              </a:rPr>
              <a:t>Домашнее задание: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19025">
            <a:off x="11099194" y="-1347041"/>
            <a:ext cx="9092619" cy="3951156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626386">
            <a:off x="10592477" y="5565085"/>
            <a:ext cx="16649741" cy="738643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39905" y="7953925"/>
            <a:ext cx="1443853" cy="135197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204270" y="3438525"/>
            <a:ext cx="10515123" cy="3228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91"/>
              </a:lnSpc>
            </a:pPr>
            <a:r>
              <a:rPr lang="en-US" sz="10659">
                <a:solidFill>
                  <a:srgbClr val="000000"/>
                </a:solidFill>
                <a:latin typeface="Lumberjack"/>
              </a:rPr>
              <a:t>СПАСИБО ЗА УРОК!</a:t>
            </a:r>
          </a:p>
          <a:p>
            <a:pPr algn="ctr">
              <a:lnSpc>
                <a:spcPts val="12791"/>
              </a:lnSpc>
              <a:spcBef>
                <a:spcPct val="0"/>
              </a:spcBef>
            </a:pPr>
            <a:r>
              <a:rPr lang="en-US" sz="10659">
                <a:solidFill>
                  <a:srgbClr val="EB3F19"/>
                </a:solidFill>
                <a:latin typeface="Lumberjack"/>
              </a:rPr>
              <a:t>До новых встреч!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6775" r="36459" b="6790"/>
          <a:stretch>
            <a:fillRect/>
          </a:stretch>
        </p:blipFill>
        <p:spPr>
          <a:xfrm flipH="false" flipV="false" rot="850390">
            <a:off x="13714995" y="3731226"/>
            <a:ext cx="5523215" cy="7226403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16102" b="9245"/>
          <a:stretch>
            <a:fillRect/>
          </a:stretch>
        </p:blipFill>
        <p:spPr>
          <a:xfrm flipH="false" flipV="false" rot="0">
            <a:off x="11484338" y="2653201"/>
            <a:ext cx="7018599" cy="7633799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9452818">
            <a:off x="17115441" y="2384456"/>
            <a:ext cx="1667229" cy="1561132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true" flipV="false" rot="2451557">
            <a:off x="17305818" y="2764318"/>
            <a:ext cx="729079" cy="1045346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4423413" y="904875"/>
            <a:ext cx="13123792" cy="11112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9099"/>
              </a:lnSpc>
              <a:spcBef>
                <a:spcPct val="0"/>
              </a:spcBef>
            </a:pPr>
            <a:r>
              <a:rPr lang="en-US" sz="6499">
                <a:solidFill>
                  <a:srgbClr val="EE4E2A"/>
                </a:solidFill>
                <a:latin typeface="Lumberjack"/>
              </a:rPr>
              <a:t>Орфоэпическа</a:t>
            </a:r>
            <a:r>
              <a:rPr lang="en-US" sz="6499">
                <a:solidFill>
                  <a:srgbClr val="EE4E2A"/>
                </a:solidFill>
                <a:latin typeface="Lumberjack"/>
              </a:rPr>
              <a:t>я разминка!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732440" y="2910520"/>
            <a:ext cx="10555783" cy="57168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67"/>
              </a:lnSpc>
            </a:pPr>
            <a:r>
              <a:rPr lang="en-US" sz="6305">
                <a:solidFill>
                  <a:srgbClr val="231F20"/>
                </a:solidFill>
                <a:latin typeface="Lumberjack"/>
              </a:rPr>
              <a:t>Крас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И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вейший, крас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И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вее, б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А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нты,</a:t>
            </a:r>
          </a:p>
          <a:p>
            <a:pPr algn="ctr">
              <a:lnSpc>
                <a:spcPts val="7567"/>
              </a:lnSpc>
            </a:pPr>
            <a:r>
              <a:rPr lang="en-US" sz="6305">
                <a:solidFill>
                  <a:srgbClr val="231F20"/>
                </a:solidFill>
                <a:latin typeface="Lumberjack"/>
              </a:rPr>
              <a:t>звон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И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т, налит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А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, моза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И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чный,</a:t>
            </a:r>
          </a:p>
          <a:p>
            <a:pPr algn="ctr">
              <a:lnSpc>
                <a:spcPts val="7567"/>
              </a:lnSpc>
            </a:pPr>
            <a:r>
              <a:rPr lang="en-US" sz="6305">
                <a:solidFill>
                  <a:srgbClr val="231F20"/>
                </a:solidFill>
                <a:latin typeface="Lumberjack"/>
              </a:rPr>
              <a:t>отк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У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порить, св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Ё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кла, сл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И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вовый,</a:t>
            </a:r>
          </a:p>
          <a:p>
            <a:pPr algn="ctr">
              <a:lnSpc>
                <a:spcPts val="7567"/>
              </a:lnSpc>
            </a:pPr>
            <a:r>
              <a:rPr lang="en-US" sz="6305">
                <a:solidFill>
                  <a:srgbClr val="231F20"/>
                </a:solidFill>
                <a:latin typeface="Lumberjack"/>
              </a:rPr>
              <a:t>добел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А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, опломбиров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А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тЬ,</a:t>
            </a:r>
          </a:p>
          <a:p>
            <a:pPr algn="ctr">
              <a:lnSpc>
                <a:spcPts val="7567"/>
              </a:lnSpc>
            </a:pPr>
            <a:r>
              <a:rPr lang="en-US" sz="6305">
                <a:solidFill>
                  <a:srgbClr val="231F20"/>
                </a:solidFill>
                <a:latin typeface="Lumberjack"/>
              </a:rPr>
              <a:t>облегч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И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ть, дон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Е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льзя, катал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О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Г,</a:t>
            </a:r>
          </a:p>
          <a:p>
            <a:pPr algn="ctr">
              <a:lnSpc>
                <a:spcPts val="7567"/>
              </a:lnSpc>
              <a:spcBef>
                <a:spcPct val="0"/>
              </a:spcBef>
            </a:pPr>
            <a:r>
              <a:rPr lang="en-US" sz="6305">
                <a:solidFill>
                  <a:srgbClr val="231F20"/>
                </a:solidFill>
                <a:latin typeface="Lumberjack"/>
              </a:rPr>
              <a:t>вероиспов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Е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дание, кр</a:t>
            </a:r>
            <a:r>
              <a:rPr lang="en-US" sz="6305">
                <a:solidFill>
                  <a:srgbClr val="EE4E2A"/>
                </a:solidFill>
                <a:latin typeface="Lumberjack"/>
              </a:rPr>
              <a:t>А</a:t>
            </a:r>
            <a:r>
              <a:rPr lang="en-US" sz="6305">
                <a:solidFill>
                  <a:srgbClr val="231F20"/>
                </a:solidFill>
                <a:latin typeface="Lumberjack"/>
              </a:rPr>
              <a:t>ны.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31221"/>
          <a:stretch>
            <a:fillRect/>
          </a:stretch>
        </p:blipFill>
        <p:spPr>
          <a:xfrm flipH="false" flipV="false" rot="4165144">
            <a:off x="-1871371" y="6189334"/>
            <a:ext cx="6380959" cy="387803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7245206" y="1098139"/>
            <a:ext cx="12869108" cy="93084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699"/>
              </a:lnSpc>
            </a:pPr>
            <a:r>
              <a:rPr lang="en-US" sz="5499">
                <a:solidFill>
                  <a:srgbClr val="EE4E2A"/>
                </a:solidFill>
                <a:latin typeface="Lumberjack Bold"/>
              </a:rPr>
              <a:t>П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о</a:t>
            </a:r>
            <a:r>
              <a:rPr lang="en-US" sz="5499">
                <a:solidFill>
                  <a:srgbClr val="58A268"/>
                </a:solidFill>
                <a:latin typeface="Lumberjack"/>
              </a:rPr>
              <a:t>дд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ава</a:t>
            </a:r>
            <a:r>
              <a:rPr lang="en-US" sz="5499">
                <a:solidFill>
                  <a:srgbClr val="58A268"/>
                </a:solidFill>
                <a:latin typeface="Lumberjack"/>
              </a:rPr>
              <a:t>ть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ся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EE4E2A"/>
                </a:solidFill>
                <a:latin typeface="Lumberjack Bold"/>
              </a:rPr>
              <a:t>Р</a:t>
            </a:r>
            <a:r>
              <a:rPr lang="en-US" sz="5499">
                <a:solidFill>
                  <a:srgbClr val="58A268"/>
                </a:solidFill>
                <a:latin typeface="Lumberjack"/>
              </a:rPr>
              <a:t>е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пертуар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EE4E2A"/>
                </a:solidFill>
                <a:latin typeface="Lumberjack Bold"/>
              </a:rPr>
              <a:t>И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з</a:t>
            </a:r>
            <a:r>
              <a:rPr lang="en-US" sz="5499">
                <a:solidFill>
                  <a:srgbClr val="58A268"/>
                </a:solidFill>
                <a:latin typeface="Lumberjack"/>
              </a:rPr>
              <a:t>о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бражение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EE4E2A"/>
                </a:solidFill>
                <a:latin typeface="Lumberjack Bold"/>
              </a:rPr>
              <a:t>С</a:t>
            </a:r>
            <a:r>
              <a:rPr lang="en-US" sz="5499">
                <a:solidFill>
                  <a:srgbClr val="58A268"/>
                </a:solidFill>
                <a:latin typeface="Lumberjack"/>
              </a:rPr>
              <a:t>о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ломенный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EE4E2A"/>
                </a:solidFill>
                <a:latin typeface="Lumberjack"/>
              </a:rPr>
              <a:t>Т</a:t>
            </a:r>
            <a:r>
              <a:rPr lang="en-US" sz="5499">
                <a:solidFill>
                  <a:srgbClr val="58A268"/>
                </a:solidFill>
                <a:latin typeface="Lumberjack"/>
              </a:rPr>
              <a:t>е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л</a:t>
            </a:r>
            <a:r>
              <a:rPr lang="en-US" sz="5499">
                <a:solidFill>
                  <a:srgbClr val="58A268"/>
                </a:solidFill>
                <a:latin typeface="Lumberjack"/>
              </a:rPr>
              <a:t>е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фон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EE4E2A"/>
                </a:solidFill>
                <a:latin typeface="Lumberjack Bold"/>
              </a:rPr>
              <a:t>А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кв</a:t>
            </a:r>
            <a:r>
              <a:rPr lang="en-US" sz="5499">
                <a:solidFill>
                  <a:srgbClr val="58A268"/>
                </a:solidFill>
                <a:latin typeface="Lumberjack"/>
              </a:rPr>
              <a:t>а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рель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EE4E2A"/>
                </a:solidFill>
                <a:latin typeface="Lumberjack Bold"/>
              </a:rPr>
              <a:t>В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еликолепие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EE4E2A"/>
                </a:solidFill>
                <a:latin typeface="Lumberjack Bold"/>
              </a:rPr>
              <a:t>К</a:t>
            </a:r>
            <a:r>
              <a:rPr lang="en-US" sz="5499">
                <a:solidFill>
                  <a:srgbClr val="58A268"/>
                </a:solidFill>
                <a:latin typeface="Lumberjack"/>
              </a:rPr>
              <a:t>а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рикатура</a:t>
            </a:r>
          </a:p>
          <a:p>
            <a:pPr>
              <a:lnSpc>
                <a:spcPts val="7699"/>
              </a:lnSpc>
            </a:pPr>
            <a:r>
              <a:rPr lang="en-US" sz="5499">
                <a:solidFill>
                  <a:srgbClr val="EE4E2A"/>
                </a:solidFill>
                <a:latin typeface="Lumberjack Bold"/>
              </a:rPr>
              <a:t>И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нт</a:t>
            </a:r>
            <a:r>
              <a:rPr lang="en-US" sz="5499">
                <a:solidFill>
                  <a:srgbClr val="58A268"/>
                </a:solidFill>
                <a:latin typeface="Lumberjack"/>
              </a:rPr>
              <a:t>е</a:t>
            </a:r>
            <a:r>
              <a:rPr lang="en-US" sz="5499">
                <a:solidFill>
                  <a:srgbClr val="231F20"/>
                </a:solidFill>
                <a:latin typeface="Lumberjack"/>
              </a:rPr>
              <a:t>ресный</a:t>
            </a:r>
          </a:p>
          <a:p>
            <a:pPr algn="ctr">
              <a:lnSpc>
                <a:spcPts val="4620"/>
              </a:lnSpc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46333" b="0"/>
          <a:stretch>
            <a:fillRect/>
          </a:stretch>
        </p:blipFill>
        <p:spPr>
          <a:xfrm flipH="false" flipV="false" rot="-944740">
            <a:off x="15524227" y="-556032"/>
            <a:ext cx="3470146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4075299" y="459965"/>
            <a:ext cx="10521067" cy="7334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9"/>
              </a:lnSpc>
            </a:pPr>
            <a:r>
              <a:rPr lang="en-US" sz="5999">
                <a:solidFill>
                  <a:srgbClr val="231F20"/>
                </a:solidFill>
                <a:latin typeface="Clear Sans Regular"/>
              </a:rPr>
              <a:t>БУДЬ ГРАМОТНЫМ!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31221"/>
          <a:stretch>
            <a:fillRect/>
          </a:stretch>
        </p:blipFill>
        <p:spPr>
          <a:xfrm flipH="false" flipV="false" rot="-5638647">
            <a:off x="16466723" y="-112811"/>
            <a:ext cx="6380959" cy="3878037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272041" y="2429542"/>
            <a:ext cx="3174379" cy="6417933"/>
          </a:xfrm>
          <a:prstGeom prst="rect">
            <a:avLst/>
          </a:prstGeom>
        </p:spPr>
      </p:pic>
      <p:sp>
        <p:nvSpPr>
          <p:cNvPr name="TextBox 4" id="4"/>
          <p:cNvSpPr txBox="true"/>
          <p:nvPr/>
        </p:nvSpPr>
        <p:spPr>
          <a:xfrm rot="0">
            <a:off x="2527383" y="2324767"/>
            <a:ext cx="12337015" cy="254017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6"/>
              </a:lnSpc>
            </a:pPr>
            <a:r>
              <a:rPr lang="en-US" sz="5247">
                <a:solidFill>
                  <a:srgbClr val="231F20"/>
                </a:solidFill>
                <a:latin typeface="Lumberjack"/>
              </a:rPr>
              <a:t>    Слова, обозначающие приближение, пишутся с приставкой </a:t>
            </a:r>
            <a:r>
              <a:rPr lang="en-US" sz="5247">
                <a:solidFill>
                  <a:srgbClr val="EB3F19"/>
                </a:solidFill>
                <a:latin typeface="Lumberjack"/>
              </a:rPr>
              <a:t>при-</a:t>
            </a:r>
          </a:p>
          <a:p>
            <a:pPr algn="ctr">
              <a:lnSpc>
                <a:spcPts val="5583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2919644" y="318603"/>
            <a:ext cx="12880335" cy="12773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446"/>
              </a:lnSpc>
              <a:spcBef>
                <a:spcPct val="0"/>
              </a:spcBef>
            </a:pPr>
            <a:r>
              <a:rPr lang="en-US" sz="7461">
                <a:solidFill>
                  <a:srgbClr val="231F20"/>
                </a:solidFill>
                <a:latin typeface="Lumberjack"/>
              </a:rPr>
              <a:t>ЧТО МОЖЕТ ОЗНАЧАТЬ</a:t>
            </a:r>
            <a:r>
              <a:rPr lang="en-US" sz="7461">
                <a:solidFill>
                  <a:srgbClr val="000000"/>
                </a:solidFill>
                <a:latin typeface="Lumberjack"/>
              </a:rPr>
              <a:t> </a:t>
            </a:r>
            <a:r>
              <a:rPr lang="en-US" sz="7461">
                <a:solidFill>
                  <a:srgbClr val="EB3F19"/>
                </a:solidFill>
                <a:latin typeface="Lumberjack"/>
              </a:rPr>
              <a:t>ПРИ - </a:t>
            </a:r>
            <a:r>
              <a:rPr lang="en-US" sz="7461">
                <a:solidFill>
                  <a:srgbClr val="231F20"/>
                </a:solidFill>
                <a:latin typeface="Lumberjack"/>
              </a:rPr>
              <a:t>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255749" y="4874469"/>
            <a:ext cx="11439367" cy="510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98"/>
              </a:lnSpc>
            </a:pPr>
            <a:r>
              <a:rPr lang="en-US" sz="5582">
                <a:solidFill>
                  <a:srgbClr val="000000"/>
                </a:solidFill>
                <a:latin typeface="Lumberjack"/>
              </a:rPr>
              <a:t>При</a:t>
            </a:r>
            <a:r>
              <a:rPr lang="en-US" sz="5582">
                <a:solidFill>
                  <a:srgbClr val="EB3F19"/>
                </a:solidFill>
                <a:latin typeface="Lumberjack"/>
              </a:rPr>
              <a:t>был ли</a:t>
            </a:r>
            <a:r>
              <a:rPr lang="en-US" sz="5582">
                <a:solidFill>
                  <a:srgbClr val="000000"/>
                </a:solidFill>
                <a:latin typeface="Lumberjack"/>
              </a:rPr>
              <a:t> </a:t>
            </a:r>
            <a:r>
              <a:rPr lang="en-US" sz="5582">
                <a:solidFill>
                  <a:srgbClr val="EB3F19"/>
                </a:solidFill>
                <a:latin typeface="Lumberjack"/>
              </a:rPr>
              <a:t>поезд</a:t>
            </a:r>
            <a:r>
              <a:rPr lang="en-US" sz="5582">
                <a:solidFill>
                  <a:srgbClr val="000000"/>
                </a:solidFill>
                <a:latin typeface="Lumberjack"/>
              </a:rPr>
              <a:t>, при</a:t>
            </a:r>
            <a:r>
              <a:rPr lang="en-US" sz="5582">
                <a:solidFill>
                  <a:srgbClr val="EB3F19"/>
                </a:solidFill>
                <a:latin typeface="Lumberjack"/>
              </a:rPr>
              <a:t>плыл пароход</a:t>
            </a:r>
            <a:r>
              <a:rPr lang="en-US" sz="5582">
                <a:solidFill>
                  <a:srgbClr val="000000"/>
                </a:solidFill>
                <a:latin typeface="Lumberjack"/>
              </a:rPr>
              <a:t>,</a:t>
            </a:r>
          </a:p>
          <a:p>
            <a:pPr algn="ctr">
              <a:lnSpc>
                <a:spcPts val="6698"/>
              </a:lnSpc>
            </a:pPr>
            <a:r>
              <a:rPr lang="en-US" sz="5582">
                <a:solidFill>
                  <a:srgbClr val="EB3F19"/>
                </a:solidFill>
                <a:latin typeface="Lumberjack"/>
              </a:rPr>
              <a:t>Космонавт</a:t>
            </a:r>
            <a:r>
              <a:rPr lang="en-US" sz="5582">
                <a:solidFill>
                  <a:srgbClr val="000000"/>
                </a:solidFill>
                <a:latin typeface="Lumberjack"/>
              </a:rPr>
              <a:t> при</a:t>
            </a:r>
            <a:r>
              <a:rPr lang="en-US" sz="5582">
                <a:solidFill>
                  <a:srgbClr val="EB3F19"/>
                </a:solidFill>
                <a:latin typeface="Lumberjack"/>
              </a:rPr>
              <a:t>летел из Вселенной</a:t>
            </a:r>
            <a:r>
              <a:rPr lang="en-US" sz="5582">
                <a:solidFill>
                  <a:srgbClr val="000000"/>
                </a:solidFill>
                <a:latin typeface="Lumberjack"/>
              </a:rPr>
              <a:t>-</a:t>
            </a:r>
          </a:p>
          <a:p>
            <a:pPr algn="ctr">
              <a:lnSpc>
                <a:spcPts val="6698"/>
              </a:lnSpc>
            </a:pPr>
            <a:r>
              <a:rPr lang="en-US" sz="5582">
                <a:solidFill>
                  <a:srgbClr val="EB3F19"/>
                </a:solidFill>
                <a:latin typeface="Lumberjack"/>
              </a:rPr>
              <a:t>В словах</a:t>
            </a:r>
            <a:r>
              <a:rPr lang="en-US" sz="5582">
                <a:solidFill>
                  <a:srgbClr val="000000"/>
                </a:solidFill>
                <a:latin typeface="Lumberjack"/>
              </a:rPr>
              <a:t> при</a:t>
            </a:r>
            <a:r>
              <a:rPr lang="en-US" sz="5582">
                <a:solidFill>
                  <a:srgbClr val="EB3F19"/>
                </a:solidFill>
                <a:latin typeface="Lumberjack"/>
              </a:rPr>
              <a:t>дет</a:t>
            </a:r>
            <a:r>
              <a:rPr lang="en-US" sz="5582">
                <a:solidFill>
                  <a:srgbClr val="000000"/>
                </a:solidFill>
                <a:latin typeface="Lumberjack"/>
              </a:rPr>
              <a:t>, при</a:t>
            </a:r>
            <a:r>
              <a:rPr lang="en-US" sz="5582">
                <a:solidFill>
                  <a:srgbClr val="EB3F19"/>
                </a:solidFill>
                <a:latin typeface="Lumberjack"/>
              </a:rPr>
              <a:t>летит</a:t>
            </a:r>
            <a:r>
              <a:rPr lang="en-US" sz="5582">
                <a:solidFill>
                  <a:srgbClr val="000000"/>
                </a:solidFill>
                <a:latin typeface="Lumberjack"/>
              </a:rPr>
              <a:t>, при</a:t>
            </a:r>
            <a:r>
              <a:rPr lang="en-US" sz="5582">
                <a:solidFill>
                  <a:srgbClr val="EB3F19"/>
                </a:solidFill>
                <a:latin typeface="Lumberjack"/>
              </a:rPr>
              <a:t>плывет</a:t>
            </a:r>
          </a:p>
          <a:p>
            <a:pPr algn="ctr">
              <a:lnSpc>
                <a:spcPts val="6698"/>
              </a:lnSpc>
            </a:pPr>
          </a:p>
          <a:p>
            <a:pPr algn="ctr">
              <a:lnSpc>
                <a:spcPts val="6938"/>
              </a:lnSpc>
            </a:pPr>
            <a:r>
              <a:rPr lang="en-US" sz="5782">
                <a:solidFill>
                  <a:srgbClr val="231F20"/>
                </a:solidFill>
                <a:latin typeface="Lumberjack"/>
              </a:rPr>
              <a:t>Пишется </a:t>
            </a:r>
            <a:r>
              <a:rPr lang="en-US" sz="5782">
                <a:solidFill>
                  <a:srgbClr val="EB3F19"/>
                </a:solidFill>
                <a:latin typeface="Lumberjack"/>
              </a:rPr>
              <a:t>при-</a:t>
            </a:r>
            <a:r>
              <a:rPr lang="en-US" sz="5782">
                <a:solidFill>
                  <a:srgbClr val="231F20"/>
                </a:solidFill>
                <a:latin typeface="Lumberjack"/>
              </a:rPr>
              <a:t>, несомненно. </a:t>
            </a:r>
          </a:p>
          <a:p>
            <a:pPr algn="ctr">
              <a:lnSpc>
                <a:spcPts val="6698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558683" y="4246409"/>
            <a:ext cx="11545167" cy="46551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231F20"/>
                </a:solidFill>
                <a:latin typeface="Lumberjack"/>
              </a:rPr>
              <a:t>Винт </a:t>
            </a:r>
            <a:r>
              <a:rPr lang="en-US" sz="5999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5999">
                <a:solidFill>
                  <a:srgbClr val="231F20"/>
                </a:solidFill>
                <a:latin typeface="Lumberjack"/>
              </a:rPr>
              <a:t>винтил, </a:t>
            </a:r>
            <a:r>
              <a:rPr lang="en-US" sz="5999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5999">
                <a:solidFill>
                  <a:srgbClr val="231F20"/>
                </a:solidFill>
                <a:latin typeface="Lumberjack"/>
              </a:rPr>
              <a:t>крутил колесо,</a:t>
            </a:r>
          </a:p>
          <a:p>
            <a:pPr algn="ctr">
              <a:lnSpc>
                <a:spcPts val="8399"/>
              </a:lnSpc>
            </a:pPr>
            <a:r>
              <a:rPr lang="en-US" sz="5999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5999">
                <a:solidFill>
                  <a:srgbClr val="231F20"/>
                </a:solidFill>
                <a:latin typeface="Lumberjack"/>
              </a:rPr>
              <a:t>клеил, </a:t>
            </a:r>
            <a:r>
              <a:rPr lang="en-US" sz="5999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5999">
                <a:solidFill>
                  <a:srgbClr val="231F20"/>
                </a:solidFill>
                <a:latin typeface="Lumberjack"/>
              </a:rPr>
              <a:t>шил умело-</a:t>
            </a: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231F20"/>
                </a:solidFill>
                <a:latin typeface="Lumberjack"/>
              </a:rPr>
              <a:t>Пишем мы </a:t>
            </a:r>
            <a:r>
              <a:rPr lang="en-US" sz="5599">
                <a:solidFill>
                  <a:srgbClr val="EB3F19"/>
                </a:solidFill>
                <a:latin typeface="Lumberjack"/>
              </a:rPr>
              <a:t>при-</a:t>
            </a:r>
            <a:r>
              <a:rPr lang="en-US" sz="5599">
                <a:solidFill>
                  <a:srgbClr val="231F20"/>
                </a:solidFill>
                <a:latin typeface="Lumberjack"/>
              </a:rPr>
              <a:t>, говоря обо всем,</a:t>
            </a:r>
          </a:p>
          <a:p>
            <a:pPr algn="ctr">
              <a:lnSpc>
                <a:spcPts val="7839"/>
              </a:lnSpc>
            </a:pPr>
            <a:r>
              <a:rPr lang="en-US" sz="5599">
                <a:solidFill>
                  <a:srgbClr val="231F20"/>
                </a:solidFill>
                <a:latin typeface="Lumberjack"/>
              </a:rPr>
              <a:t>Что добрые руки приделали.</a:t>
            </a:r>
          </a:p>
          <a:p>
            <a:pPr algn="ctr">
              <a:lnSpc>
                <a:spcPts val="4480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2583723" y="623722"/>
            <a:ext cx="13887884" cy="1943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231F20"/>
                </a:solidFill>
                <a:latin typeface="Lumberjack"/>
              </a:rPr>
              <a:t>В СЛОВАХ, ОБОЗНАЧАЮЩИХ ПРИСОЕДИНЕНИЕ, ВСЕГДА ПИШЕТСЯ ПРИСТАВКА </a:t>
            </a:r>
            <a:r>
              <a:rPr lang="en-US" sz="5600">
                <a:solidFill>
                  <a:srgbClr val="EB3F19"/>
                </a:solidFill>
                <a:latin typeface="Lumberjack"/>
              </a:rPr>
              <a:t>ПРИ-</a:t>
            </a:r>
            <a:r>
              <a:rPr lang="en-US" sz="5600">
                <a:solidFill>
                  <a:srgbClr val="231F20"/>
                </a:solidFill>
                <a:latin typeface="Lumberjack"/>
              </a:rPr>
              <a:t>.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21" t="0" r="56483" b="56933"/>
          <a:stretch>
            <a:fillRect/>
          </a:stretch>
        </p:blipFill>
        <p:spPr>
          <a:xfrm flipH="false" flipV="false" rot="-5400000">
            <a:off x="15071721" y="291683"/>
            <a:ext cx="5085247" cy="3052805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5467160" y="4360709"/>
            <a:ext cx="1555964" cy="412902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6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2157553" y="8229600"/>
            <a:ext cx="4160184" cy="411480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414879" y="1390150"/>
            <a:ext cx="13458242" cy="2105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399"/>
              </a:lnSpc>
            </a:pPr>
            <a:r>
              <a:rPr lang="en-US" sz="6999">
                <a:solidFill>
                  <a:srgbClr val="EB3F19"/>
                </a:solidFill>
                <a:latin typeface="Lumberjack"/>
              </a:rPr>
              <a:t>При-</a:t>
            </a:r>
            <a:r>
              <a:rPr lang="en-US" sz="6999">
                <a:solidFill>
                  <a:srgbClr val="000000"/>
                </a:solidFill>
                <a:latin typeface="Lumberjack"/>
              </a:rPr>
              <a:t> обозначает нахождение</a:t>
            </a:r>
          </a:p>
          <a:p>
            <a:pPr algn="ctr">
              <a:lnSpc>
                <a:spcPts val="8399"/>
              </a:lnSpc>
              <a:spcBef>
                <a:spcPct val="0"/>
              </a:spcBef>
            </a:pPr>
            <a:r>
              <a:rPr lang="en-US" sz="6999">
                <a:solidFill>
                  <a:srgbClr val="000000"/>
                </a:solidFill>
                <a:latin typeface="Lumberjack"/>
              </a:rPr>
              <a:t>          около чего-то.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453562" y="5143500"/>
            <a:ext cx="9803289" cy="3114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94"/>
              </a:lnSpc>
            </a:pPr>
            <a:r>
              <a:rPr lang="en-US" sz="6828">
                <a:solidFill>
                  <a:srgbClr val="000000"/>
                </a:solidFill>
                <a:latin typeface="Lumberjack"/>
              </a:rPr>
              <a:t>На </a:t>
            </a:r>
            <a:r>
              <a:rPr lang="en-US" sz="6828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6828">
                <a:solidFill>
                  <a:srgbClr val="000000"/>
                </a:solidFill>
                <a:latin typeface="Lumberjack"/>
              </a:rPr>
              <a:t>горке </a:t>
            </a:r>
            <a:r>
              <a:rPr lang="en-US" sz="6828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6828">
                <a:solidFill>
                  <a:srgbClr val="000000"/>
                </a:solidFill>
                <a:latin typeface="Lumberjack"/>
              </a:rPr>
              <a:t>дорожном,</a:t>
            </a:r>
          </a:p>
          <a:p>
            <a:pPr algn="ctr">
              <a:lnSpc>
                <a:spcPts val="8194"/>
              </a:lnSpc>
            </a:pPr>
            <a:r>
              <a:rPr lang="en-US" sz="6828">
                <a:solidFill>
                  <a:srgbClr val="000000"/>
                </a:solidFill>
                <a:latin typeface="Lumberjack"/>
              </a:rPr>
              <a:t>В </a:t>
            </a:r>
            <a:r>
              <a:rPr lang="en-US" sz="6828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6828">
                <a:solidFill>
                  <a:srgbClr val="000000"/>
                </a:solidFill>
                <a:latin typeface="Lumberjack"/>
              </a:rPr>
              <a:t>городе </a:t>
            </a:r>
            <a:r>
              <a:rPr lang="en-US" sz="6828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6828">
                <a:solidFill>
                  <a:srgbClr val="000000"/>
                </a:solidFill>
                <a:latin typeface="Lumberjack"/>
              </a:rPr>
              <a:t>морском…</a:t>
            </a:r>
          </a:p>
          <a:p>
            <a:pPr algn="ctr">
              <a:lnSpc>
                <a:spcPts val="8194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AF6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4130733" y="778844"/>
            <a:ext cx="10026534" cy="2647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76"/>
              </a:lnSpc>
              <a:spcBef>
                <a:spcPct val="0"/>
              </a:spcBef>
            </a:pPr>
            <a:r>
              <a:rPr lang="en-US" sz="8730">
                <a:solidFill>
                  <a:srgbClr val="EB3F19"/>
                </a:solidFill>
                <a:latin typeface="Lumberjack"/>
              </a:rPr>
              <a:t>При-</a:t>
            </a:r>
            <a:r>
              <a:rPr lang="en-US" sz="8730">
                <a:solidFill>
                  <a:srgbClr val="000000"/>
                </a:solidFill>
                <a:latin typeface="Lumberjack"/>
              </a:rPr>
              <a:t> = неполнота действия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381964" y="4617817"/>
            <a:ext cx="15524071" cy="40058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63"/>
              </a:lnSpc>
            </a:pPr>
            <a:r>
              <a:rPr lang="en-US" sz="5302">
                <a:solidFill>
                  <a:srgbClr val="000000"/>
                </a:solidFill>
                <a:latin typeface="Lumberjack"/>
              </a:rPr>
              <a:t>Окно </a:t>
            </a:r>
            <a:r>
              <a:rPr lang="en-US" sz="5302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5302">
                <a:solidFill>
                  <a:srgbClr val="000000"/>
                </a:solidFill>
                <a:latin typeface="Lumberjack"/>
              </a:rPr>
              <a:t>открыл – не совсем открыл.</a:t>
            </a:r>
          </a:p>
          <a:p>
            <a:pPr algn="ctr">
              <a:lnSpc>
                <a:spcPts val="6363"/>
              </a:lnSpc>
            </a:pPr>
            <a:r>
              <a:rPr lang="en-US" sz="5302">
                <a:solidFill>
                  <a:srgbClr val="EB3F19"/>
                </a:solidFill>
                <a:latin typeface="Lumberjack"/>
              </a:rPr>
              <a:t>При</a:t>
            </a:r>
            <a:r>
              <a:rPr lang="en-US" sz="5302">
                <a:solidFill>
                  <a:srgbClr val="000000"/>
                </a:solidFill>
                <a:latin typeface="Lumberjack"/>
              </a:rPr>
              <a:t>горело – не значит горит.</a:t>
            </a:r>
          </a:p>
          <a:p>
            <a:pPr algn="ctr">
              <a:lnSpc>
                <a:spcPts val="6363"/>
              </a:lnSpc>
            </a:pPr>
            <a:r>
              <a:rPr lang="en-US" sz="5302">
                <a:solidFill>
                  <a:srgbClr val="000000"/>
                </a:solidFill>
                <a:latin typeface="Lumberjack"/>
              </a:rPr>
              <a:t>Помни, что сделано, но не совсем,</a:t>
            </a:r>
          </a:p>
          <a:p>
            <a:pPr algn="ctr">
              <a:lnSpc>
                <a:spcPts val="6363"/>
              </a:lnSpc>
            </a:pPr>
            <a:r>
              <a:rPr lang="en-US" sz="5302">
                <a:solidFill>
                  <a:srgbClr val="000000"/>
                </a:solidFill>
                <a:latin typeface="Lumberjack"/>
              </a:rPr>
              <a:t>Пишут с приставкой </a:t>
            </a:r>
            <a:r>
              <a:rPr lang="en-US" sz="5302">
                <a:solidFill>
                  <a:srgbClr val="EB3F19"/>
                </a:solidFill>
                <a:latin typeface="Lumberjack"/>
              </a:rPr>
              <a:t>при-</a:t>
            </a:r>
            <a:r>
              <a:rPr lang="en-US" sz="5302">
                <a:solidFill>
                  <a:srgbClr val="000000"/>
                </a:solidFill>
                <a:latin typeface="Lumberjack"/>
              </a:rPr>
              <a:t>.</a:t>
            </a:r>
          </a:p>
          <a:p>
            <a:pPr algn="ctr">
              <a:lnSpc>
                <a:spcPts val="636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4538589" y="3473185"/>
            <a:ext cx="3749411" cy="5624116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751103" y="4098220"/>
            <a:ext cx="10785795" cy="55974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19"/>
              </a:lnSpc>
            </a:pPr>
          </a:p>
          <a:p>
            <a:pPr algn="ctr">
              <a:lnSpc>
                <a:spcPts val="6319"/>
              </a:lnSpc>
            </a:pPr>
            <a:r>
              <a:rPr lang="en-US" sz="5266">
                <a:solidFill>
                  <a:srgbClr val="EB3F19"/>
                </a:solidFill>
                <a:latin typeface="Lumberjack"/>
              </a:rPr>
              <a:t>Пре</a:t>
            </a:r>
            <a:r>
              <a:rPr lang="en-US" sz="5266">
                <a:solidFill>
                  <a:srgbClr val="000000"/>
                </a:solidFill>
                <a:latin typeface="Lumberjack"/>
              </a:rPr>
              <a:t>длинный достанет до крыши рукой,</a:t>
            </a:r>
          </a:p>
          <a:p>
            <a:pPr algn="ctr">
              <a:lnSpc>
                <a:spcPts val="6319"/>
              </a:lnSpc>
            </a:pPr>
            <a:r>
              <a:rPr lang="en-US" sz="5266">
                <a:solidFill>
                  <a:srgbClr val="EB3F19"/>
                </a:solidFill>
                <a:latin typeface="Lumberjack"/>
              </a:rPr>
              <a:t>Пре</a:t>
            </a:r>
            <a:r>
              <a:rPr lang="en-US" sz="5266">
                <a:solidFill>
                  <a:srgbClr val="000000"/>
                </a:solidFill>
                <a:latin typeface="Lumberjack"/>
              </a:rPr>
              <a:t>жадный не даст вам конфету.</a:t>
            </a:r>
          </a:p>
          <a:p>
            <a:pPr algn="ctr">
              <a:lnSpc>
                <a:spcPts val="6319"/>
              </a:lnSpc>
            </a:pPr>
          </a:p>
          <a:p>
            <a:pPr algn="ctr">
              <a:lnSpc>
                <a:spcPts val="6319"/>
              </a:lnSpc>
            </a:pPr>
            <a:r>
              <a:rPr lang="en-US" sz="5266">
                <a:solidFill>
                  <a:srgbClr val="000000"/>
                </a:solidFill>
                <a:latin typeface="Lumberjack"/>
              </a:rPr>
              <a:t>Кто очень такой или очень сякой – </a:t>
            </a:r>
          </a:p>
          <a:p>
            <a:pPr algn="ctr">
              <a:lnSpc>
                <a:spcPts val="6319"/>
              </a:lnSpc>
            </a:pPr>
            <a:r>
              <a:rPr lang="en-US" sz="5266">
                <a:solidFill>
                  <a:srgbClr val="EB3F19"/>
                </a:solidFill>
                <a:latin typeface="Lumberjack"/>
              </a:rPr>
              <a:t>Пре-</a:t>
            </a:r>
            <a:r>
              <a:rPr lang="en-US" sz="5266">
                <a:solidFill>
                  <a:srgbClr val="000000"/>
                </a:solidFill>
                <a:latin typeface="Lumberjack"/>
              </a:rPr>
              <a:t> мы напишем при этом.</a:t>
            </a:r>
          </a:p>
          <a:p>
            <a:pPr algn="ctr">
              <a:lnSpc>
                <a:spcPts val="6319"/>
              </a:lnSpc>
              <a:spcBef>
                <a:spcPct val="0"/>
              </a:spcBef>
            </a:pP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309965">
            <a:off x="-2930506" y="2027511"/>
            <a:ext cx="4294383" cy="4114800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2967609" y="2431345"/>
            <a:ext cx="12352782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719"/>
              </a:lnSpc>
              <a:spcBef>
                <a:spcPct val="0"/>
              </a:spcBef>
            </a:pPr>
            <a:r>
              <a:rPr lang="en-US" sz="8099">
                <a:solidFill>
                  <a:srgbClr val="EB3F19"/>
                </a:solidFill>
                <a:latin typeface="Lumberjack"/>
              </a:rPr>
              <a:t>Пре- = "очень"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3471168" y="582624"/>
            <a:ext cx="12352782" cy="1428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49"/>
              </a:lnSpc>
            </a:pPr>
            <a:r>
              <a:rPr lang="en-US" sz="6124">
                <a:solidFill>
                  <a:srgbClr val="000000"/>
                </a:solidFill>
                <a:latin typeface="Lumberjack"/>
              </a:rPr>
              <a:t>Что может означать </a:t>
            </a:r>
            <a:r>
              <a:rPr lang="en-US" sz="6124">
                <a:solidFill>
                  <a:srgbClr val="EB3F19"/>
                </a:solidFill>
                <a:latin typeface="Lumberjack"/>
              </a:rPr>
              <a:t>пре-</a:t>
            </a:r>
            <a:r>
              <a:rPr lang="en-US" sz="6124">
                <a:solidFill>
                  <a:srgbClr val="000000"/>
                </a:solidFill>
                <a:latin typeface="Lumberjack"/>
              </a:rPr>
              <a:t>? </a:t>
            </a:r>
          </a:p>
          <a:p>
            <a:pPr algn="ctr">
              <a:lnSpc>
                <a:spcPts val="4110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984753" y="1154324"/>
            <a:ext cx="14693213" cy="3488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4028"/>
              </a:lnSpc>
            </a:pPr>
            <a:r>
              <a:rPr lang="en-US" sz="10020">
                <a:solidFill>
                  <a:srgbClr val="EE4E2A"/>
                </a:solidFill>
                <a:latin typeface="Lumberjack"/>
              </a:rPr>
              <a:t>ПРЕ- = ПЕРЕ-</a:t>
            </a:r>
          </a:p>
          <a:p>
            <a:pPr>
              <a:lnSpc>
                <a:spcPts val="14028"/>
              </a:lnSpc>
              <a:spcBef>
                <a:spcPct val="0"/>
              </a:spcBef>
            </a:pPr>
          </a:p>
        </p:txBody>
      </p:sp>
      <p:pic>
        <p:nvPicPr>
          <p:cNvPr name="Picture 3" id="3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46333" b="0"/>
          <a:stretch>
            <a:fillRect/>
          </a:stretch>
        </p:blipFill>
        <p:spPr>
          <a:xfrm flipH="false" flipV="false" rot="-944740">
            <a:off x="16552927" y="931819"/>
            <a:ext cx="3470146" cy="41148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8739905" y="7953925"/>
            <a:ext cx="1443853" cy="1351971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3313166" y="3925305"/>
            <a:ext cx="12297332" cy="4889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43"/>
              </a:lnSpc>
            </a:pPr>
            <a:r>
              <a:rPr lang="en-US" sz="6452">
                <a:solidFill>
                  <a:srgbClr val="000000"/>
                </a:solidFill>
                <a:latin typeface="Lumberjack"/>
              </a:rPr>
              <a:t>Дожди непрерывные льют в октябре,</a:t>
            </a:r>
          </a:p>
          <a:p>
            <a:pPr algn="ctr">
              <a:lnSpc>
                <a:spcPts val="7743"/>
              </a:lnSpc>
            </a:pPr>
            <a:r>
              <a:rPr lang="en-US" sz="6452">
                <a:solidFill>
                  <a:srgbClr val="000000"/>
                </a:solidFill>
                <a:latin typeface="Lumberjack"/>
              </a:rPr>
              <a:t>Но грамотным дождь – не </a:t>
            </a:r>
            <a:r>
              <a:rPr lang="en-US" sz="6452">
                <a:solidFill>
                  <a:srgbClr val="EB3F19"/>
                </a:solidFill>
                <a:latin typeface="Lumberjack"/>
              </a:rPr>
              <a:t>пре</a:t>
            </a:r>
            <a:r>
              <a:rPr lang="en-US" sz="6452">
                <a:solidFill>
                  <a:srgbClr val="000000"/>
                </a:solidFill>
                <a:latin typeface="Lumberjack"/>
              </a:rPr>
              <a:t>града.</a:t>
            </a:r>
          </a:p>
          <a:p>
            <a:pPr algn="ctr">
              <a:lnSpc>
                <a:spcPts val="7743"/>
              </a:lnSpc>
            </a:pPr>
            <a:r>
              <a:rPr lang="en-US" sz="6452">
                <a:solidFill>
                  <a:srgbClr val="000000"/>
                </a:solidFill>
                <a:latin typeface="Lumberjack"/>
              </a:rPr>
              <a:t>Где очень похожи </a:t>
            </a:r>
            <a:r>
              <a:rPr lang="en-US" sz="6452">
                <a:solidFill>
                  <a:srgbClr val="EB3F19"/>
                </a:solidFill>
                <a:latin typeface="Lumberjack"/>
              </a:rPr>
              <a:t>пере- </a:t>
            </a:r>
            <a:r>
              <a:rPr lang="en-US" sz="6452">
                <a:solidFill>
                  <a:srgbClr val="000000"/>
                </a:solidFill>
                <a:latin typeface="Lumberjack"/>
              </a:rPr>
              <a:t>и </a:t>
            </a:r>
            <a:r>
              <a:rPr lang="en-US" sz="6452">
                <a:solidFill>
                  <a:srgbClr val="EB3F19"/>
                </a:solidFill>
                <a:latin typeface="Lumberjack"/>
              </a:rPr>
              <a:t>пре-</a:t>
            </a:r>
            <a:r>
              <a:rPr lang="en-US" sz="6452">
                <a:solidFill>
                  <a:srgbClr val="000000"/>
                </a:solidFill>
                <a:latin typeface="Lumberjack"/>
              </a:rPr>
              <a:t>,</a:t>
            </a:r>
          </a:p>
          <a:p>
            <a:pPr algn="ctr">
              <a:lnSpc>
                <a:spcPts val="7743"/>
              </a:lnSpc>
            </a:pPr>
            <a:r>
              <a:rPr lang="en-US" sz="6452">
                <a:solidFill>
                  <a:srgbClr val="000000"/>
                </a:solidFill>
                <a:latin typeface="Lumberjack"/>
              </a:rPr>
              <a:t>Там только </a:t>
            </a:r>
            <a:r>
              <a:rPr lang="en-US" sz="6452">
                <a:solidFill>
                  <a:srgbClr val="EB3F19"/>
                </a:solidFill>
                <a:latin typeface="Lumberjack"/>
              </a:rPr>
              <a:t>пре- </a:t>
            </a:r>
            <a:r>
              <a:rPr lang="en-US" sz="6452">
                <a:solidFill>
                  <a:srgbClr val="000000"/>
                </a:solidFill>
                <a:latin typeface="Lumberjack"/>
              </a:rPr>
              <a:t>ставить надо…</a:t>
            </a:r>
          </a:p>
          <a:p>
            <a:pPr algn="ctr">
              <a:lnSpc>
                <a:spcPts val="7743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DAFS4WOc_3w</dc:identifier>
  <dcterms:modified xsi:type="dcterms:W3CDTF">2011-08-01T06:04:30Z</dcterms:modified>
  <cp:revision>1</cp:revision>
  <dc:title>Розовый Зеленый и Фиолетовый Школьные Принадлежности Класс Программа Образование Презентация</dc:title>
</cp:coreProperties>
</file>