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80" r:id="rId3"/>
    <p:sldId id="256" r:id="rId4"/>
    <p:sldId id="264" r:id="rId5"/>
    <p:sldId id="272" r:id="rId6"/>
    <p:sldId id="257" r:id="rId7"/>
    <p:sldId id="262" r:id="rId8"/>
    <p:sldId id="258" r:id="rId9"/>
    <p:sldId id="270" r:id="rId10"/>
    <p:sldId id="259" r:id="rId11"/>
    <p:sldId id="276" r:id="rId12"/>
    <p:sldId id="277" r:id="rId13"/>
    <p:sldId id="274" r:id="rId14"/>
    <p:sldId id="278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624E6FA-8836-46A4-9E94-B0BAD15CC9E5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79A717-736A-4D23-B41D-7A07FC5F1A5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E6FA-8836-46A4-9E94-B0BAD15CC9E5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A717-736A-4D23-B41D-7A07FC5F1A5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E6FA-8836-46A4-9E94-B0BAD15CC9E5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A717-736A-4D23-B41D-7A07FC5F1A5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E6FA-8836-46A4-9E94-B0BAD15CC9E5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A717-736A-4D23-B41D-7A07FC5F1A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E6FA-8836-46A4-9E94-B0BAD15CC9E5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A717-736A-4D23-B41D-7A07FC5F1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E6FA-8836-46A4-9E94-B0BAD15CC9E5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A717-736A-4D23-B41D-7A07FC5F1A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E6FA-8836-46A4-9E94-B0BAD15CC9E5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A717-736A-4D23-B41D-7A07FC5F1A5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E6FA-8836-46A4-9E94-B0BAD15CC9E5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A717-736A-4D23-B41D-7A07FC5F1A5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E6FA-8836-46A4-9E94-B0BAD15CC9E5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A717-736A-4D23-B41D-7A07FC5F1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E6FA-8836-46A4-9E94-B0BAD15CC9E5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A717-736A-4D23-B41D-7A07FC5F1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4E6FA-8836-46A4-9E94-B0BAD15CC9E5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9A717-736A-4D23-B41D-7A07FC5F1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624E6FA-8836-46A4-9E94-B0BAD15CC9E5}" type="datetimeFigureOut">
              <a:rPr lang="ru-RU" smtClean="0"/>
              <a:pPr/>
              <a:t>16.11.2022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B79A717-736A-4D23-B41D-7A07FC5F1A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nukadeti.ru/basni/mikhalkov-romashka-i-roz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8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0" y="274638"/>
            <a:ext cx="8229600" cy="201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4000" dirty="0" smtClean="0">
                <a:ln>
                  <a:noFill/>
                </a:ln>
              </a:rPr>
              <a:t>Из жизни Эзопа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4294967295"/>
          </p:nvPr>
        </p:nvSpPr>
        <p:spPr>
          <a:xfrm>
            <a:off x="0" y="692150"/>
            <a:ext cx="8229600" cy="543401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ru-RU" i="1" dirty="0" smtClean="0">
                <a:solidFill>
                  <a:schemeClr val="tx1"/>
                </a:solidFill>
                <a:cs typeface="Arial" charset="0"/>
              </a:rPr>
              <a:t>Устроил </a:t>
            </a:r>
            <a:r>
              <a:rPr lang="ru-RU" i="1" dirty="0" err="1" smtClean="0">
                <a:solidFill>
                  <a:schemeClr val="tx1"/>
                </a:solidFill>
                <a:cs typeface="Arial" charset="0"/>
              </a:rPr>
              <a:t>Ксанф</a:t>
            </a:r>
            <a:r>
              <a:rPr lang="ru-RU" i="1" dirty="0" smtClean="0">
                <a:solidFill>
                  <a:schemeClr val="tx1"/>
                </a:solidFill>
                <a:cs typeface="Arial" charset="0"/>
              </a:rPr>
              <a:t> угощение ученикам, послал Эзопа на рынок: «Купи нам всего лучшего, что есть на свете!» Пришли гости — Эзоп подает одни только языки: жареные, вареные, соленые. «Что это значит?» — «А разве язык не самое лучшее на свете? Языком люди договариваются, устанавливают законы, рассуждают о мудрых вещах — ничего нет лучше языка!» — «Ну так на завтра купи нам всего худшего, что есть на свете!» Назавтра Эзоп опять подает одни только языки: «Что это значит?» — «А разве язык не самое худшее на свете? Языком люди обманывают друг друга, начинают споры, раздоры, войну — ничего нет хуже языка!» Рассердился </a:t>
            </a:r>
            <a:r>
              <a:rPr lang="ru-RU" i="1" dirty="0" err="1" smtClean="0">
                <a:solidFill>
                  <a:schemeClr val="tx1"/>
                </a:solidFill>
                <a:cs typeface="Arial" charset="0"/>
              </a:rPr>
              <a:t>Ксанф</a:t>
            </a:r>
            <a:r>
              <a:rPr lang="ru-RU" i="1" dirty="0" smtClean="0">
                <a:solidFill>
                  <a:schemeClr val="tx1"/>
                </a:solidFill>
                <a:cs typeface="Arial" charset="0"/>
              </a:rPr>
              <a:t>, но придраться не мог.</a:t>
            </a:r>
          </a:p>
          <a:p>
            <a:pPr marL="0" lvl="0" indent="0">
              <a:lnSpc>
                <a:spcPct val="80000"/>
              </a:lnSpc>
              <a:buClr>
                <a:srgbClr val="873624"/>
              </a:buClr>
              <a:buNone/>
            </a:pPr>
            <a:r>
              <a:rPr lang="ru-RU" i="1" dirty="0" smtClean="0">
                <a:solidFill>
                  <a:schemeClr val="tx1"/>
                </a:solidFill>
                <a:cs typeface="Arial" charset="0"/>
              </a:rPr>
              <a:t> </a:t>
            </a:r>
          </a:p>
          <a:p>
            <a:pPr lvl="0">
              <a:lnSpc>
                <a:spcPct val="80000"/>
              </a:lnSpc>
              <a:buClr>
                <a:srgbClr val="873624"/>
              </a:buClr>
            </a:pPr>
            <a:endParaRPr lang="ru-RU" sz="2000" i="1" dirty="0">
              <a:solidFill>
                <a:schemeClr val="tx1"/>
              </a:solidFill>
              <a:cs typeface="Arial" charset="0"/>
            </a:endParaRPr>
          </a:p>
          <a:p>
            <a:pPr lvl="0">
              <a:lnSpc>
                <a:spcPct val="80000"/>
              </a:lnSpc>
              <a:buClr>
                <a:srgbClr val="873624"/>
              </a:buClr>
            </a:pPr>
            <a:r>
              <a:rPr lang="ru-RU" i="1" dirty="0" smtClean="0">
                <a:solidFill>
                  <a:schemeClr val="tx1"/>
                </a:solidFill>
                <a:cs typeface="Arial" charset="0"/>
              </a:rPr>
              <a:t>Послал </a:t>
            </a:r>
            <a:r>
              <a:rPr lang="ru-RU" i="1" dirty="0" err="1">
                <a:solidFill>
                  <a:schemeClr val="tx1"/>
                </a:solidFill>
                <a:cs typeface="Arial" charset="0"/>
              </a:rPr>
              <a:t>Ксанф</a:t>
            </a:r>
            <a:r>
              <a:rPr lang="ru-RU" i="1" dirty="0">
                <a:solidFill>
                  <a:schemeClr val="tx1"/>
                </a:solidFill>
                <a:cs typeface="Arial" charset="0"/>
              </a:rPr>
              <a:t> Эзопа за покупками, встретил Эзоп на улице самосского градоначальника. «Куда идешь, Эзоп?» — «Не знаю!» — «Как так не знаешь? Говори!» — «Не знаю!» Рассердился градоначальник: «В тюрьму упрямца!» Повели Эзопа, а он оборачивается и говорит: «Видишь, начальник, я тебе правду сказал: разве я знал, что в тюрьму иду?» Рассмеялся начальник и отпустил Эзопа. </a:t>
            </a:r>
          </a:p>
          <a:p>
            <a:pPr>
              <a:lnSpc>
                <a:spcPct val="80000"/>
              </a:lnSpc>
            </a:pPr>
            <a:endParaRPr lang="ru-RU" sz="2000" i="1" dirty="0" smtClean="0">
              <a:solidFill>
                <a:schemeClr val="bg1">
                  <a:lumMod val="95000"/>
                  <a:lumOff val="5000"/>
                </a:schemeClr>
              </a:solidFill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2000" i="1" dirty="0">
              <a:solidFill>
                <a:schemeClr val="bg1">
                  <a:lumMod val="95000"/>
                  <a:lumOff val="5000"/>
                </a:schemeClr>
              </a:solidFill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2000" i="1" dirty="0" smtClean="0">
              <a:solidFill>
                <a:schemeClr val="bg1">
                  <a:lumMod val="95000"/>
                  <a:lumOff val="5000"/>
                </a:schemeClr>
              </a:solidFill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2000" i="1" dirty="0" smtClean="0">
              <a:solidFill>
                <a:schemeClr val="bg1">
                  <a:lumMod val="95000"/>
                  <a:lumOff val="5000"/>
                </a:scheme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94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412875"/>
            <a:ext cx="2200275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149725"/>
            <a:ext cx="2111375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050" y="1412875"/>
            <a:ext cx="2135188" cy="230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4221163"/>
            <a:ext cx="2198688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468313" y="3860800"/>
            <a:ext cx="2159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CC"/>
                </a:solidFill>
              </a:rPr>
              <a:t>М. В. Ломоносов</a:t>
            </a:r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539750" y="6515100"/>
            <a:ext cx="20875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CC"/>
                </a:solidFill>
              </a:rPr>
              <a:t>И. И. Хемницер</a:t>
            </a:r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6443663" y="3789363"/>
            <a:ext cx="2160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CC"/>
                </a:solidFill>
              </a:rPr>
              <a:t>В. И. Майков</a:t>
            </a: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6516688" y="6453188"/>
            <a:ext cx="2232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CC"/>
                </a:solidFill>
              </a:rPr>
              <a:t>А. П. Сумароков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3276600" y="6491288"/>
            <a:ext cx="2590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0000CC"/>
                </a:solidFill>
              </a:rPr>
              <a:t>И. А. Крылов</a:t>
            </a:r>
          </a:p>
        </p:txBody>
      </p:sp>
      <p:sp>
        <p:nvSpPr>
          <p:cNvPr id="37899" name="WordArt 11"/>
          <p:cNvSpPr>
            <a:spLocks noChangeArrowheads="1" noChangeShapeType="1" noTextEdit="1"/>
          </p:cNvSpPr>
          <p:nvPr/>
        </p:nvSpPr>
        <p:spPr bwMode="auto">
          <a:xfrm>
            <a:off x="611188" y="404813"/>
            <a:ext cx="7781925" cy="66833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ahoma"/>
                <a:ea typeface="Tahoma"/>
                <a:cs typeface="Tahoma"/>
              </a:rPr>
              <a:t>Басни в русской литературе писали:</a:t>
            </a:r>
          </a:p>
        </p:txBody>
      </p:sp>
      <p:pic>
        <p:nvPicPr>
          <p:cNvPr id="37900" name="Picture 12" descr="lit41-0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1412875"/>
            <a:ext cx="3351212" cy="5040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583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/>
      <p:bldP spid="37895" grpId="0"/>
      <p:bldP spid="37896" grpId="0"/>
      <p:bldP spid="37897" grpId="0"/>
      <p:bldP spid="3789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imon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 descr="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4038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267200" y="1752600"/>
            <a:ext cx="46482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Кто не слыхал его живого слова?</a:t>
            </a:r>
          </a:p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Кто в жизни с ним не встретился своей?</a:t>
            </a:r>
          </a:p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Бессмертные творения Крылова</a:t>
            </a:r>
          </a:p>
          <a:p>
            <a:pPr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Мы с каждым годом любим всё сильней.</a:t>
            </a:r>
          </a:p>
          <a:p>
            <a:pPr lvl="1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				М. Исаковский</a:t>
            </a:r>
          </a:p>
        </p:txBody>
      </p:sp>
    </p:spTree>
    <p:extLst>
      <p:ext uri="{BB962C8B-B14F-4D97-AF65-F5344CB8AC3E}">
        <p14:creationId xmlns:p14="http://schemas.microsoft.com/office/powerpoint/2010/main" val="348405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limon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"/>
          <p:cNvSpPr>
            <a:spLocks noRot="1" noChangeArrowheads="1"/>
          </p:cNvSpPr>
          <p:nvPr/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4400">
                <a:solidFill>
                  <a:srgbClr val="FF0000"/>
                </a:solidFill>
              </a:rPr>
              <a:t>Памятник Крылову</a:t>
            </a:r>
          </a:p>
        </p:txBody>
      </p:sp>
      <p:sp>
        <p:nvSpPr>
          <p:cNvPr id="8196" name="Rectangle 4"/>
          <p:cNvSpPr>
            <a:spLocks noRot="1" noChangeArrowheads="1"/>
          </p:cNvSpPr>
          <p:nvPr/>
        </p:nvSpPr>
        <p:spPr bwMode="auto">
          <a:xfrm>
            <a:off x="323850" y="1447800"/>
            <a:ext cx="4895850" cy="5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000"/>
              <a:t>В Санкт-Петербурге, в Летнем саду, стоит памятник великому баснописцу. Крылов изображён сидящим в кресле, . Постамент памятника украшен фигурами героев его басен. До этого ни одному писателю памятников не сооружалось. Средства на него собирал весь народ. Устроили конкурс на лучший проект памятника. В конкурсе победил   </a:t>
            </a:r>
            <a:r>
              <a:rPr lang="ru-RU" sz="2000">
                <a:solidFill>
                  <a:srgbClr val="CC3300"/>
                </a:solidFill>
              </a:rPr>
              <a:t>Пётр Карлович Клодт</a:t>
            </a:r>
            <a:r>
              <a:rPr lang="ru-RU" sz="2000"/>
              <a:t>. Он работал над памятником вместе с художниками </a:t>
            </a:r>
            <a:r>
              <a:rPr lang="ru-RU" sz="2000">
                <a:solidFill>
                  <a:srgbClr val="CC3300"/>
                </a:solidFill>
              </a:rPr>
              <a:t>Карлом Брюлловым</a:t>
            </a:r>
            <a:r>
              <a:rPr lang="ru-RU" sz="2000"/>
              <a:t> и </a:t>
            </a:r>
            <a:r>
              <a:rPr lang="ru-RU" sz="2000">
                <a:solidFill>
                  <a:srgbClr val="CC3300"/>
                </a:solidFill>
              </a:rPr>
              <a:t>Александром Агиным</a:t>
            </a:r>
            <a:r>
              <a:rPr lang="ru-RU" sz="2000"/>
              <a:t>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ru-RU" sz="200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ru-RU" sz="2000"/>
              <a:t>Подумайте, почему Крылов был удостоен такой чести?</a:t>
            </a:r>
          </a:p>
        </p:txBody>
      </p:sp>
      <p:pic>
        <p:nvPicPr>
          <p:cNvPr id="8197" name="Picture 5" descr="krilo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447800"/>
            <a:ext cx="3810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112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imon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Leb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25146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19200" y="304800"/>
            <a:ext cx="7543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4800" b="1">
                <a:solidFill>
                  <a:schemeClr val="accent2"/>
                </a:solidFill>
              </a:rPr>
              <a:t>Басни И.А.Крылова</a:t>
            </a:r>
          </a:p>
        </p:txBody>
      </p:sp>
      <p:pic>
        <p:nvPicPr>
          <p:cNvPr id="3077" name="Picture 5" descr="img29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429000"/>
            <a:ext cx="2895600" cy="318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img02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371600"/>
            <a:ext cx="2447925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 descr="img29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133600"/>
            <a:ext cx="24384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17088" dir="2963922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79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48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79407" y="1268760"/>
            <a:ext cx="7987965" cy="6287843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Comic Sans MS" panose="030F0702030302020204" pitchFamily="66" charset="0"/>
              </a:rPr>
              <a:t>"Прошу меня простить за обращенье в прозе! </a:t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>Ромашка скромная сказала пышной Розе. </a:t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>Но вижу я: вкруг вашего стебля </a:t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>Живет и множится растительная тля, </a:t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>Мне кажется, что в ней для вас угроза!" </a:t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>"Где вам судить о нас! - вспылила Роза. </a:t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>Ромашкам полевым в дела садовых роз </a:t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>Не следует совать свой нос!" </a:t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>Довольная собой и всех презрев при этом, </a:t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>Красавица погибла тем же летом, </a:t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>Не потому, что рано отцвела, </a:t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>А потому, что дружеским советом </a:t>
            </a:r>
            <a:br>
              <a:rPr lang="ru-RU" dirty="0">
                <a:latin typeface="Comic Sans MS" panose="030F0702030302020204" pitchFamily="66" charset="0"/>
              </a:rPr>
            </a:br>
            <a:r>
              <a:rPr lang="ru-RU" dirty="0">
                <a:latin typeface="Comic Sans MS" panose="030F0702030302020204" pitchFamily="66" charset="0"/>
              </a:rPr>
              <a:t>Цветка незнатного она пренебрегла</a:t>
            </a:r>
            <a:r>
              <a:rPr lang="ru-RU" dirty="0" smtClean="0">
                <a:latin typeface="Comic Sans MS" panose="030F0702030302020204" pitchFamily="66" charset="0"/>
              </a:rPr>
              <a:t>...</a:t>
            </a:r>
          </a:p>
          <a:p>
            <a:endParaRPr lang="ru-RU" dirty="0">
              <a:latin typeface="Comic Sans MS" panose="030F0702030302020204" pitchFamily="66" charset="0"/>
            </a:endParaRPr>
          </a:p>
          <a:p>
            <a:r>
              <a:rPr lang="ru-RU" dirty="0">
                <a:latin typeface="Comic Sans MS" panose="030F0702030302020204" pitchFamily="66" charset="0"/>
              </a:rPr>
              <a:t>Кто на других глядит высокомерно</a:t>
            </a:r>
            <a:r>
              <a:rPr lang="ru-RU" dirty="0" smtClean="0">
                <a:latin typeface="Comic Sans MS" panose="030F0702030302020204" pitchFamily="66" charset="0"/>
              </a:rPr>
              <a:t>,</a:t>
            </a:r>
            <a:endParaRPr lang="ru-RU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dirty="0" smtClean="0">
                <a:latin typeface="Comic Sans MS" panose="030F0702030302020204" pitchFamily="66" charset="0"/>
              </a:rPr>
              <a:t>     Тот ……………..не </a:t>
            </a:r>
            <a:r>
              <a:rPr lang="ru-RU" dirty="0">
                <a:latin typeface="Comic Sans MS" panose="030F0702030302020204" pitchFamily="66" charset="0"/>
              </a:rPr>
              <a:t>поймёт, наверно…</a:t>
            </a:r>
          </a:p>
          <a:p>
            <a:pPr marL="0" indent="0">
              <a:buNone/>
            </a:pPr>
            <a:r>
              <a:rPr lang="ru-RU" dirty="0">
                <a:hlinkClick r:id="rId2"/>
              </a:rPr>
              <a:t/>
            </a:r>
            <a:br>
              <a:rPr lang="ru-RU" dirty="0">
                <a:hlinkClick r:id="rId2"/>
              </a:rPr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55387" y="116632"/>
            <a:ext cx="7756263" cy="1054250"/>
          </a:xfrm>
        </p:spPr>
        <p:txBody>
          <a:bodyPr/>
          <a:lstStyle/>
          <a:p>
            <a:r>
              <a:rPr lang="ru-RU" sz="2800" dirty="0" smtClean="0"/>
              <a:t>Прочитайте произведение. Вставьте пропущенное слово. Определите тему урока.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875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/>
            <a:endParaRPr lang="ru-RU" dirty="0"/>
          </a:p>
          <a:p>
            <a:pPr algn="r"/>
            <a:r>
              <a:rPr lang="ru-RU" b="1" i="1" dirty="0" smtClean="0">
                <a:solidFill>
                  <a:schemeClr val="tx1"/>
                </a:solidFill>
              </a:rPr>
              <a:t>Как </a:t>
            </a:r>
            <a:r>
              <a:rPr lang="ru-RU" b="1" i="1" dirty="0">
                <a:solidFill>
                  <a:schemeClr val="tx1"/>
                </a:solidFill>
              </a:rPr>
              <a:t>басня, так и жизнь </a:t>
            </a:r>
          </a:p>
          <a:p>
            <a:pPr algn="r"/>
            <a:r>
              <a:rPr lang="ru-RU" b="1" i="1" dirty="0" smtClean="0">
                <a:solidFill>
                  <a:schemeClr val="tx1"/>
                </a:solidFill>
              </a:rPr>
              <a:t>ценится </a:t>
            </a:r>
            <a:r>
              <a:rPr lang="ru-RU" b="1" i="1" dirty="0">
                <a:solidFill>
                  <a:schemeClr val="tx1"/>
                </a:solidFill>
              </a:rPr>
              <a:t>не за длину,</a:t>
            </a:r>
          </a:p>
          <a:p>
            <a:pPr algn="r"/>
            <a:r>
              <a:rPr lang="ru-RU" b="1" i="1" dirty="0">
                <a:solidFill>
                  <a:schemeClr val="tx1"/>
                </a:solidFill>
              </a:rPr>
              <a:t> а за содержание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i="1" dirty="0">
                <a:solidFill>
                  <a:schemeClr val="tx1"/>
                </a:solidFill>
              </a:rPr>
              <a:t>Сенека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Басня как лиро-эпический жанр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7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25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            Что такое  басня?</a:t>
            </a:r>
          </a:p>
          <a:p>
            <a:pPr>
              <a:buNone/>
            </a:pPr>
            <a:r>
              <a:rPr lang="ru-RU" dirty="0" smtClean="0"/>
              <a:t>                                 Когда  она  возникла?</a:t>
            </a:r>
          </a:p>
          <a:p>
            <a:pPr>
              <a:buNone/>
            </a:pPr>
            <a:r>
              <a:rPr lang="ru-RU" dirty="0" smtClean="0"/>
              <a:t>                                 Особенности басни?</a:t>
            </a:r>
          </a:p>
          <a:p>
            <a:pPr>
              <a:buNone/>
            </a:pPr>
            <a:r>
              <a:rPr lang="ru-RU" dirty="0"/>
              <a:t>  </a:t>
            </a:r>
            <a:r>
              <a:rPr lang="ru-RU" dirty="0" smtClean="0"/>
              <a:t>                               Создатели басни?</a:t>
            </a:r>
            <a:endParaRPr lang="ru-RU" dirty="0"/>
          </a:p>
        </p:txBody>
      </p:sp>
      <p:pic>
        <p:nvPicPr>
          <p:cNvPr id="1026" name="Picture 2" descr="C:\Users\Андрей\Desktop\ЛЕЛЯ\уроки\13.10.2011\question-mark-pink-color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2204864"/>
            <a:ext cx="1510657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29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limon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Rot="1" noChangeArrowheads="1"/>
          </p:cNvSpPr>
          <p:nvPr/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ru-RU" sz="4400" dirty="0">
                <a:solidFill>
                  <a:srgbClr val="FF0000"/>
                </a:solidFill>
              </a:rPr>
              <a:t>Что же такое басня?</a:t>
            </a:r>
          </a:p>
        </p:txBody>
      </p:sp>
      <p:sp>
        <p:nvSpPr>
          <p:cNvPr id="9220" name="Rectangle 4"/>
          <p:cNvSpPr>
            <a:spLocks noRot="1" noChangeArrowheads="1"/>
          </p:cNvSpPr>
          <p:nvPr/>
        </p:nvSpPr>
        <p:spPr bwMode="auto">
          <a:xfrm>
            <a:off x="250825" y="2819400"/>
            <a:ext cx="8893175" cy="285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2400" dirty="0" smtClean="0"/>
              <a:t>Особенности:</a:t>
            </a:r>
            <a:endParaRPr lang="ru-RU" sz="2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 smtClean="0"/>
              <a:t>2 части: повествование </a:t>
            </a:r>
            <a:r>
              <a:rPr lang="ru-RU" sz="2400" dirty="0"/>
              <a:t>и мораль (нравоучительный вывод),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/>
              <a:t>Аллегория (</a:t>
            </a:r>
            <a:r>
              <a:rPr lang="ru-RU" sz="2400" dirty="0" smtClean="0"/>
              <a:t>иносказание -  </a:t>
            </a:r>
            <a:r>
              <a:rPr lang="ru-RU" sz="2400" dirty="0"/>
              <a:t>изображение предмета, за которым скрывается другой предмет или человек)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/>
              <a:t>Олицетворение (о неодушевленных  предметах  говорится, как об одушевлённых)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400"/>
              <a:t>Г</a:t>
            </a:r>
            <a:r>
              <a:rPr lang="ru-RU" sz="2400" smtClean="0"/>
              <a:t>ерои </a:t>
            </a:r>
            <a:r>
              <a:rPr lang="ru-RU" sz="2400" dirty="0"/>
              <a:t>– животные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/>
              <a:t>Диалог (разговор двух или более героев)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ru-RU" sz="2400" dirty="0"/>
              <a:t>Разговорный язык</a:t>
            </a: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479425" y="1592263"/>
            <a:ext cx="81311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400" dirty="0">
                <a:solidFill>
                  <a:srgbClr val="FF0000"/>
                </a:solidFill>
              </a:rPr>
              <a:t>Басня – </a:t>
            </a:r>
            <a:r>
              <a:rPr lang="ru-RU" sz="2400" dirty="0">
                <a:solidFill>
                  <a:srgbClr val="002060"/>
                </a:solidFill>
              </a:rPr>
              <a:t>это краткий стихотворный или прозаический рассказ нравоучительного характера, имеющий иносказательный аллегорический смысл</a:t>
            </a:r>
            <a:r>
              <a:rPr lang="ru-RU" sz="2400" dirty="0">
                <a:solidFill>
                  <a:schemeClr val="accent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0314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9" name="Picture 7" descr="301px-Diego_Velasquez%2C_Aesop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08719"/>
            <a:ext cx="2952328" cy="5875231"/>
          </a:xfrm>
        </p:spPr>
      </p:pic>
      <p:sp>
        <p:nvSpPr>
          <p:cNvPr id="28676" name="Rectangle 4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6000" b="1" dirty="0" smtClean="0">
                <a:ln>
                  <a:noFill/>
                </a:ln>
              </a:rPr>
              <a:t/>
            </a:r>
            <a:br>
              <a:rPr lang="ru-RU" sz="6000" b="1" dirty="0" smtClean="0">
                <a:ln>
                  <a:noFill/>
                </a:ln>
              </a:rPr>
            </a:br>
            <a:r>
              <a:rPr lang="ru-RU" sz="6000" b="1" dirty="0"/>
              <a:t/>
            </a:r>
            <a:br>
              <a:rPr lang="ru-RU" sz="6000" b="1" dirty="0"/>
            </a:br>
            <a:r>
              <a:rPr lang="ru-RU" sz="6000" b="1" dirty="0" smtClean="0">
                <a:ln>
                  <a:noFill/>
                </a:ln>
              </a:rPr>
              <a:t>Эзоп</a:t>
            </a:r>
            <a:br>
              <a:rPr lang="ru-RU" sz="6000" b="1" dirty="0" smtClean="0">
                <a:ln>
                  <a:noFill/>
                </a:ln>
              </a:rPr>
            </a:br>
            <a:r>
              <a:rPr lang="ru-RU" sz="2800" b="1" i="1" dirty="0" smtClean="0">
                <a:ln>
                  <a:noFill/>
                </a:ln>
              </a:rPr>
              <a:t>-легендарный </a:t>
            </a:r>
            <a:br>
              <a:rPr lang="ru-RU" sz="2800" b="1" i="1" dirty="0" smtClean="0">
                <a:ln>
                  <a:noFill/>
                </a:ln>
              </a:rPr>
            </a:br>
            <a:r>
              <a:rPr lang="ru-RU" sz="2800" b="1" i="1" dirty="0" smtClean="0">
                <a:ln>
                  <a:noFill/>
                </a:ln>
              </a:rPr>
              <a:t> древнегреческий </a:t>
            </a:r>
            <a:br>
              <a:rPr lang="ru-RU" sz="2800" b="1" i="1" dirty="0" smtClean="0">
                <a:ln>
                  <a:noFill/>
                </a:ln>
              </a:rPr>
            </a:br>
            <a:r>
              <a:rPr lang="ru-RU" sz="2800" b="1" i="1" dirty="0" smtClean="0">
                <a:ln>
                  <a:noFill/>
                </a:ln>
              </a:rPr>
              <a:t>создатель </a:t>
            </a:r>
            <a:br>
              <a:rPr lang="ru-RU" sz="2800" b="1" i="1" dirty="0" smtClean="0">
                <a:ln>
                  <a:noFill/>
                </a:ln>
              </a:rPr>
            </a:br>
            <a:r>
              <a:rPr lang="ru-RU" sz="2800" b="1" i="1" dirty="0" smtClean="0">
                <a:ln>
                  <a:noFill/>
                </a:ln>
              </a:rPr>
              <a:t>басен</a:t>
            </a:r>
            <a:r>
              <a:rPr lang="ru-RU" sz="2800" dirty="0" smtClean="0">
                <a:ln>
                  <a:noFill/>
                </a:ln>
              </a:rPr>
              <a:t>.</a:t>
            </a:r>
            <a:br>
              <a:rPr lang="ru-RU" sz="2800" dirty="0" smtClean="0">
                <a:ln>
                  <a:noFill/>
                </a:ln>
              </a:rPr>
            </a:br>
            <a:endParaRPr lang="ru-RU" sz="2800" dirty="0" smtClean="0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9002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Первым кто стал использовать приём иносказание, а иносказание- это когда изображают животных, а имеют в виду людей - был Эзоп.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Он жил в Древней Греции около 3000 лет назад, Эзоп был рабом и не мог открыто смеяться над людьми обладающие властью, он рассказывал истории, </a:t>
            </a:r>
            <a:r>
              <a:rPr lang="ru-RU" dirty="0" smtClean="0"/>
              <a:t>которые якобы </a:t>
            </a:r>
            <a:r>
              <a:rPr lang="ru-RU" dirty="0"/>
              <a:t>случались с животными. И хотя все понимали, что речь идет о людях, никто не мог обвинить Эзопа в том, что, он выслеживает неприглядные поступки определённого человека.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r>
              <a:rPr lang="ru-RU" dirty="0"/>
              <a:t>До сих пор, иносказательную речь называют Эзоповым языком. Читая басни, мы будем учиться понимать Эзопов язык.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0" y="569913"/>
            <a:ext cx="7756525" cy="1054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/>
            <a:r>
              <a:rPr lang="ru-RU" sz="1800" dirty="0" smtClean="0">
                <a:ln>
                  <a:noFill/>
                </a:ln>
              </a:rPr>
              <a:t>Обладая от рождения уродливой внешностью, Эзоп имел острый ум.</a:t>
            </a:r>
          </a:p>
        </p:txBody>
      </p:sp>
      <p:sp>
        <p:nvSpPr>
          <p:cNvPr id="29703" name="Rectangle 7"/>
          <p:cNvSpPr>
            <a:spLocks noGrp="1"/>
          </p:cNvSpPr>
          <p:nvPr>
            <p:ph type="body" sz="half" idx="4294967295"/>
          </p:nvPr>
        </p:nvSpPr>
        <p:spPr>
          <a:xfrm>
            <a:off x="5105400" y="1600200"/>
            <a:ext cx="4038600" cy="4525963"/>
          </a:xfrm>
        </p:spPr>
        <p:txBody>
          <a:bodyPr>
            <a:normAutofit/>
          </a:bodyPr>
          <a:lstStyle/>
          <a:p>
            <a:r>
              <a:rPr lang="ru-RU" sz="1800" dirty="0" smtClean="0">
                <a:cs typeface="Arial" charset="0"/>
              </a:rPr>
              <a:t>Горбатый карлик, проданный в рабство, Эзоп был  родом из Фригии. </a:t>
            </a:r>
          </a:p>
        </p:txBody>
      </p:sp>
      <p:pic>
        <p:nvPicPr>
          <p:cNvPr id="29707" name="Picture 11" descr="фригия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84313"/>
            <a:ext cx="4248150" cy="4641850"/>
          </a:xfrm>
        </p:spPr>
      </p:pic>
      <p:pic>
        <p:nvPicPr>
          <p:cNvPr id="29708" name="Picture 12" descr="397px-Aesop_pushkin01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18350" y="3500438"/>
            <a:ext cx="2025650" cy="2952750"/>
          </a:xfrm>
        </p:spPr>
      </p:pic>
    </p:spTree>
    <p:extLst>
      <p:ext uri="{BB962C8B-B14F-4D97-AF65-F5344CB8AC3E}">
        <p14:creationId xmlns:p14="http://schemas.microsoft.com/office/powerpoint/2010/main" val="378801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/>
          </p:cNvSpPr>
          <p:nvPr>
            <p:ph type="title" idx="4294967295"/>
          </p:nvPr>
        </p:nvSpPr>
        <p:spPr bwMode="auto">
          <a:xfrm>
            <a:off x="0" y="569913"/>
            <a:ext cx="7756525" cy="10541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2800" smtClean="0">
                <a:ln>
                  <a:noFill/>
                </a:ln>
              </a:rPr>
              <a:t>На одном из рынков Эзопа купил богатый грек Ксанф.</a:t>
            </a:r>
          </a:p>
        </p:txBody>
      </p:sp>
      <p:sp>
        <p:nvSpPr>
          <p:cNvPr id="38918" name="Rectangle 6"/>
          <p:cNvSpPr>
            <a:spLocks noGrp="1"/>
          </p:cNvSpPr>
          <p:nvPr>
            <p:ph type="body" sz="half" idx="4294967295"/>
          </p:nvPr>
        </p:nvSpPr>
        <p:spPr>
          <a:xfrm>
            <a:off x="5105400" y="2924175"/>
            <a:ext cx="4038600" cy="2881313"/>
          </a:xfrm>
        </p:spPr>
        <p:txBody>
          <a:bodyPr/>
          <a:lstStyle/>
          <a:p>
            <a:r>
              <a:rPr lang="ru-RU" sz="2800" smtClean="0">
                <a:latin typeface="Arial" charset="0"/>
                <a:cs typeface="Arial" charset="0"/>
              </a:rPr>
              <a:t>Именно на острове Самос жил Эзоп вместе со своим хозяином и его         семьей.</a:t>
            </a:r>
          </a:p>
        </p:txBody>
      </p:sp>
      <p:pic>
        <p:nvPicPr>
          <p:cNvPr id="38919" name="Picture 7" descr="самос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57338"/>
            <a:ext cx="4259263" cy="4392612"/>
          </a:xfrm>
        </p:spPr>
      </p:pic>
    </p:spTree>
    <p:extLst>
      <p:ext uri="{BB962C8B-B14F-4D97-AF65-F5344CB8AC3E}">
        <p14:creationId xmlns:p14="http://schemas.microsoft.com/office/powerpoint/2010/main" val="80340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119</TotalTime>
  <Words>543</Words>
  <Application>Microsoft Office PowerPoint</Application>
  <PresentationFormat>Экран (4:3)</PresentationFormat>
  <Paragraphs>58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Book Antiqua</vt:lpstr>
      <vt:lpstr>Comic Sans MS</vt:lpstr>
      <vt:lpstr>Tahoma</vt:lpstr>
      <vt:lpstr>Times New Roman</vt:lpstr>
      <vt:lpstr>Wingdings</vt:lpstr>
      <vt:lpstr>Твердый переплет</vt:lpstr>
      <vt:lpstr>Презентация PowerPoint</vt:lpstr>
      <vt:lpstr>Прочитайте произведение. Вставьте пропущенное слово. Определите тему урока.</vt:lpstr>
      <vt:lpstr>Басня как лиро-эпический жанр</vt:lpstr>
      <vt:lpstr>Презентация PowerPoint</vt:lpstr>
      <vt:lpstr>Презентация PowerPoint</vt:lpstr>
      <vt:lpstr>  Эзоп -легендарный   древнегреческий  создатель  басен. </vt:lpstr>
      <vt:lpstr>Презентация PowerPoint</vt:lpstr>
      <vt:lpstr>Обладая от рождения уродливой внешностью, Эзоп имел острый ум.</vt:lpstr>
      <vt:lpstr>На одном из рынков Эзопа купил богатый грек Ксанф.</vt:lpstr>
      <vt:lpstr>Из жизни Эзопа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Басня</dc:title>
  <dc:creator>Андрей</dc:creator>
  <cp:lastModifiedBy>Пользователь Windows</cp:lastModifiedBy>
  <cp:revision>20</cp:revision>
  <dcterms:created xsi:type="dcterms:W3CDTF">2011-10-17T20:37:56Z</dcterms:created>
  <dcterms:modified xsi:type="dcterms:W3CDTF">2022-11-16T19:39:38Z</dcterms:modified>
</cp:coreProperties>
</file>