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62" r:id="rId4"/>
    <p:sldId id="260" r:id="rId5"/>
    <p:sldId id="263" r:id="rId6"/>
    <p:sldId id="265" r:id="rId7"/>
    <p:sldId id="266" r:id="rId8"/>
    <p:sldId id="267" r:id="rId9"/>
    <p:sldId id="268" r:id="rId10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74A"/>
    <a:srgbClr val="E59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 varScale="1">
        <p:scale>
          <a:sx n="36" d="100"/>
          <a:sy n="36" d="100"/>
        </p:scale>
        <p:origin x="-14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516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40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008" y="2564904"/>
            <a:ext cx="8928992" cy="1080120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08912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08912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008" y="2204864"/>
            <a:ext cx="8928992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«Формирование функциональной </a:t>
            </a:r>
            <a:r>
              <a:rPr lang="ru-RU" dirty="0" smtClean="0"/>
              <a:t>грамотности на </a:t>
            </a:r>
            <a:r>
              <a:rPr lang="ru-RU" smtClean="0"/>
              <a:t>уроках географии»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37170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None/>
            </a:pPr>
            <a:r>
              <a:rPr lang="ru-RU" dirty="0" err="1" smtClean="0"/>
              <a:t>Заитова</a:t>
            </a:r>
            <a:r>
              <a:rPr lang="ru-RU" dirty="0" smtClean="0"/>
              <a:t> </a:t>
            </a:r>
            <a:r>
              <a:rPr lang="ru-RU" dirty="0" err="1" smtClean="0"/>
              <a:t>Гульназ</a:t>
            </a:r>
            <a:r>
              <a:rPr lang="ru-RU" dirty="0" smtClean="0"/>
              <a:t> </a:t>
            </a:r>
            <a:r>
              <a:rPr lang="ru-RU" dirty="0" err="1" smtClean="0"/>
              <a:t>Рамилевна</a:t>
            </a:r>
            <a:r>
              <a:rPr lang="ru-RU" dirty="0" smtClean="0"/>
              <a:t>, </a:t>
            </a:r>
          </a:p>
          <a:p>
            <a:pPr algn="r">
              <a:buNone/>
            </a:pPr>
            <a:r>
              <a:rPr lang="ru-RU" dirty="0" smtClean="0"/>
              <a:t>учитель географии МАОУ </a:t>
            </a:r>
          </a:p>
          <a:p>
            <a:pPr algn="r">
              <a:buNone/>
            </a:pPr>
            <a:r>
              <a:rPr lang="ru-RU" dirty="0" smtClean="0"/>
              <a:t>«</a:t>
            </a:r>
            <a:r>
              <a:rPr lang="ru-RU" dirty="0" err="1" smtClean="0"/>
              <a:t>Березниковская</a:t>
            </a:r>
            <a:r>
              <a:rPr lang="ru-RU" dirty="0" smtClean="0"/>
              <a:t> СОШ </a:t>
            </a:r>
          </a:p>
          <a:p>
            <a:pPr algn="r">
              <a:buNone/>
            </a:pPr>
            <a:r>
              <a:rPr lang="ru-RU" dirty="0" err="1" smtClean="0"/>
              <a:t>им.М.Г.Имашева</a:t>
            </a:r>
            <a:r>
              <a:rPr lang="ru-RU" dirty="0" smtClean="0"/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5445224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2021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08912" cy="6480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Задания на научное объяснение явлений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96752"/>
            <a:ext cx="828092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000" b="1" dirty="0" smtClean="0"/>
              <a:t>    Вечером 1 ноября 2021 года Москву и Подмосковье накрыл густой туман. Такой же плотный и продолжительный туман последний раз наблюдали в Москве в 2009 году. В </a:t>
            </a:r>
            <a:r>
              <a:rPr lang="ru-RU" sz="2000" b="1" dirty="0" err="1" smtClean="0"/>
              <a:t>Росавиации</a:t>
            </a:r>
            <a:r>
              <a:rPr lang="ru-RU" sz="2000" b="1" dirty="0" smtClean="0"/>
              <a:t> отметили, что из-за тумана задержано или отменено более ста рейсов.</a:t>
            </a:r>
          </a:p>
          <a:p>
            <a:pPr fontAlgn="t"/>
            <a:endParaRPr lang="ru-RU" sz="2000" b="1" dirty="0" smtClean="0"/>
          </a:p>
          <a:p>
            <a:pPr fontAlgn="t"/>
            <a:r>
              <a:rPr lang="ru-RU" sz="2000" b="1" dirty="0" smtClean="0"/>
              <a:t>     Укажите ошибочные причины, по которым  город Москву и Подмосковье накрыл туман.</a:t>
            </a:r>
          </a:p>
          <a:p>
            <a:pPr marL="342900" indent="-342900" fontAlgn="t">
              <a:buAutoNum type="arabicPeriod"/>
            </a:pPr>
            <a:r>
              <a:rPr lang="ru-RU" sz="2000" b="1" dirty="0" smtClean="0"/>
              <a:t>Резкое охлаждение воздуха</a:t>
            </a:r>
          </a:p>
          <a:p>
            <a:pPr marL="342900" indent="-342900" fontAlgn="t">
              <a:buAutoNum type="arabicPeriod"/>
            </a:pPr>
            <a:r>
              <a:rPr lang="ru-RU" sz="2000" b="1" dirty="0" smtClean="0"/>
              <a:t>Штиль</a:t>
            </a:r>
          </a:p>
          <a:p>
            <a:pPr marL="342900" indent="-342900" fontAlgn="t"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</a:rPr>
              <a:t>Резкое потепление</a:t>
            </a:r>
          </a:p>
          <a:p>
            <a:pPr marL="342900" indent="-342900" fontAlgn="t"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</a:rPr>
              <a:t>Сильный ветер</a:t>
            </a:r>
          </a:p>
          <a:p>
            <a:pPr fontAlgn="t"/>
            <a:endParaRPr lang="ru-RU" dirty="0"/>
          </a:p>
        </p:txBody>
      </p:sp>
      <p:pic>
        <p:nvPicPr>
          <p:cNvPr id="5" name="Рисунок 4" descr="https://aif-s3.aif.ru/images/025/617/1575c7e26dbbf17d00ee39f4b185ce0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068960"/>
            <a:ext cx="453650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3204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         </a:t>
            </a:r>
            <a:r>
              <a:rPr lang="ru-RU" sz="1800" b="1" dirty="0" smtClean="0">
                <a:solidFill>
                  <a:schemeClr val="tx1"/>
                </a:solidFill>
              </a:rPr>
              <a:t>На вулкане Шивелуч (Камчатка) днём 24 октября 2021 года зафиксирован очередной парогазовый выброс с примесью пепла на высоту до 6 километров над уровнем моря. По информации учёных, активность Шивелуча продолжается. Выбросы пепла на высоту 10-15 километров возможны в любое время. Они могут представлять опасность для авиационных полётов. </a:t>
            </a:r>
          </a:p>
          <a:p>
            <a:pPr algn="just">
              <a:buNone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Назовите причины по которым на Камчатке часто происходят извержения вулканов</a:t>
            </a:r>
          </a:p>
          <a:p>
            <a:pPr marL="457200" indent="-457200" algn="just">
              <a:buAutoNum type="arabicPeriod"/>
            </a:pPr>
            <a:r>
              <a:rPr lang="ru-RU" sz="1800" b="1" dirty="0" smtClean="0">
                <a:solidFill>
                  <a:srgbClr val="FF0000"/>
                </a:solidFill>
              </a:rPr>
              <a:t>Камчатка является частью Тихоокеанского огненного кольца</a:t>
            </a:r>
          </a:p>
          <a:p>
            <a:pPr marL="457200" indent="-457200" algn="just">
              <a:buAutoNum type="arabicPeriod"/>
            </a:pPr>
            <a:r>
              <a:rPr lang="ru-RU" sz="1800" b="1" dirty="0" smtClean="0">
                <a:solidFill>
                  <a:schemeClr val="tx1"/>
                </a:solidFill>
              </a:rPr>
              <a:t>Полуостров Камчатка находится на Дальнем Востоке</a:t>
            </a:r>
          </a:p>
          <a:p>
            <a:pPr marL="457200" indent="-457200" algn="just">
              <a:buAutoNum type="arabicPeriod"/>
            </a:pPr>
            <a:r>
              <a:rPr lang="ru-RU" sz="1800" b="1" dirty="0" smtClean="0">
                <a:solidFill>
                  <a:srgbClr val="FF0000"/>
                </a:solidFill>
              </a:rPr>
              <a:t>Камчатка находится на границе Тихоокеанской </a:t>
            </a:r>
          </a:p>
          <a:p>
            <a:pPr marL="457200" indent="-457200" algn="just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и </a:t>
            </a:r>
            <a:r>
              <a:rPr lang="ru-RU" sz="1800" b="1" dirty="0" err="1" smtClean="0">
                <a:solidFill>
                  <a:srgbClr val="FF0000"/>
                </a:solidFill>
              </a:rPr>
              <a:t>Евразиатской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</a:rPr>
              <a:t>литосферных</a:t>
            </a:r>
            <a:r>
              <a:rPr lang="ru-RU" sz="1800" b="1" dirty="0" smtClean="0">
                <a:solidFill>
                  <a:srgbClr val="FF0000"/>
                </a:solidFill>
              </a:rPr>
              <a:t> плит</a:t>
            </a:r>
          </a:p>
          <a:p>
            <a:pPr marL="457200" indent="-457200">
              <a:buNone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08912" cy="7920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Задания на научное объяснение явлений</a:t>
            </a:r>
            <a:endParaRPr lang="ru-RU" sz="3200" dirty="0"/>
          </a:p>
        </p:txBody>
      </p:sp>
      <p:pic>
        <p:nvPicPr>
          <p:cNvPr id="4" name="Рисунок 3" descr="https://aif-s3.aif.ru/images/025/482/7d14cbb15cf56180ec44ea0fe4fd046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293096"/>
            <a:ext cx="338437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4320480"/>
          </a:xfrm>
        </p:spPr>
        <p:txBody>
          <a:bodyPr>
            <a:normAutofit/>
          </a:bodyPr>
          <a:lstStyle/>
          <a:p>
            <a:pPr fontAlgn="t">
              <a:buNone/>
            </a:pPr>
            <a:r>
              <a:rPr lang="ru-RU" sz="2400" i="1" dirty="0" smtClean="0"/>
              <a:t>         </a:t>
            </a:r>
            <a:r>
              <a:rPr lang="ru-RU" sz="1800" b="1" i="1" dirty="0" smtClean="0">
                <a:solidFill>
                  <a:schemeClr val="tx1"/>
                </a:solidFill>
              </a:rPr>
              <a:t>Осенью много птиц улетает на юг. Некоторые из них движутся клином. </a:t>
            </a:r>
            <a:r>
              <a:rPr lang="ru-RU" sz="1800" b="1" dirty="0" smtClean="0">
                <a:solidFill>
                  <a:schemeClr val="tx1"/>
                </a:solidFill>
              </a:rPr>
              <a:t>Результаты исследований английских орнитологов говорят о том, что птицы стараются лететь сзади и чуть сбоку от летящей впереди особи, чтобы поймать крылом поднимающиеся от неё вихревые потоки воздуха. Птицы синхронизируют движения крыльев так, чтобы поймать восходящие потоки воздуха и избежать нисходящих. Учёные пришли к выводу, что птицам легче (то есть энергетически выгоднее) лететь клином. Так они экономят силы.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            Найдите ошибочные утверждения  о причинах полета птиц на юг клином.</a:t>
            </a:r>
          </a:p>
          <a:p>
            <a:pPr>
              <a:buAutoNum type="arabicPeriod"/>
            </a:pPr>
            <a:r>
              <a:rPr lang="ru-RU" sz="1800" b="1" dirty="0" smtClean="0">
                <a:solidFill>
                  <a:schemeClr val="tx1"/>
                </a:solidFill>
              </a:rPr>
              <a:t>Птицы экономят свои силы</a:t>
            </a:r>
          </a:p>
          <a:p>
            <a:pPr>
              <a:buAutoNum type="arabicPeriod"/>
            </a:pPr>
            <a:r>
              <a:rPr lang="ru-RU" sz="1800" b="1" dirty="0" smtClean="0">
                <a:solidFill>
                  <a:schemeClr val="tx1"/>
                </a:solidFill>
              </a:rPr>
              <a:t>Птицы ловят восходящие потоки воздуха</a:t>
            </a:r>
          </a:p>
          <a:p>
            <a:pPr>
              <a:buAutoNum type="arabicPeriod"/>
            </a:pPr>
            <a:r>
              <a:rPr lang="ru-RU" sz="1800" b="1" dirty="0" smtClean="0">
                <a:solidFill>
                  <a:srgbClr val="FF0000"/>
                </a:solidFill>
              </a:rPr>
              <a:t>Птицы прячутся от хищников</a:t>
            </a:r>
          </a:p>
          <a:p>
            <a:pPr>
              <a:buAutoNum type="arabicPeriod"/>
            </a:pPr>
            <a:r>
              <a:rPr lang="ru-RU" sz="1800" b="1" dirty="0" smtClean="0">
                <a:solidFill>
                  <a:srgbClr val="FF0000"/>
                </a:solidFill>
              </a:rPr>
              <a:t>Чтобы не заблудиться</a:t>
            </a:r>
          </a:p>
          <a:p>
            <a:pPr>
              <a:buAutoNum type="arabicPeriod"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08912" cy="57606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Задания на научное объяснение явлений</a:t>
            </a:r>
            <a:endParaRPr lang="ru-RU" sz="3200" dirty="0"/>
          </a:p>
        </p:txBody>
      </p:sp>
      <p:pic>
        <p:nvPicPr>
          <p:cNvPr id="4" name="Рисунок 3" descr="https://static1-repo.aif.ru/1/69/1892745/c/1d5344c0cc984ca1350a79c33077510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73016"/>
            <a:ext cx="3906316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3204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000" b="1" dirty="0" smtClean="0">
                <a:solidFill>
                  <a:schemeClr val="tx1"/>
                </a:solidFill>
              </a:rPr>
              <a:t>    1. Если посмотреть на любую реку на карте, то можно увидеть, что им свойственна извилистая форма. Почему так происходит, ведь логичнее протекание по прямому и короткому пути к месту, куда впадает река?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         2. Почему уровень воды в реке Амур повышается летом?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         3. Почему река Амазонка полноводна круглый год?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08912" cy="6480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Задания на научное объяснение явлений</a:t>
            </a:r>
            <a:endParaRPr lang="ru-RU" sz="3200" dirty="0"/>
          </a:p>
        </p:txBody>
      </p:sp>
      <p:pic>
        <p:nvPicPr>
          <p:cNvPr id="4" name="Рисунок 3" descr="Енисей - одна из наиболее длинных и полноводных рек Росс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212976"/>
            <a:ext cx="527446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340768"/>
            <a:ext cx="8280920" cy="4320480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Сравнить особенности сточных и бессточных озёр.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08912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Учебное исследование</a:t>
            </a:r>
            <a:endParaRPr lang="ru-RU" sz="3200" dirty="0"/>
          </a:p>
        </p:txBody>
      </p:sp>
      <p:pic>
        <p:nvPicPr>
          <p:cNvPr id="2050" name="Picture 2" descr="https://ds03.infourok.ru/uploads/ex/071f/00037606-55f51da4/img17.jpg"/>
          <p:cNvPicPr>
            <a:picLocks noChangeAspect="1" noChangeArrowheads="1"/>
          </p:cNvPicPr>
          <p:nvPr/>
        </p:nvPicPr>
        <p:blipFill>
          <a:blip r:embed="rId2" cstate="print"/>
          <a:srcRect l="2699" r="5527" b="11375"/>
          <a:stretch>
            <a:fillRect/>
          </a:stretch>
        </p:blipFill>
        <p:spPr bwMode="auto">
          <a:xfrm>
            <a:off x="2699792" y="2492896"/>
            <a:ext cx="4896544" cy="354639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268760"/>
            <a:ext cx="8280920" cy="43204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        Проанализируйте синоптическую карту и найдите правильные утверждения.</a:t>
            </a:r>
          </a:p>
          <a:p>
            <a:pPr marL="457200" indent="-457200" algn="just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Барнаул находится в зоне действия циклона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</a:rPr>
              <a:t>В Архангельске температура ниже 0°</a:t>
            </a:r>
          </a:p>
          <a:p>
            <a:pPr marL="457200" indent="-457200" algn="just"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</a:rPr>
              <a:t>В Челябинске ожидается потепление воздуха</a:t>
            </a:r>
          </a:p>
          <a:p>
            <a:pPr marL="457200" indent="-457200" algn="just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К Воронежу продвигается</a:t>
            </a:r>
          </a:p>
          <a:p>
            <a:pPr marL="457200" indent="-457200"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 теплый атмосферный фронт.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08912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Учебное исследование</a:t>
            </a:r>
            <a:endParaRPr lang="ru-RU" sz="3200" dirty="0"/>
          </a:p>
        </p:txBody>
      </p:sp>
      <p:pic>
        <p:nvPicPr>
          <p:cNvPr id="1026" name="Picture 2" descr="https://vossta.ru/rosobrnadzora-ot-25-12-15-01-31110-01/56042_html_44e20c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996952"/>
            <a:ext cx="5035428" cy="37060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3204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           Баскунчак – один из самых соленых водоемов на планете. В нем невозможно утонуть, так как соленость воды в озере составляет 300 грамм на литр воды. Такие характеристики обусловлены происхождением озера. Оно образовалось в верхней части соляной горы в котловине, основание которой находится на расстоянии тысяч метров под землей.</a:t>
            </a:r>
            <a:r>
              <a:rPr lang="ru-RU" sz="1800" dirty="0" smtClean="0"/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В водоем впадает множество ключей, расположенных на северо-западном берегу. Ежедневно питая Баскунчак, они привносят в него свыше 2500 кг соли. 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Установите соответствие</a:t>
            </a:r>
          </a:p>
          <a:p>
            <a:pPr algn="just">
              <a:buNone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08912" cy="6480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Интерпретация текста</a:t>
            </a:r>
            <a:endParaRPr lang="ru-RU" sz="3200" dirty="0"/>
          </a:p>
        </p:txBody>
      </p:sp>
      <p:pic>
        <p:nvPicPr>
          <p:cNvPr id="23554" name="Picture 2" descr="https://i01.fotocdn.net/s113/7b4ef2420ceee1cf/public_pin_l/25563056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9034" y="3356992"/>
            <a:ext cx="2809409" cy="1872208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3789040"/>
          <a:ext cx="5256584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292"/>
                <a:gridCol w="26282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Особенность природы озера Баскунчак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Причины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1. Один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из самых солёных водоёмов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А. В водоём впадает</a:t>
                      </a:r>
                      <a:r>
                        <a:rPr lang="ru-RU" baseline="0" dirty="0" smtClean="0">
                          <a:solidFill>
                            <a:srgbClr val="0070C0"/>
                          </a:solidFill>
                        </a:rPr>
                        <a:t> множество ключей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2. Площадь озера не меняется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Б. Находится в  котловине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соляной горы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В</a:t>
                      </a:r>
                      <a:r>
                        <a:rPr lang="ru-RU" baseline="0" dirty="0" smtClean="0"/>
                        <a:t> озере высокая п</a:t>
                      </a:r>
                      <a:r>
                        <a:rPr lang="ru-RU" dirty="0" smtClean="0"/>
                        <a:t>лотность</a:t>
                      </a:r>
                      <a:r>
                        <a:rPr lang="ru-RU" baseline="0" dirty="0" smtClean="0"/>
                        <a:t> воды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В. Солёность воды составляет 300</a:t>
                      </a:r>
                      <a:r>
                        <a:rPr lang="ru-RU" baseline="0" dirty="0" smtClean="0"/>
                        <a:t> грамм на литр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052736"/>
            <a:ext cx="8280920" cy="432048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    </a:t>
            </a:r>
            <a:r>
              <a:rPr lang="ru-RU" sz="1600" b="1" dirty="0" smtClean="0">
                <a:solidFill>
                  <a:schemeClr val="tx1"/>
                </a:solidFill>
              </a:rPr>
              <a:t>Городские </a:t>
            </a:r>
            <a:r>
              <a:rPr lang="ru-RU" sz="1600" b="1" dirty="0" err="1" smtClean="0">
                <a:solidFill>
                  <a:schemeClr val="tx1"/>
                </a:solidFill>
              </a:rPr>
              <a:t>паблики</a:t>
            </a:r>
            <a:r>
              <a:rPr lang="ru-RU" sz="1600" b="1" dirty="0" smtClean="0">
                <a:solidFill>
                  <a:schemeClr val="tx1"/>
                </a:solidFill>
              </a:rPr>
              <a:t> Липецка заполонили фотографии местного «неба в </a:t>
            </a:r>
            <a:r>
              <a:rPr lang="ru-RU" sz="1600" b="1" dirty="0" err="1" smtClean="0">
                <a:solidFill>
                  <a:schemeClr val="tx1"/>
                </a:solidFill>
              </a:rPr>
              <a:t>полосочку</a:t>
            </a:r>
            <a:r>
              <a:rPr lang="ru-RU" sz="1600" b="1" dirty="0" smtClean="0">
                <a:solidFill>
                  <a:schemeClr val="tx1"/>
                </a:solidFill>
              </a:rPr>
              <a:t>». В воздухе появились необычные полосы. Пользователи высказывали самые разные предположения природы подобного явления. Выяснилось, что эти полосы — конденсационные следы. Речь идет о следах, которые состоят из капель или ледяных кристаллов, возникающих в атмосфере вслед за летательными аппаратами. По словам экспертов, чаще всего подобное явление наблюдается в верхних слоях атмосферы, реже — в тропопаузе и стратосфере. При низких температурах такие полосы можно увидеть и на небольших высотах. Агентство напоминает, что накануне в Липецке прошли командно-штабные учения по гражданской обороне. В них принимали участие и самолеты, которые «изрешетили» небо.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              </a:t>
            </a:r>
            <a:r>
              <a:rPr lang="ru-RU" sz="1600" b="1" dirty="0" smtClean="0">
                <a:solidFill>
                  <a:schemeClr val="tx1"/>
                </a:solidFill>
              </a:rPr>
              <a:t>Найдите неверные утверждения, характеризующие появление белых полос на небе.</a:t>
            </a:r>
          </a:p>
          <a:p>
            <a:pPr algn="just"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</a:rPr>
              <a:t>Самолет распыляет белый порошок</a:t>
            </a:r>
          </a:p>
          <a:p>
            <a:pPr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</a:rPr>
              <a:t>Конденсационные следы летательных аппаратов</a:t>
            </a:r>
          </a:p>
          <a:p>
            <a:pPr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</a:rPr>
              <a:t>Следы, состоящие из капель или ледяных </a:t>
            </a:r>
            <a:r>
              <a:rPr lang="ru-RU" sz="1600" b="1" dirty="0" err="1" smtClean="0">
                <a:solidFill>
                  <a:schemeClr val="tx1"/>
                </a:solidFill>
              </a:rPr>
              <a:t>крис</a:t>
            </a:r>
            <a:r>
              <a:rPr lang="ru-RU" sz="1600" b="1" dirty="0" smtClean="0">
                <a:solidFill>
                  <a:schemeClr val="tx1"/>
                </a:solidFill>
              </a:rPr>
              <a:t>-</a:t>
            </a:r>
          </a:p>
          <a:p>
            <a:pPr algn="just">
              <a:buNone/>
            </a:pPr>
            <a:r>
              <a:rPr lang="ru-RU" sz="1600" b="1" dirty="0" err="1" smtClean="0">
                <a:solidFill>
                  <a:schemeClr val="tx1"/>
                </a:solidFill>
              </a:rPr>
              <a:t>таллов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just">
              <a:buAutoNum type="arabicPeriod" startAt="4"/>
            </a:pPr>
            <a:r>
              <a:rPr lang="ru-RU" sz="1600" b="1" dirty="0" smtClean="0">
                <a:solidFill>
                  <a:srgbClr val="FF0000"/>
                </a:solidFill>
              </a:rPr>
              <a:t>Конденсационные следы чаще всего появляются в 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нижнем слое атмосферы.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08912" cy="57606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Интерпретация текста</a:t>
            </a:r>
            <a:endParaRPr lang="ru-RU" sz="3200" dirty="0"/>
          </a:p>
        </p:txBody>
      </p:sp>
      <p:pic>
        <p:nvPicPr>
          <p:cNvPr id="1026" name="Picture 2" descr="https://fb.ru/media/i/9/7/8/7/2/7/i/9787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861048"/>
            <a:ext cx="3767306" cy="25165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5bafc2d5bb57e597aa84886462ebef52b090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521</Words>
  <Application>Microsoft Office PowerPoint</Application>
  <PresentationFormat>Экран (4:3)</PresentationFormat>
  <Paragraphs>67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«Формирование функциональной грамотности на уроках географии»</vt:lpstr>
      <vt:lpstr>Задания на научное объяснение явлений</vt:lpstr>
      <vt:lpstr>Задания на научное объяснение явлений</vt:lpstr>
      <vt:lpstr>Задания на научное объяснение явлений</vt:lpstr>
      <vt:lpstr>Задания на научное объяснение явлений</vt:lpstr>
      <vt:lpstr>Учебное исследование</vt:lpstr>
      <vt:lpstr>Учебное исследование</vt:lpstr>
      <vt:lpstr>Интерпретация текста</vt:lpstr>
      <vt:lpstr>Интерпретация текста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коллаж</dc:title>
  <dc:creator>obstinate</dc:creator>
  <dc:description>Шаблон презентации с сайта https://presentation-creation.ru/</dc:description>
  <cp:lastModifiedBy>Acer</cp:lastModifiedBy>
  <cp:revision>369</cp:revision>
  <dcterms:created xsi:type="dcterms:W3CDTF">2018-02-25T09:09:03Z</dcterms:created>
  <dcterms:modified xsi:type="dcterms:W3CDTF">2022-06-24T09:19:05Z</dcterms:modified>
</cp:coreProperties>
</file>