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63CF382-135F-49A8-A935-344F861E9A3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493C338-EBC3-4A4F-B623-320064C31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607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F382-135F-49A8-A935-344F861E9A3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C338-EBC3-4A4F-B623-320064C31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642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F382-135F-49A8-A935-344F861E9A3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C338-EBC3-4A4F-B623-320064C31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839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F382-135F-49A8-A935-344F861E9A3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C338-EBC3-4A4F-B623-320064C31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224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F382-135F-49A8-A935-344F861E9A3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C338-EBC3-4A4F-B623-320064C31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953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F382-135F-49A8-A935-344F861E9A3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C338-EBC3-4A4F-B623-320064C31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695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F382-135F-49A8-A935-344F861E9A3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C338-EBC3-4A4F-B623-320064C31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833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63CF382-135F-49A8-A935-344F861E9A3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C338-EBC3-4A4F-B623-320064C31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585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63CF382-135F-49A8-A935-344F861E9A3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C338-EBC3-4A4F-B623-320064C31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9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F382-135F-49A8-A935-344F861E9A3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C338-EBC3-4A4F-B623-320064C31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43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F382-135F-49A8-A935-344F861E9A3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C338-EBC3-4A4F-B623-320064C31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215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F382-135F-49A8-A935-344F861E9A3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C338-EBC3-4A4F-B623-320064C31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12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F382-135F-49A8-A935-344F861E9A3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C338-EBC3-4A4F-B623-320064C31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62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F382-135F-49A8-A935-344F861E9A3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C338-EBC3-4A4F-B623-320064C31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69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F382-135F-49A8-A935-344F861E9A3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C338-EBC3-4A4F-B623-320064C31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88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F382-135F-49A8-A935-344F861E9A3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C338-EBC3-4A4F-B623-320064C31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19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F382-135F-49A8-A935-344F861E9A3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C338-EBC3-4A4F-B623-320064C31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26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63CF382-135F-49A8-A935-344F861E9A3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493C338-EBC3-4A4F-B623-320064C31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969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AC22AB-214F-4B23-8D1B-7EC6FCE41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D7CD91-A8FC-4A30-8D4B-5478A93D8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06" y="2603500"/>
            <a:ext cx="11043821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ПРИЧАСТНЫЙ ОБОРОТ.</a:t>
            </a:r>
          </a:p>
          <a:p>
            <a:pPr marL="0" indent="0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ЗНАКИ ПРЕПИНАНИЯ ПРИ ПРИЧАСТНОМ ОБОРОТЕ.</a:t>
            </a:r>
          </a:p>
        </p:txBody>
      </p:sp>
    </p:spTree>
    <p:extLst>
      <p:ext uri="{BB962C8B-B14F-4D97-AF65-F5344CB8AC3E}">
        <p14:creationId xmlns:p14="http://schemas.microsoft.com/office/powerpoint/2010/main" val="4137171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57032E-4B55-4562-B7DA-A3A6ECF99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6AF795-00E0-499C-9496-82B82DEA9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91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2C9BF0-80B3-4C2D-8DAA-C5DA109FA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ПРИЧАСТИЕ – ЭТО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922C76-604A-452B-B3C8-BD78BEC66D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САМОСТОЯТЕЛЬНАЯ ЧАСТЬ РЕЧИ, КОТОРАЯ ПРОЯВЛЯЮЩИЙСЯ ВО ВРЕМЕНИ ПРИЗНАК ПРЕДМЕТА ПО ДЕЙСТВИЮ И </a:t>
            </a:r>
            <a:r>
              <a:rPr lang="ru-RU" b="1" dirty="0"/>
              <a:t>ОТВЕЧАЕТ НА ВОПРОСЫ: </a:t>
            </a:r>
            <a:r>
              <a:rPr lang="ru-RU" dirty="0"/>
              <a:t>КАКОЙ? КАКАЯ? КАКОЕ? КАКИЕ?</a:t>
            </a:r>
          </a:p>
        </p:txBody>
      </p:sp>
    </p:spTree>
    <p:extLst>
      <p:ext uri="{BB962C8B-B14F-4D97-AF65-F5344CB8AC3E}">
        <p14:creationId xmlns:p14="http://schemas.microsoft.com/office/powerpoint/2010/main" val="403976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D822E5-49C1-441B-A353-8BACE753A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Выпишите из текста словосочетания с причастиями.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7E9C00-1793-41ED-972C-3F25F7146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272" y="2603500"/>
            <a:ext cx="9492341" cy="3416300"/>
          </a:xfrm>
        </p:spPr>
        <p:txBody>
          <a:bodyPr>
            <a:noAutofit/>
          </a:bodyPr>
          <a:lstStyle/>
          <a:p>
            <a:r>
              <a:rPr lang="ru-RU" sz="24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Мы вошли в лес, освещённый лучами осеннего солнца. Расчищенная дорожка вела к неугомонному морю. Мы часто останавливались поражё</a:t>
            </a:r>
            <a:r>
              <a:rPr lang="ru-RU" sz="2400" dirty="0">
                <a:solidFill>
                  <a:srgbClr val="000000"/>
                </a:solidFill>
                <a:latin typeface="PT Sans" panose="020B0503020203020204" pitchFamily="34" charset="-52"/>
              </a:rPr>
              <a:t>нные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 яркой красотой необыкновенного леса. Берёзы как будто окута</a:t>
            </a:r>
            <a:r>
              <a:rPr lang="ru-RU" sz="2400" dirty="0">
                <a:solidFill>
                  <a:srgbClr val="000000"/>
                </a:solidFill>
                <a:latin typeface="PT Sans" panose="020B0503020203020204" pitchFamily="34" charset="-52"/>
              </a:rPr>
              <a:t>н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ы золотистой листвой, сверкавшей на солнце. Очень красивы клёны, одетые в багряную листву. Часто мы видим позолоченные солнцем и осенью листья, тихо падающие на землю. Дорожки пустынны, но на них лежат листья</a:t>
            </a:r>
            <a:r>
              <a:rPr lang="ru-RU" sz="2400" b="0" i="0" baseline="3000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1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 ,печально шуршащие под ногами. Иногда попадается дача, окруж</a:t>
            </a:r>
            <a:r>
              <a:rPr lang="ru-RU" sz="2400" dirty="0">
                <a:solidFill>
                  <a:srgbClr val="000000"/>
                </a:solidFill>
                <a:latin typeface="PT Sans" panose="020B0503020203020204" pitchFamily="34" charset="-52"/>
              </a:rPr>
              <a:t>ённ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ая выкраше</a:t>
            </a:r>
            <a:r>
              <a:rPr lang="ru-RU" sz="2400" dirty="0">
                <a:solidFill>
                  <a:srgbClr val="000000"/>
                </a:solidFill>
                <a:latin typeface="PT Sans" panose="020B0503020203020204" pitchFamily="34" charset="-52"/>
              </a:rPr>
              <a:t>нным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 забором.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19048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5E426D-8B8D-4A46-B02A-28958B21E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ПРОВЕРЯЕМ: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31A623-6670-444E-89A3-525B29FFF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лес, освещённый лучами осеннего солнца;</a:t>
            </a:r>
          </a:p>
          <a:p>
            <a:r>
              <a:rPr lang="ru-RU" sz="18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расчищенная дорожка;</a:t>
            </a:r>
          </a:p>
          <a:p>
            <a:r>
              <a:rPr lang="ru-RU" dirty="0">
                <a:solidFill>
                  <a:srgbClr val="000000"/>
                </a:solidFill>
                <a:latin typeface="PT Sans" panose="020B0503020203020204" pitchFamily="34" charset="-52"/>
              </a:rPr>
              <a:t>п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оражённые яркой красотой</a:t>
            </a:r>
          </a:p>
          <a:p>
            <a:r>
              <a:rPr lang="ru-RU" sz="18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листвой, сверкавшей на солнце;</a:t>
            </a:r>
          </a:p>
          <a:p>
            <a:r>
              <a:rPr lang="ru-RU" sz="18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клёны, одетые в багряную листву;</a:t>
            </a:r>
          </a:p>
          <a:p>
            <a:r>
              <a:rPr lang="ru-RU" sz="18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позолоченные солнцем и осенью листья;</a:t>
            </a:r>
          </a:p>
          <a:p>
            <a:r>
              <a:rPr lang="ru-RU" sz="18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листья, печально шуршащие под ногами;</a:t>
            </a:r>
          </a:p>
          <a:p>
            <a:r>
              <a:rPr lang="ru-RU" sz="18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дача, окруж</a:t>
            </a:r>
            <a:r>
              <a:rPr lang="ru-RU" sz="1800" dirty="0">
                <a:solidFill>
                  <a:srgbClr val="000000"/>
                </a:solidFill>
                <a:latin typeface="PT Sans" panose="020B0503020203020204" pitchFamily="34" charset="-52"/>
              </a:rPr>
              <a:t>ённ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ая выкраше</a:t>
            </a:r>
            <a:r>
              <a:rPr lang="ru-RU" sz="1800" dirty="0">
                <a:solidFill>
                  <a:srgbClr val="000000"/>
                </a:solidFill>
                <a:latin typeface="PT Sans" panose="020B0503020203020204" pitchFamily="34" charset="-52"/>
              </a:rPr>
              <a:t>нным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 забором.</a:t>
            </a:r>
          </a:p>
          <a:p>
            <a:endParaRPr lang="ru-RU" sz="1800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endParaRPr lang="ru-RU" sz="1800" b="0" i="0" dirty="0">
              <a:solidFill>
                <a:srgbClr val="000000"/>
              </a:solidFill>
              <a:effectLst/>
              <a:latin typeface="PT Sans" panose="020B0503020203020204" pitchFamily="34" charset="-52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114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B87EA4-1C1B-4D8B-B0B4-2AFCC8C60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806" y="973668"/>
            <a:ext cx="8220722" cy="706964"/>
          </a:xfrm>
        </p:spPr>
        <p:txBody>
          <a:bodyPr/>
          <a:lstStyle/>
          <a:p>
            <a:r>
              <a:rPr lang="ru-RU" dirty="0"/>
              <a:t>Чем словосочетание из второго предложения отличается от остальных?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893605-C34C-4E5C-A3C7-96692C26A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6000" b="1" dirty="0">
                <a:solidFill>
                  <a:schemeClr val="accent6">
                    <a:lumMod val="50000"/>
                  </a:schemeClr>
                </a:solidFill>
              </a:rPr>
              <a:t>У него нет слова, которое от него зависит, а у остальных причастий есть.</a:t>
            </a:r>
          </a:p>
        </p:txBody>
      </p:sp>
    </p:spTree>
    <p:extLst>
      <p:ext uri="{BB962C8B-B14F-4D97-AF65-F5344CB8AC3E}">
        <p14:creationId xmlns:p14="http://schemas.microsoft.com/office/powerpoint/2010/main" val="102115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94CBC-1532-4077-9496-F4D697B4A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ОПРЕДЕЛЕНИЕ: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8F4349-929E-44B0-ACFC-A3D1E5BD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96" y="2603500"/>
            <a:ext cx="9581118" cy="341630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ПРИЧАСТИЕ С ЗАВИСИМЫМ СЛОВОМ (СЛОВАМИ) НАЗЫВАЕТСЯ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ПРИЧАСТНЫМ ОБОРОТОМ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, КОТОРЫЙ ЯВЛЯЕТСЯ ОДНИМ ЧЛЕНОМ ПРЕДЛОЖЕНИЯ – 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  <a:t>определением.</a:t>
            </a:r>
          </a:p>
        </p:txBody>
      </p:sp>
    </p:spTree>
    <p:extLst>
      <p:ext uri="{BB962C8B-B14F-4D97-AF65-F5344CB8AC3E}">
        <p14:creationId xmlns:p14="http://schemas.microsoft.com/office/powerpoint/2010/main" val="1337596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7C5718-7855-415D-9C3D-703FF37EB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1C1699-43D8-4560-8353-0C8A46247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70338"/>
            <a:ext cx="8825659" cy="3649462"/>
          </a:xfrm>
        </p:spPr>
        <p:txBody>
          <a:bodyPr/>
          <a:lstStyle/>
          <a:p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КНИГА</a:t>
            </a:r>
            <a:r>
              <a:rPr lang="ru-RU" dirty="0"/>
              <a:t>,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прочитанная семиклассником</a:t>
            </a:r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    книга </a:t>
            </a:r>
            <a:r>
              <a:rPr lang="ru-RU" dirty="0"/>
              <a:t>(какая?)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прочитанная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    прочитанная </a:t>
            </a:r>
            <a:r>
              <a:rPr lang="ru-RU" dirty="0"/>
              <a:t>(кем?)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семиклассником</a:t>
            </a:r>
          </a:p>
          <a:p>
            <a:pPr marL="0" indent="0" algn="ctr">
              <a:buNone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DBC8F95B-68A5-4860-9662-5CFC96CA6A02}"/>
              </a:ext>
            </a:extLst>
          </p:cNvPr>
          <p:cNvSpPr/>
          <p:nvPr/>
        </p:nvSpPr>
        <p:spPr>
          <a:xfrm>
            <a:off x="2396971" y="2760955"/>
            <a:ext cx="4527612" cy="3994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прочитанная семиклассником</a:t>
            </a:r>
          </a:p>
        </p:txBody>
      </p:sp>
      <p:sp>
        <p:nvSpPr>
          <p:cNvPr id="6" name="Стрелка: изогнутая вправо 5">
            <a:extLst>
              <a:ext uri="{FF2B5EF4-FFF2-40B4-BE49-F238E27FC236}">
                <a16:creationId xmlns:a16="http://schemas.microsoft.com/office/drawing/2014/main" id="{B220BBE6-923C-4932-8557-AEC37E0C1061}"/>
              </a:ext>
            </a:extLst>
          </p:cNvPr>
          <p:cNvSpPr/>
          <p:nvPr/>
        </p:nvSpPr>
        <p:spPr>
          <a:xfrm rot="5400000">
            <a:off x="7059103" y="788892"/>
            <a:ext cx="1015605" cy="279908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91A0EC01-3D48-4B36-944F-D0B5D3FA240E}"/>
              </a:ext>
            </a:extLst>
          </p:cNvPr>
          <p:cNvSpPr/>
          <p:nvPr/>
        </p:nvSpPr>
        <p:spPr>
          <a:xfrm>
            <a:off x="7761186" y="2760954"/>
            <a:ext cx="3275860" cy="20152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Причастный оборот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A57FC7D-6202-48BC-BEA7-A19C67C4B546}"/>
              </a:ext>
            </a:extLst>
          </p:cNvPr>
          <p:cNvSpPr/>
          <p:nvPr/>
        </p:nvSpPr>
        <p:spPr>
          <a:xfrm>
            <a:off x="452761" y="5060272"/>
            <a:ext cx="3098307" cy="1455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Определяемое слово</a:t>
            </a:r>
          </a:p>
        </p:txBody>
      </p:sp>
      <p:sp>
        <p:nvSpPr>
          <p:cNvPr id="9" name="Стрелка: развернутая 8">
            <a:extLst>
              <a:ext uri="{FF2B5EF4-FFF2-40B4-BE49-F238E27FC236}">
                <a16:creationId xmlns:a16="http://schemas.microsoft.com/office/drawing/2014/main" id="{6DF3A70A-4193-48FD-A88C-8EF81347AACF}"/>
              </a:ext>
            </a:extLst>
          </p:cNvPr>
          <p:cNvSpPr/>
          <p:nvPr/>
        </p:nvSpPr>
        <p:spPr>
          <a:xfrm>
            <a:off x="656947" y="1797728"/>
            <a:ext cx="1554439" cy="3270357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31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9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8D27AB-81F4-49A0-8192-6FB676A89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 ЗНАКИ ПРЕПИНАНИЯ: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14347E6-D96A-423E-91A2-4BA1962C96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7696" y="2570580"/>
            <a:ext cx="1198678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800" b="0" i="1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Если причастный оборот находится перед определяемым словом, он </a:t>
            </a:r>
            <a:r>
              <a:rPr kumimoji="0" lang="ru-RU" altLang="ru-RU" sz="1800" b="0" i="1" u="sng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не выделяется запятыми</a:t>
            </a:r>
            <a:r>
              <a:rPr kumimoji="0" lang="ru-RU" altLang="ru-RU" sz="1800" b="0" i="1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ru-RU" altLang="ru-RU" sz="1800" b="0" i="1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Пример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Прочитанная семиклассником 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книга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лежала на столе.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i="1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Если причастный оборот находится после определяемого слова, он </a:t>
            </a:r>
            <a:r>
              <a:rPr kumimoji="0" lang="ru-RU" altLang="ru-RU" sz="1800" i="1" u="sng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обособляется запятыми с двух сторон.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sng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u="sng" dirty="0">
                <a:solidFill>
                  <a:schemeClr val="tx1"/>
                </a:solidFill>
                <a:latin typeface="Arial" panose="020B0604020202020204" pitchFamily="34" charset="0"/>
              </a:rPr>
              <a:t>Пример: </a:t>
            </a:r>
            <a:r>
              <a:rPr lang="ru-RU" altLang="ru-RU" b="1" dirty="0">
                <a:solidFill>
                  <a:schemeClr val="tx1"/>
                </a:solidFill>
                <a:latin typeface="Arial" panose="020B0604020202020204" pitchFamily="34" charset="0"/>
              </a:rPr>
              <a:t>Книга</a:t>
            </a:r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</a:rPr>
              <a:t>, </a:t>
            </a:r>
            <a:r>
              <a:rPr lang="ru-RU" altLang="ru-RU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прочитанная семиклассником</a:t>
            </a:r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</a:rPr>
              <a:t>, лежала на столе.</a:t>
            </a:r>
            <a:endParaRPr kumimoji="0" lang="ru-RU" altLang="ru-RU" sz="18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617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94FBB3-8B86-49F7-B747-E135D739A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2C65D4-F348-487F-9463-F9DD743D5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Научиться находить причастные обороты и определяемые слова.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Научиться отличать причастные обороты от одиночных причастий.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Определять место причастного оборота по отношению к определяемому слову.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Уметь выделять причастные обороты на письме.</a:t>
            </a:r>
          </a:p>
        </p:txBody>
      </p:sp>
    </p:spTree>
    <p:extLst>
      <p:ext uri="{BB962C8B-B14F-4D97-AF65-F5344CB8AC3E}">
        <p14:creationId xmlns:p14="http://schemas.microsoft.com/office/powerpoint/2010/main" val="2346530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41</TotalTime>
  <Words>328</Words>
  <Application>Microsoft Office PowerPoint</Application>
  <PresentationFormat>Широкоэкранный</PresentationFormat>
  <Paragraphs>48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PT Sans</vt:lpstr>
      <vt:lpstr>Times New Roman</vt:lpstr>
      <vt:lpstr>Wingdings 3</vt:lpstr>
      <vt:lpstr>Совет директоров</vt:lpstr>
      <vt:lpstr>Презентация PowerPoint</vt:lpstr>
      <vt:lpstr>ПРИЧАСТИЕ – ЭТО </vt:lpstr>
      <vt:lpstr>Выпишите из текста словосочетания с причастиями.</vt:lpstr>
      <vt:lpstr>ПРОВЕРЯЕМ:</vt:lpstr>
      <vt:lpstr>Чем словосочетание из второго предложения отличается от остальных?</vt:lpstr>
      <vt:lpstr>ОПРЕДЕЛЕНИЕ:</vt:lpstr>
      <vt:lpstr>Презентация PowerPoint</vt:lpstr>
      <vt:lpstr>ПРО ЗНАКИ ПРЕПИНАНИЯ:</vt:lpstr>
      <vt:lpstr>Задачи: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Valentin Sadov</dc:creator>
  <cp:lastModifiedBy>Valentin Sadov</cp:lastModifiedBy>
  <cp:revision>2</cp:revision>
  <dcterms:created xsi:type="dcterms:W3CDTF">2022-05-27T14:17:23Z</dcterms:created>
  <dcterms:modified xsi:type="dcterms:W3CDTF">2022-05-27T14:58:40Z</dcterms:modified>
</cp:coreProperties>
</file>