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  <a:srgbClr val="351413"/>
    <a:srgbClr val="212911"/>
    <a:srgbClr val="1A210D"/>
    <a:srgbClr val="460046"/>
    <a:srgbClr val="800080"/>
    <a:srgbClr val="AE5DFF"/>
    <a:srgbClr val="D4D3DF"/>
    <a:srgbClr val="DBD3E5"/>
    <a:srgbClr val="FDE8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slide" Target="slide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2.jpeg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image" Target="../media/image8.png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eisfree.com/content1/pic/zip/20112242111332497780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01.yapfiles.ru/files/496437/uzor.png" TargetMode="External"/><Relationship Id="rId5" Type="http://schemas.openxmlformats.org/officeDocument/2006/relationships/hyperlink" Target="http://img3.proshkolu.ru/content/media/pic/std/1000000/735000/734039-8f53ddc9c9751a99.jpg" TargetMode="External"/><Relationship Id="rId4" Type="http://schemas.openxmlformats.org/officeDocument/2006/relationships/hyperlink" Target="http://sluhi.com.ua/images/news/58-12022225594794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15616" y="4149080"/>
            <a:ext cx="7776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2400" b="1" i="1" dirty="0">
              <a:latin typeface="Times New Roman" pitchFamily="18" charset="0"/>
            </a:endParaRPr>
          </a:p>
        </p:txBody>
      </p:sp>
      <p:pic>
        <p:nvPicPr>
          <p:cNvPr id="11" name="Рисунок 10" descr="Рисунок18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691680" y="6237312"/>
            <a:ext cx="1606332" cy="360040"/>
          </a:xfrm>
          <a:prstGeom prst="rect">
            <a:avLst/>
          </a:prstGeom>
        </p:spPr>
      </p:pic>
      <p:pic>
        <p:nvPicPr>
          <p:cNvPr id="12" name="Рисунок 11" descr="Рисунок19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23728" y="260648"/>
            <a:ext cx="676875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76256" y="1484784"/>
            <a:ext cx="1174526" cy="2160240"/>
          </a:xfrm>
          <a:prstGeom prst="rect">
            <a:avLst/>
          </a:prstGeom>
          <a:noFill/>
        </p:spPr>
      </p:pic>
      <p:pic>
        <p:nvPicPr>
          <p:cNvPr id="8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1979712" y="2060848"/>
            <a:ext cx="1174526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501008"/>
            <a:ext cx="763284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Биологическое и социальное в человеке связано. Биологическое: наличие инстинктов, анатомия и физиология, биологические потребности. Социальное: формируется в обществе(речь, мышление, навыки), умеет подавлять и регулировать инстинкты, не мыслит себя без общества.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3528" y="2132856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Докажите, что человек – </a:t>
            </a:r>
            <a:r>
              <a:rPr lang="ru-RU" sz="2800" b="1" dirty="0" err="1" smtClean="0">
                <a:latin typeface="Georgia" pitchFamily="18" charset="0"/>
              </a:rPr>
              <a:t>биосоциальное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ущество</a:t>
            </a:r>
            <a:endParaRPr lang="ru-RU" sz="2800" b="1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092280" y="1052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ЧЕЛОВЕК И ОБЩЕСТВО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429000"/>
            <a:ext cx="84249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Так. Это слова немецкого философа Г.Гегеля. Всё в мире подчинено силам, действующим неотвратимо и непреложно. Если человек понимает эту необходимость, то он обретает «способность принимать решения со знанием дела».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3528" y="2060848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«Свобода есть осознанная необходимость». Так ли это?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236296" y="112474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ЧЕЛОВЕК И ОБЩЕСТВО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4149080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Процесс усиления интеграции между отдельными людьми, организациями и государствами. Экологическая проблема, проблема наличия пресной воды, голод, проблема мировой войны, терроризм и др.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5536" y="2132856"/>
            <a:ext cx="82089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Объясните суть процесса глобализации. Назовите глобальные проблемы современности.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236296" y="1052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ЧЕЛОВЕК И ОБЩЕСТВО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4149080"/>
            <a:ext cx="7632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Цель, средства, продукт(результат),мотивы.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2" y="1916832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Назовите элементы структуры деятельности.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107721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ЧЕЛОВЕК И ДЕЯТЕЛЬНОСТЬ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08304" y="134076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573016"/>
            <a:ext cx="813690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Существует общественное и индивидуальное сознание. Сознание – это высшая, свойственная человеку форма общественного и целенаправленного отражения действительности; совокупность психических процессов, участвующих в осмыслении человеком объективного мира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67544" y="2204864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Что такое сознание, какие виды сознания Вы знаете?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6296" y="148478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107721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ЧЕЛОВЕК И ДЕЯТЕЛЬНОСТЬ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789040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Знание – это форма существования и систематизации результатов познавательной деятельности. Существует чувственное и рациональное познание.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2" y="2132856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Охарактеризуйте познавательную деятельность. Формы познания, знание –это…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6296" y="148478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107721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ЧЕЛОВЕК И ДЕЯТЕЛЬНОСТЬ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356992"/>
            <a:ext cx="82809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Научное познание стоит всех ближе к истине, т.к. оно объективно, рационально обоснованно, науке свойственна особая система знания и </a:t>
            </a:r>
            <a:r>
              <a:rPr lang="ru-RU" sz="2800" i="1" dirty="0" err="1" smtClean="0">
                <a:latin typeface="Georgia" pitchFamily="18" charset="0"/>
              </a:rPr>
              <a:t>проверяемость</a:t>
            </a:r>
            <a:r>
              <a:rPr lang="ru-RU" sz="2800" i="1" dirty="0" smtClean="0">
                <a:latin typeface="Georgia" pitchFamily="18" charset="0"/>
              </a:rPr>
              <a:t>. Вместе с тем, в науке могут встречаться </a:t>
            </a:r>
            <a:r>
              <a:rPr lang="ru-RU" sz="2800" i="1" dirty="0" err="1" smtClean="0">
                <a:latin typeface="Georgia" pitchFamily="18" charset="0"/>
              </a:rPr>
              <a:t>проблемность</a:t>
            </a:r>
            <a:r>
              <a:rPr lang="ru-RU" sz="2800" i="1" dirty="0" smtClean="0">
                <a:latin typeface="Georgia" pitchFamily="18" charset="0"/>
              </a:rPr>
              <a:t> знания(гипотезы). Существует два уровня научного знания: эмпирический и теоретический.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2204864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В чём сущность научного познания?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6296" y="148478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107721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ЧЕЛОВЕК И ДЕЯТЕЛЬНОСТЬ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284984"/>
            <a:ext cx="76328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СО – это такое общество, где есть возможность выбора видов деятельности в соответствии со своими желаниями, интересами и целями, формируемыми в рамках существующих общечеловеческих ценностей гражданского общества.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2" y="2420888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Что такое свободное общество?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6296" y="148478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1077218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ЧЕЛОВЕК И ДЕЯТЕЛЬНОСТЬ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429000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Идеальное представление об истине, добре, человечности, красоте, о миропорядке в целом. Духовные ценности – это мировоззренческие, нравственные, эстетические и религиозные ценности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198884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Что мы понимаем под духовными ценностями и что мы к ним относим.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08304" y="9807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КУЛЬТУРЫ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79512" y="3429000"/>
            <a:ext cx="76328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Народная, элитарная, массовая. Функции: познавательная, оценочная, регулятивная, информативная, коммуникативная, социализация.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198884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Какие Вы знаете типы культуры. Какие функции выполняет культура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08304" y="9807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КУЛЬТУРЫ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" y="0"/>
            <a:ext cx="9121688" cy="6858000"/>
          </a:xfrm>
          <a:prstGeom prst="rect">
            <a:avLst/>
          </a:prstGeom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08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16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82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90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24440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6408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08416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0482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2490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824440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36408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08416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0482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52490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34" name="AutoShape 6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824440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35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36408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36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08416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37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804820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38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596336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39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824440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40" name="AutoShape 6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36503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42" name="AutoShape 7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8511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43" name="AutoShape 71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87719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44" name="AutoShape 7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59727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45" name="AutoShape 7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824535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467544" y="2132856"/>
            <a:ext cx="4463727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термины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467544" y="5013176"/>
            <a:ext cx="4463727" cy="50400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467544" y="4293096"/>
            <a:ext cx="4463727" cy="503039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Мир культуры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467544" y="2852936"/>
            <a:ext cx="4463727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Человек и общество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467544" y="3573016"/>
            <a:ext cx="4463727" cy="503039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Человек и деятельность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9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88411" y="116632"/>
            <a:ext cx="61366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0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1268760"/>
            <a:ext cx="2736304" cy="578044"/>
          </a:xfrm>
          <a:prstGeom prst="rect">
            <a:avLst/>
          </a:prstGeom>
          <a:noFill/>
        </p:spPr>
      </p:pic>
      <p:pic>
        <p:nvPicPr>
          <p:cNvPr id="37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1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V="1">
            <a:off x="3779912" y="5844868"/>
            <a:ext cx="2880320" cy="608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3528" y="3717032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В нашей стране существуют следующие типы ОО: дошкольная ОО, общеобразовательная организация, профессиональная ОО, ОО высшего образования.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2204864"/>
            <a:ext cx="7992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Через какие типы образовательных учреждений реализуется образование в нашей стране.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4288" y="1052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КУЛЬТУРЫ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212976"/>
            <a:ext cx="842493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Виды: пространственные(ИЗО, ДПИ, дизайн и др.), временные(музыка, литература), пространственно-временные(кино, эстрада, театр и др.) Функции: познавательная, коммуникативная, воспитательная, эстетическая, информационная, компенсаторная, ценностно-ориентирующая)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2" y="198884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Что такое искусство? Виды, функции…Приведите примеры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08304" y="1052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КУЛЬТУРЫ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645024"/>
            <a:ext cx="763284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Религия – это вера в существование сверхъестественного. </a:t>
            </a:r>
            <a:r>
              <a:rPr lang="ru-RU" sz="2800" i="1" dirty="0" err="1" smtClean="0">
                <a:latin typeface="Georgia" pitchFamily="18" charset="0"/>
              </a:rPr>
              <a:t>Христиансто</a:t>
            </a:r>
            <a:r>
              <a:rPr lang="ru-RU" sz="2800" i="1" dirty="0" smtClean="0">
                <a:latin typeface="Georgia" pitchFamily="18" charset="0"/>
              </a:rPr>
              <a:t>, ислам, буддизм. Сознание – это убеждение верующих в реальном существовании сверхъестественного, потустороннего, в том, что источником всего является БОГ (ценностей, ориентиров и т.д.)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2" y="1916832"/>
            <a:ext cx="669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Дайте определение религии. Назовите мировые религии. В чём сущность религиозного сознания?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6296" y="1052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 КУЛЬТУРЫ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79512" y="2780928"/>
            <a:ext cx="8064896" cy="388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1)Устанавливается только государством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2) Носит общеобязательный характер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3)Охраняется и гарантируется государством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4) Закрепляет существующий государственный и общественный строй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5) Применяет при необходимости государственное принуждение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3528" y="198884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Назовите основные признаки права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36296" y="1052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2708920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Сходство: общая цель, воспитательная роль, духовная, идейная основа. Различие: форма существования(право закреплено документально), сфера действия, соблюдение норм (применение санкций)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1916832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Сравните право и мораль.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164288" y="1052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573016"/>
            <a:ext cx="7632848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Основными источниками права являются:</a:t>
            </a:r>
          </a:p>
          <a:p>
            <a:pPr marL="514350" indent="-514350">
              <a:spcBef>
                <a:spcPct val="20000"/>
              </a:spcBef>
              <a:buAutoNum type="arabicParenR"/>
            </a:pPr>
            <a:r>
              <a:rPr lang="ru-RU" sz="2800" i="1" dirty="0" smtClean="0">
                <a:latin typeface="Georgia" pitchFamily="18" charset="0"/>
              </a:rPr>
              <a:t>Судебный прецедент</a:t>
            </a:r>
          </a:p>
          <a:p>
            <a:pPr marL="514350" indent="-514350">
              <a:spcBef>
                <a:spcPct val="20000"/>
              </a:spcBef>
              <a:buAutoNum type="arabicParenR"/>
            </a:pPr>
            <a:r>
              <a:rPr lang="ru-RU" sz="2800" i="1" dirty="0" smtClean="0">
                <a:latin typeface="Georgia" pitchFamily="18" charset="0"/>
              </a:rPr>
              <a:t>Нормативно-правовой акт</a:t>
            </a:r>
          </a:p>
          <a:p>
            <a:pPr marL="514350" indent="-514350">
              <a:spcBef>
                <a:spcPct val="20000"/>
              </a:spcBef>
              <a:buAutoNum type="arabicParenR"/>
            </a:pPr>
            <a:r>
              <a:rPr lang="ru-RU" sz="2800" i="1" dirty="0" smtClean="0">
                <a:latin typeface="Georgia" pitchFamily="18" charset="0"/>
              </a:rPr>
              <a:t>Нормативный договор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2" y="198884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Назовите основные источники права.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308304" y="9807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140968"/>
            <a:ext cx="7632848" cy="276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Виды: проступок и преступление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Признаки: деяние(действие и бездействие), противоправность, общественная опасность, наличие вины(виновность деяния), юридическая ответственность.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2060848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Назовите виды и признаки правонарушений.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092280" y="9807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3528" y="3645024"/>
            <a:ext cx="83529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Правоспособность – это возможность воспользоваться правом, которое закреплено  Конституцией и наступает с рождения. Дееспособность  - это способность человека совершать действия и нести ответственность за эти действия, полная наступает с совершеннолетия.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198884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Что такое правоспособность и дееспособность человека и гражданина.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36296" y="9807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316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736" y="1484784"/>
            <a:ext cx="612068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Идея кнопки «домик»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Знак вопроса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Мудрая сова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/>
              </a:rPr>
              <a:t>Разделитель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76672"/>
            <a:ext cx="6624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 - РЕСУРСЫ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11560" y="4797152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u="sng" dirty="0" smtClean="0">
                <a:latin typeface="Georgia" pitchFamily="18" charset="0"/>
              </a:rPr>
              <a:t>ОБЩЕСТВО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5536" y="1916832"/>
            <a:ext cx="74168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Обособившаяся от природы, но тесно с ней связанная часть мира, которая включает в себя способы взаимодействия людей и формы их объединения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ТЕРМИНЫ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6296" y="112474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95536" y="508518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u="sng" dirty="0" smtClean="0">
                <a:latin typeface="Georgia" pitchFamily="18" charset="0"/>
              </a:rPr>
              <a:t>КУЛЬТУРА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2060848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В переводе с латыни означает- возделывание, воспитание, образование. Всё то, что создано человеком, в процессе его материального и духовного развития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92280" y="126876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ТЕРМИНЫ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95536" y="429309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u="sng" dirty="0" smtClean="0">
                <a:latin typeface="Georgia" pitchFamily="18" charset="0"/>
              </a:rPr>
              <a:t>САНКЦИИ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5536" y="2060848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Средства государственного принуждения в случае нарушения нормативного акта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4288" y="112474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ТЕРМИНЫ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95536" y="450912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u="sng" dirty="0" smtClean="0">
                <a:latin typeface="Georgia" pitchFamily="18" charset="0"/>
              </a:rPr>
              <a:t>МАССОВАЯ КУЛЬТУРА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9512" y="198884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Различные культурные продукты, а также система их создания и распространения.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92280" y="112474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ТЕРМИНЫ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7544" y="494116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u="sng" dirty="0" smtClean="0">
                <a:latin typeface="Georgia" pitchFamily="18" charset="0"/>
              </a:rPr>
              <a:t>ПРАВОНАРУШЕНИЕ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5536" y="1988840"/>
            <a:ext cx="66967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Неправомерное (противоправное) общественно вредное виновное деяние, за которое предусмотрена юридическая ответственность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92280" y="119675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ТЕРМИНЫ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3356992"/>
            <a:ext cx="7632848" cy="328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1)Человек способен преобразовать окружающую среду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2) В основе деятельности человека лежит сознательно поставленная цель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3) Люди взаимодействуют, в этом процессе рождаются различные формы их объединения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9552" y="2204864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Назовите отличия деятельности людей от поведения животных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ЧЕЛОВЕК И ОБЩЕСТВО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164288" y="9807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3528" y="3861048"/>
            <a:ext cx="7632848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Общество имеет сложный характер, включает множество уровней, элементов и подсистем.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Сферы(подсистемы): экономическая, политическая, духовная, социальная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1520" y="2060848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Почему общество – это система, назовите подсистемы общества.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092280" y="1052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ЧЕЛОВЕК И ОБЩЕСТВО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967</Words>
  <Application>Microsoft Office PowerPoint</Application>
  <PresentationFormat>Экран (4:3)</PresentationFormat>
  <Paragraphs>176</Paragraphs>
  <Slides>28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ALEXEY</cp:lastModifiedBy>
  <cp:revision>29</cp:revision>
  <dcterms:created xsi:type="dcterms:W3CDTF">2014-01-06T16:00:12Z</dcterms:created>
  <dcterms:modified xsi:type="dcterms:W3CDTF">2022-03-18T13:49:11Z</dcterms:modified>
</cp:coreProperties>
</file>