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19201"/>
            <a:ext cx="8001000" cy="3581400"/>
          </a:xfrm>
        </p:spPr>
        <p:txBody>
          <a:bodyPr/>
          <a:lstStyle/>
          <a:p>
            <a:r>
              <a:rPr lang="ru-RU" sz="7200" dirty="0" smtClean="0">
                <a:latin typeface="Mistral" pitchFamily="66" charset="0"/>
              </a:rPr>
              <a:t>«Италия»</a:t>
            </a:r>
            <a:r>
              <a:rPr lang="ru-RU" smtClean="0">
                <a:latin typeface="Mistral" pitchFamily="66" charset="0"/>
              </a:rPr>
              <a:t/>
            </a:r>
            <a:br>
              <a:rPr lang="ru-RU" smtClean="0">
                <a:latin typeface="Mistral" pitchFamily="66" charset="0"/>
              </a:rPr>
            </a:br>
            <a:r>
              <a:rPr lang="ru-RU" smtClean="0">
                <a:latin typeface="Mistral" pitchFamily="66" charset="0"/>
              </a:rPr>
              <a:t> </a:t>
            </a:r>
            <a:endParaRPr lang="ru-RU" dirty="0">
              <a:latin typeface="Mistral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Коротко о стране…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Государство в Южной Европе, в центре Средиземноморья. Входит в Евросоюз и НАТО с момента их создания. Занимает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Апеннинский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полуостров, крайний северо-запад Балканского полуострова,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Паданскую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равнину, южные склоны Альп, острова Сицилия, Сардиния и ряд мелких островов.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Natalya\Desktop\Катина папка\Италия\ital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438400"/>
            <a:ext cx="6324600" cy="4148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информация…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Полное название- Италия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Основана в 1861 году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Столица- Рим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Крупнейшие города- Рим, Милан ,Неаполь, Генуя, Флоренция и т.д.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правления- парламентская  республика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Население- 60 795 612 человек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Плотность населения- 201,1 чел/км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Официальный язык- итальянский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Флаг и герб…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istral" pitchFamily="66" charset="0"/>
              </a:rPr>
              <a:t>Флаг</a:t>
            </a:r>
          </a:p>
          <a:p>
            <a:pPr algn="ctr">
              <a:buNone/>
            </a:pPr>
            <a:endParaRPr lang="ru-RU" dirty="0">
              <a:latin typeface="Mistral" pitchFamily="66" charset="0"/>
            </a:endParaRPr>
          </a:p>
        </p:txBody>
      </p:sp>
      <p:pic>
        <p:nvPicPr>
          <p:cNvPr id="2052" name="Picture 4" descr="C:\Users\Natalya\Desktop\Катина папка\Италия\flag_ital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73152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Флаг и герб…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istral" pitchFamily="66" charset="0"/>
              </a:rPr>
              <a:t>Герб</a:t>
            </a:r>
            <a:endParaRPr lang="ru-RU" dirty="0">
              <a:latin typeface="Mistral" pitchFamily="66" charset="0"/>
            </a:endParaRPr>
          </a:p>
        </p:txBody>
      </p:sp>
      <p:pic>
        <p:nvPicPr>
          <p:cNvPr id="4" name="Picture 2" descr="C:\Users\Natalya\Desktop\Катина папка\Италия\390px-Emblem_of_Italy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6388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Исторические личности…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Галилео Галилей (1564-1642)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Галилей был гениальным математиком, астрономом и учёным. Он доказал, что Земля и планеты обращаются вокруг Солнца, изобрёл телескоп.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Natalya\Desktop\Катина папка\Италия\Galilee-2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438400"/>
            <a:ext cx="3200400" cy="4191000"/>
          </a:xfrm>
          <a:prstGeom prst="rect">
            <a:avLst/>
          </a:prstGeom>
          <a:noFill/>
        </p:spPr>
      </p:pic>
      <p:pic>
        <p:nvPicPr>
          <p:cNvPr id="3075" name="Picture 3" descr="C:\Users\Natalya\Desktop\Катина папка\Италия\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438400"/>
            <a:ext cx="3322637" cy="41772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Исторические личности…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Леонардо да Винчи (1452-1519)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Этот учёный, инженер, архитектор и художник был ведущей фигурой эпохи Возрождения.  Он изобретал крылатые машины.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Natalya\Desktop\Катина папка\Италия\Leonardo_da_Vinc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667000"/>
            <a:ext cx="3162300" cy="3967163"/>
          </a:xfrm>
          <a:prstGeom prst="rect">
            <a:avLst/>
          </a:prstGeom>
          <a:noFill/>
        </p:spPr>
      </p:pic>
      <p:pic>
        <p:nvPicPr>
          <p:cNvPr id="4099" name="Picture 3" descr="C:\Users\Natalya\Desktop\Катина папка\Италия\eb201167-0503-46a0-9b56-9b0b38beaba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733800"/>
            <a:ext cx="46482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Natalya\Desktop\Катина папка\Италия\Última_Cena_-_Da_Vinci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895600"/>
            <a:ext cx="4876800" cy="3713052"/>
          </a:xfrm>
          <a:prstGeom prst="rect">
            <a:avLst/>
          </a:prstGeom>
          <a:noFill/>
        </p:spPr>
      </p:pic>
      <p:pic>
        <p:nvPicPr>
          <p:cNvPr id="4" name="Picture 2" descr="C:\Users\Natalya\Desktop\Катина папка\Италия\м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57400"/>
            <a:ext cx="3657600" cy="44958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Исторические личности…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Мировыми шедеврами являются картины Леонардо-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Лиза», «Тайная вечеря», «Мадонна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Литта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Витрувианский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человек»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Natalya\Desktop\Катина папка\Италия\Mona_Lisa,_by_Leonardo_da_Vinci,_from_C2RMF_retouch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1046702" y="-49149001"/>
            <a:ext cx="4410426" cy="6572885"/>
          </a:xfrm>
          <a:prstGeom prst="rect">
            <a:avLst/>
          </a:prstGeom>
          <a:noFill/>
        </p:spPr>
      </p:pic>
      <p:pic>
        <p:nvPicPr>
          <p:cNvPr id="1026" name="Picture 2" descr="C:\Users\Natalya\Desktop\Катина папка\Италия\Leonardo_da_Vinci_attributed_-_Madonna_Lit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057400"/>
            <a:ext cx="3657600" cy="4495800"/>
          </a:xfrm>
          <a:prstGeom prst="rect">
            <a:avLst/>
          </a:prstGeom>
          <a:noFill/>
        </p:spPr>
      </p:pic>
      <p:pic>
        <p:nvPicPr>
          <p:cNvPr id="6" name="Picture 3" descr="C:\Users\Natalya\Desktop\Катина папка\Италия\800px-Da_Vinci_Vitruve_Luc_Viatou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2057400"/>
            <a:ext cx="36576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Исторические личности…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algn="ctr">
              <a:buNone/>
            </a:pPr>
            <a:r>
              <a:rPr lang="ru-RU" b="1" dirty="0" err="1" smtClean="0">
                <a:latin typeface="Mistral" pitchFamily="66" charset="0"/>
              </a:rPr>
              <a:t>Бенито</a:t>
            </a:r>
            <a:r>
              <a:rPr lang="ru-RU" b="1" dirty="0" smtClean="0">
                <a:latin typeface="Mistral" pitchFamily="66" charset="0"/>
              </a:rPr>
              <a:t> Муссолини (1883-1945)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Премьер-министр в 1922-1943 гг. и основатель фашистской партии. Правительство Муссолини проводило агрессивную внешнюю политику. В 1945 г. Муссолини был расстрелян итальянскими партизанами.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Natalya\Desktop\Катина папка\Италия\Benito_Mussolini_color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590800"/>
            <a:ext cx="3124200" cy="4095750"/>
          </a:xfrm>
          <a:prstGeom prst="rect">
            <a:avLst/>
          </a:prstGeom>
          <a:noFill/>
        </p:spPr>
      </p:pic>
      <p:pic>
        <p:nvPicPr>
          <p:cNvPr id="2051" name="Picture 3" descr="C:\Users\Natalya\Desktop\Катина папка\Италия\Benito_Mussolini_Roman_Salu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590800"/>
            <a:ext cx="4419600" cy="4108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Традиции и культура…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b="1" dirty="0" err="1" smtClean="0">
                <a:latin typeface="Mistral" pitchFamily="66" charset="0"/>
              </a:rPr>
              <a:t>Пиноккио</a:t>
            </a:r>
            <a:endParaRPr lang="ru-RU" b="1" dirty="0" smtClean="0">
              <a:latin typeface="Mistral" pitchFamily="66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Всемирную известность получила сказка «Приключения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Пиноккио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»,написанная итальянским писателем Карло Коллоди в 1880 г.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Natalya\Desktop\Катина папка\Италия\1334563859_91_6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514600"/>
            <a:ext cx="3048000" cy="4119466"/>
          </a:xfrm>
          <a:prstGeom prst="rect">
            <a:avLst/>
          </a:prstGeom>
          <a:noFill/>
        </p:spPr>
      </p:pic>
      <p:pic>
        <p:nvPicPr>
          <p:cNvPr id="3075" name="Picture 3" descr="C:\Users\Natalya\Desktop\Катина папка\Италия\Пиноккио_229739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590800"/>
            <a:ext cx="4394200" cy="401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talya\Desktop\Катина папка\Италия\1441531587_d7df42ea2cc922df2429458497faa023_lar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438400"/>
            <a:ext cx="6934200" cy="42862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Традиции и культура…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Футбол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Футбол можно считать национальным спортом в Италии. Почти в каждом городе есть своя команда.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Natalya\Desktop\Катина папка\Италия\Футбол-в-Итали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438400"/>
            <a:ext cx="69342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Традиции и культура…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istral" pitchFamily="66" charset="0"/>
              </a:rPr>
              <a:t>Итальянская кухня</a:t>
            </a:r>
          </a:p>
          <a:p>
            <a:pPr algn="ctr">
              <a:buNone/>
            </a:pPr>
            <a:endParaRPr lang="ru-RU" dirty="0">
              <a:latin typeface="Mistral" pitchFamily="66" charset="0"/>
            </a:endParaRPr>
          </a:p>
        </p:txBody>
      </p:sp>
      <p:pic>
        <p:nvPicPr>
          <p:cNvPr id="5122" name="Picture 2" descr="C:\Users\Natalya\Desktop\Катина папка\Италия\10cd3de15e058ad102b08eede69554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848600" cy="5072158"/>
          </a:xfrm>
          <a:prstGeom prst="rect">
            <a:avLst/>
          </a:prstGeom>
          <a:noFill/>
        </p:spPr>
      </p:pic>
      <p:pic>
        <p:nvPicPr>
          <p:cNvPr id="5123" name="Picture 3" descr="C:\Users\Natalya\Desktop\Катина папка\Италия\Gela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7848600" cy="5105400"/>
          </a:xfrm>
          <a:prstGeom prst="rect">
            <a:avLst/>
          </a:prstGeom>
          <a:noFill/>
        </p:spPr>
      </p:pic>
      <p:pic>
        <p:nvPicPr>
          <p:cNvPr id="5124" name="Picture 4" descr="C:\Users\Natalya\Desktop\Катина папка\Италия\1380316095-pitstsa-ch2--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524000"/>
            <a:ext cx="7848600" cy="5181600"/>
          </a:xfrm>
          <a:prstGeom prst="rect">
            <a:avLst/>
          </a:prstGeom>
          <a:noFill/>
        </p:spPr>
      </p:pic>
      <p:pic>
        <p:nvPicPr>
          <p:cNvPr id="5125" name="Picture 5" descr="C:\Users\Natalya\Desktop\Катина папка\Италия\Pizza-Margherita-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1524000"/>
            <a:ext cx="7848600" cy="5181600"/>
          </a:xfrm>
          <a:prstGeom prst="rect">
            <a:avLst/>
          </a:prstGeom>
          <a:noFill/>
        </p:spPr>
      </p:pic>
      <p:pic>
        <p:nvPicPr>
          <p:cNvPr id="5126" name="Picture 6" descr="C:\Users\Natalya\Desktop\Катина папка\Италия\lasagni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1524000"/>
            <a:ext cx="7848600" cy="5181600"/>
          </a:xfrm>
          <a:prstGeom prst="rect">
            <a:avLst/>
          </a:prstGeom>
          <a:noFill/>
        </p:spPr>
      </p:pic>
      <p:pic>
        <p:nvPicPr>
          <p:cNvPr id="5129" name="Picture 9" descr="C:\Users\Natalya\Desktop\Катина папка\Италия\140866_530707b70bbf1530707b70bc2a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1524000"/>
            <a:ext cx="7848600" cy="5181600"/>
          </a:xfrm>
          <a:prstGeom prst="rect">
            <a:avLst/>
          </a:prstGeom>
          <a:noFill/>
        </p:spPr>
      </p:pic>
      <p:pic>
        <p:nvPicPr>
          <p:cNvPr id="5130" name="Picture 10" descr="C:\Users\Natalya\Desktop\Катина папка\Италия\tiramisu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" y="1524000"/>
            <a:ext cx="78486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talya\Desktop\Катина папка\Италия\Milano-offerte-lavor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95600"/>
            <a:ext cx="5045075" cy="34988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Достопримечательности…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istral" pitchFamily="66" charset="0"/>
              </a:rPr>
              <a:t>Милан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Милан называют столицей итальянской моды. Здесь проходит знаменитая на весь мир Миланская неделя мод. Итальянские модельеры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Прада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Аармани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известны во всём мире.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Natalya\Desktop\Катина папка\Италия\milan-fashion-shows-schedule-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895600"/>
            <a:ext cx="50546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atalya\Desktop\Катина папка\Италия\221662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438400"/>
            <a:ext cx="7239000" cy="416718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Достопримечательности…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Венеция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Город состоит из 118 мелких островков, связанных каналами и мостами. Знаменитый мост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Риальто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является главным мостом Большого канала. Способ передвижения- гондолы.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Natalya\Desktop\Катина папка\Италия\Венеция-на-закат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438400"/>
            <a:ext cx="7239000" cy="4191000"/>
          </a:xfrm>
          <a:prstGeom prst="rect">
            <a:avLst/>
          </a:prstGeom>
          <a:noFill/>
        </p:spPr>
      </p:pic>
      <p:pic>
        <p:nvPicPr>
          <p:cNvPr id="7172" name="Picture 4" descr="C:\Users\Natalya\Desktop\Катина папка\Италия\0b6275f955d040f761993b46250e5ac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438400"/>
            <a:ext cx="72390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Natalya\Desktop\Катина папка\Италия\florence-cathedr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7924800" cy="41116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Достопримечательности…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Собор Санта Мария </a:t>
            </a:r>
            <a:r>
              <a:rPr lang="ru-RU" b="1" dirty="0" err="1" smtClean="0">
                <a:latin typeface="Mistral" pitchFamily="66" charset="0"/>
              </a:rPr>
              <a:t>дель</a:t>
            </a:r>
            <a:r>
              <a:rPr lang="ru-RU" b="1" dirty="0" smtClean="0">
                <a:latin typeface="Mistral" pitchFamily="66" charset="0"/>
              </a:rPr>
              <a:t> </a:t>
            </a:r>
            <a:r>
              <a:rPr lang="ru-RU" b="1" dirty="0" err="1" smtClean="0">
                <a:latin typeface="Mistral" pitchFamily="66" charset="0"/>
              </a:rPr>
              <a:t>Фьоре</a:t>
            </a:r>
            <a:endParaRPr lang="ru-RU" b="1" dirty="0" smtClean="0">
              <a:latin typeface="Mistral" pitchFamily="66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Это кафедральный собор во Флоренции, самое знаменитое из архитектурных сооружений во Флоренции. Находится в самом центре города, на соборной площади.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Natalya\Desktop\Катина папка\Италия\Firenze-Pisa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362200"/>
            <a:ext cx="79248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Достопримечательности…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Падающая башня в Пизе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Особенность этой башни на площади Чудес- её наклон. Строительство началось в 1173, но вскоре прекратилось, поскольку появились первые признаки падения здания.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Natalya\Desktop\Катина папка\Италия\Pizanskaya-bashnya-f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0"/>
            <a:ext cx="3657600" cy="4267200"/>
          </a:xfrm>
          <a:prstGeom prst="rect">
            <a:avLst/>
          </a:prstGeom>
          <a:noFill/>
        </p:spPr>
      </p:pic>
      <p:pic>
        <p:nvPicPr>
          <p:cNvPr id="9219" name="Picture 3" descr="C:\Users\Natalya\Desktop\Катина папка\Италия\800px-PISA_by_creactio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286000"/>
            <a:ext cx="36576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Natalya\Desktop\Катина папка\Италия\bc4817fcaefbdbf8f134f0deec69c4b2_RSZ_69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7086600" cy="41586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Достопримечательности…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Mistral" pitchFamily="66" charset="0"/>
              </a:rPr>
              <a:t>Помпеи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Древнеримский город недалеко от Неаполя, в регионе Кампания, погребённый под слоем вулканического пепла в результате извержения Везувия 24 августа 79 года.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 descr="C:\Users\Natalya\Desktop\Катина папка\Италия\помпеи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514600"/>
            <a:ext cx="7086600" cy="4188047"/>
          </a:xfrm>
          <a:prstGeom prst="rect">
            <a:avLst/>
          </a:prstGeom>
          <a:noFill/>
        </p:spPr>
      </p:pic>
      <p:pic>
        <p:nvPicPr>
          <p:cNvPr id="10244" name="Picture 4" descr="C:\Users\Natalya\Desktop\Катина папка\Италия\898270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514600"/>
            <a:ext cx="70866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4572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Mistral" pitchFamily="66" charset="0"/>
              </a:rPr>
              <a:t>Спасибо за внимание!</a:t>
            </a:r>
            <a:endParaRPr lang="ru-RU" sz="5400" b="1" dirty="0">
              <a:latin typeface="Mistral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379</Words>
  <PresentationFormat>Экран (4:3)</PresentationFormat>
  <Paragraphs>51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«Италия»  </vt:lpstr>
      <vt:lpstr>Коротко о стране…</vt:lpstr>
      <vt:lpstr>Основная информация…</vt:lpstr>
      <vt:lpstr>Флаг и герб…</vt:lpstr>
      <vt:lpstr>Флаг и герб…</vt:lpstr>
      <vt:lpstr>Исторические личности…</vt:lpstr>
      <vt:lpstr>Исторические личности…</vt:lpstr>
      <vt:lpstr>Исторические личности…</vt:lpstr>
      <vt:lpstr>Исторические личности…</vt:lpstr>
      <vt:lpstr>Традиции и культура…</vt:lpstr>
      <vt:lpstr>Традиции и культура…</vt:lpstr>
      <vt:lpstr>Традиции и культура…</vt:lpstr>
      <vt:lpstr>Достопримечательности…</vt:lpstr>
      <vt:lpstr>Достопримечательности…</vt:lpstr>
      <vt:lpstr>Достопримечательности…</vt:lpstr>
      <vt:lpstr>Достопримечательности…</vt:lpstr>
      <vt:lpstr>Достопримечательности…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Natalya</dc:creator>
  <cp:lastModifiedBy>учитель</cp:lastModifiedBy>
  <cp:revision>55</cp:revision>
  <dcterms:created xsi:type="dcterms:W3CDTF">2017-10-15T12:20:32Z</dcterms:created>
  <dcterms:modified xsi:type="dcterms:W3CDTF">2026-10-05T05:54:48Z</dcterms:modified>
</cp:coreProperties>
</file>