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JetBrains Mono"/>
      <p:regular r:id="rId200"/>
    </p:embeddedFont>
    <p:embeddedFont>
      <p:font typeface="Oswald"/>
      <p:regular r:id="rId204"/>
      <p:bold r:id="rId205"/>
    </p:embeddedFont>
    <p:embeddedFont>
      <p:font typeface="Golos Tex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товарищи. Тема нашего сегодняшнего занятия — стрелковое оружие и ручные гранаты Вооружённых Сил Российской Федерации. Мы разберём, какие образцы стоят на вооружении, для чего они предназначены и каковы их основные характеристики. Эти знания — база, без которой невозможно дальнейшее освоение огневой подготовки.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брать в руки оружие, запомните главное: безопасность — это не пункт инструкции, а образ действий. Оружие всегда считается заряженным, даже если вы уверены в обратном. Поэтому ствол направляем только туда, куда можно стрелять, а палец на спусковой крючок кладём лишь в момент выстрела. Заряжание и разряжание — только по команде руководителя, чтобы исключить случайные выстрелы. И отдельно про гранаты: бросок — только из укрытия, с выдержкой не меньше 25 метров до цели и 50 метров до людей. Кто нарушает эти правила — отстраняется от стрельб немедленно.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разобрали основные виды стрелкового оружия и ручных гранат, их назначение и ключевые характеристики. Главное, что нужно вынести из этого занятия — без знания материальной части невозможно эффективное и безопасное обращение с оружием. Эти знания — фундамент всей огневой подготовки. Спасибо за внимание, я готов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Начнём с классификации. Всё стрелковое оружие и ручные гранаты делятся по назначению на пять основных видов: пистолеты, автоматы, пулемёты, снайперские винтовки и ручные гранаты. Каждый вид решает свою боевую задачу — от личной самообороны до подавления огневых точек противника. Также оружие различается по калибру: от малого 5,45 мм у автоматов до крупного 12,7 мм у крупнокалиберных пулемётов. Сегодня мы подробно разберём каждый вид, его назначение и тактико-технические характеристики.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Сравним два основных пистолета, стоящих на вооружении: пистолет Макарова и пистолет Ярыгина. Оба используют патроны калибра 9 мм, но у ПЯ магазин вмещает 18 патронов против 8 у ПМ — это почти в два с половиной раза больше. Прицельная дальность у них одинаковая — 50 метров, а вот боевая скорострельность у ПЯ чуть выше. Поэтому ПЯ постепенно заменяет ПМ в войсках, особенно там, где важна огневая мощь.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Сравним два основных автомата, стоящих на вооружении нашей армии. Оба используют патрон 5,45×39 мм, но АК-12 — это глубокая модернизация, созданная с учётом опыта современных конфликтов. Главное отличие — темп стрельбы: 700 выстрелов в минуту против 600 у АК-74. При этом масса и прицельная дальность практически не изменились, что говорит о преемственности конструкции. Дальше рассмотрим пистолет Макарова.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сравним основные пулемёты, которые стоят на вооружении. РПК-74 — это, по сути, усиленный автомат Калашникова под патрон 5,45, лёгкий и манёвренный. ПКМ — классика под 7,62, надёжный и проверенный. А вот ПКП «Печенег» — это модернизация ПКМ с принудительным охлаждением ствола, что позволяет вести плотный огонь без замены ствола. Обратите внимание на темп стрельбы: у всех примерно 650 выстрелов в минуту, но вот масса и дальность эффективной стрельбы отличаются. Именно «Печенег» сегодня считается лучшим выбором для мотострелков — он точнее и удобнее в бою.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Сравним две снайперские винтовки, которые стоят на вооружении нашей армии. СВД — это проверенная временем классика калибра 7,62, она легче и привычнее в мотострелковых подразделениях. АСВК — крупнокалиберная винтовка под патрон 12,7 мм, она заметно тяжелее, но за счёт этого бьёт дальше — на полтора километра. Обратите внимание на разницу в массе: почти 12 с половиной килограммов против четырёх с небольшим у СВД. Поэтому выбор между ними — это всегда компромисс между мобильностью и дальностью боя.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Ручные гранаты — это наше ближнее оружие, которое решает исход боя на дистанции до полусотни метров. Основное деление — по назначению и поражающему действию. Наступательные гранаты, вроде РГД-5 и РГН, дают меньший радиус разлёта осколков, поэтому их можно бросать в движении, не опасаясь за своих. Оборонительные — Ф-1 и РГО — наоборот, имеют большую зону поражения, и метать их нужно только из укрытия, иначе можно зацепить и себя. Отдельно стоят противотанковые гранаты, например РКГ-3, которые бьют кумулятивной струёй и способны пробить броню. По сути, выбор гранаты — это всегда вопрос дистанции и того, что именно мы хотим уничтожить.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сравним основные ручные гранаты, стоящие на вооружении. Обратите внимание: у всех четырёх образцов время замедления одинаковое — от трёх до четырёх секунд. Главные отличия — в массе и радиусе поражения. Ф-1, которую в войсках называют «лимонкой», даёт осколочное поражение до двухсот метров — это самый большой показатель. А вот РГН — наступательная граната, она почти вдвое легче и удобнее для броска на дальние дистанции. Запомните эту таблицу: выбор гранаты зависит от задачи — обороняетесь вы или атакуете.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Разберём, из чего состоит автомат Калашникова и как он работает. Главная особенность АК — автоматика на отводе пороховых газов: часть газов после выстрела толкает поршень, и затворная рама перезаряжает оружие. Это обеспечивает высокую надёжность и скорострельность. Переключатель режимов позволяет вести огонь одиночными выстрелами или очередями, а предохранитель блокирует спуск. Именно простота устройства и живучесть механизмов сделали АК самым массовым автоматом в мире.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916c87a1bf049ce4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dd3ad125bf53729.jpe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dd3ad125bf53729.jpe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dd3ad125bf53729.jpeg"/><Relationship Id="rId4" Type="http://schemas.openxmlformats.org/officeDocument/2006/relationships/image" Target="../media/m8e0ea8cf8f82ff2e.jpe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dd3ad125bf53729.jpe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dd3ad125bf53729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dd3ad125bf53729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dd3ad125bf53729.jpe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dd3ad125bf53729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dd3ad125bf53729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dd3ad125bf53729.jpeg"/><Relationship Id="rId4" Type="http://schemas.openxmlformats.org/officeDocument/2006/relationships/image" Target="../media/mbe5c7a6b2981487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4840"/>
            <a:ext cx="236321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chemeClr val="tx1"/>
                </a:solidFill>
                <a:latin typeface="JetBrains Mono"/>
              </a:rPr>
              <a:t>Вооруженные Силы РФ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16586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JetBrains Mono"/>
              </a:rPr>
              <a:t>Огневая подготовка · Занятие 1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86840"/>
            <a:ext cx="9423400" cy="2893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cap="all">
                <a:solidFill>
                  <a:schemeClr val="tx1"/>
                </a:solidFill>
                <a:latin typeface="Oswald"/>
              </a:rPr>
              <a:t>Стрелковое оружие и ручные гранаты Вооружённых Сил Российской Федерации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41960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66A6E"/>
                </a:solidFill>
                <a:latin typeface="Golos Text"/>
              </a:rPr>
              <a:t>Изучаем виды, назначение и тактико-технические характеристики основных образцов стрелкового оружия и ручных гранат, состоящих на вооружении ВС РФ.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68400" y="5882640"/>
            <a:ext cx="146297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Учебная группа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68400" y="6088380"/>
            <a:ext cx="134207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chemeClr val="tx1"/>
                </a:solidFill>
                <a:latin typeface="Golos Text"/>
              </a:rPr>
              <a:t>8 класс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89610"/>
            <a:ext cx="1547336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515058"/>
            <a:ext cx="161645" cy="161645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444698"/>
            <a:ext cx="161645" cy="161645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036518"/>
            <a:ext cx="161645" cy="161645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966158"/>
            <a:ext cx="161645" cy="161645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728980"/>
            <a:ext cx="167798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Меры безопасности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10590"/>
            <a:ext cx="10693400" cy="10261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chemeClr val="tx1"/>
                </a:solidFill>
                <a:latin typeface="Oswald"/>
              </a:rPr>
              <a:t>Меры безопасности при обращении с оружием и гранатами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433320"/>
            <a:ext cx="9232900" cy="688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>
                <a:solidFill>
                  <a:schemeClr val="tx1"/>
                </a:solidFill>
                <a:latin typeface="Golos Text"/>
              </a:rPr>
              <a:t>Ствол всегда направлен в безопасном направлении, даже при неполной разборке.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362960"/>
            <a:ext cx="9675337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>
                <a:solidFill>
                  <a:schemeClr val="tx1"/>
                </a:solidFill>
                <a:latin typeface="Golos Text"/>
              </a:rPr>
              <a:t>Палец на спусковом крючке лишь в момент прицеливания и открытия огня.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954780"/>
            <a:ext cx="9232900" cy="688339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>
                <a:solidFill>
                  <a:schemeClr val="tx1"/>
                </a:solidFill>
                <a:latin typeface="Golos Text"/>
              </a:rPr>
              <a:t>Заряжание и разряжание строго по команде руководителя, ствол — в безопасную сторону.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884420"/>
            <a:ext cx="9232900" cy="688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>
                <a:solidFill>
                  <a:schemeClr val="tx1"/>
                </a:solidFill>
                <a:latin typeface="Golos Text"/>
              </a:rPr>
              <a:t>Гранату бросать только из укрытия, не ближе 25 метров до цели и 50 метров до людей.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97027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Нарушение требований — основание для отстранения от стрельб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10990"/>
            <a:ext cx="9525000" cy="891540"/>
          </a:xfrm>
          <a:prstGeom prst="roundRect">
            <a:avLst>
              <a:gd name="adj" fmla="val 2136"/>
            </a:avLst>
          </a:prstGeom>
          <a:noFill/>
          <a:ln w="5080" cap="flat">
            <a:solidFill>
              <a:srgbClr val="E8D2D2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5547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JetBrains Mono"/>
              </a:rPr>
              <a:t>Заключение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2311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chemeClr val="tx1"/>
                </a:solidFill>
                <a:latin typeface="Oswald"/>
              </a:rPr>
              <a:t>Спасибо за внимание!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252470"/>
            <a:ext cx="113030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>
                <a:solidFill>
                  <a:srgbClr val="666A6E"/>
                </a:solidFill>
                <a:latin typeface="Golos Text"/>
              </a:rPr>
              <a:t>Знание материальной части — основа огневой подготовки.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297940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7980"/>
            <a:ext cx="3454400" cy="1788874"/>
          </a:xfrm>
          <a:prstGeom prst="roundRect">
            <a:avLst>
              <a:gd name="adj" fmla="val 1064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17980"/>
            <a:ext cx="3454400" cy="1788874"/>
          </a:xfrm>
          <a:prstGeom prst="roundRect">
            <a:avLst>
              <a:gd name="adj" fmla="val 1064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17980"/>
            <a:ext cx="3454400" cy="1788874"/>
          </a:xfrm>
          <a:prstGeom prst="roundRect">
            <a:avLst>
              <a:gd name="adj" fmla="val 1064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559254"/>
            <a:ext cx="3454400" cy="2409746"/>
          </a:xfrm>
          <a:prstGeom prst="roundRect">
            <a:avLst>
              <a:gd name="adj" fmla="val 790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559254"/>
            <a:ext cx="3454400" cy="2409746"/>
          </a:xfrm>
          <a:prstGeom prst="roundRect">
            <a:avLst>
              <a:gd name="adj" fmla="val 790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9" name="card9"/>
          <p:cNvSpPr/>
          <p:nvPr/>
        </p:nvSpPr>
        <p:spPr>
          <a:xfrm>
            <a:off x="7975600" y="3559254"/>
            <a:ext cx="3454400" cy="2409746"/>
          </a:xfrm>
          <a:prstGeom prst="roundRect">
            <a:avLst>
              <a:gd name="adj" fmla="val 790"/>
            </a:avLst>
          </a:prstGeom>
          <a:solidFill>
            <a:schemeClr val="bg2"/>
          </a:solidFill>
          <a:ln w="5080" cap="flat">
            <a:solidFill>
              <a:srgbClr val="C4C7C9"/>
            </a:solidFill>
          </a:ln>
        </p:spPr>
      </p:sp>
      <p:pic>
        <p:nvPicPr>
          <p:cNvPr id="10" name="pic10"/>
          <p:cNvPicPr/>
          <p:nvPr/>
        </p:nvPicPr>
        <p:blipFill>
          <a:blip r:embed="rId4"/>
          <a:srcRect l="2185" t="0" r="2185" b="0"/>
          <a:stretch>
            <a:fillRect/>
          </a:stretch>
        </p:blipFill>
        <p:spPr>
          <a:xfrm>
            <a:off x="7980680" y="3564334"/>
            <a:ext cx="3444240" cy="2399586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863600" y="674370"/>
            <a:ext cx="137871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Классификация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74930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chemeClr val="tx1"/>
                </a:solidFill>
                <a:latin typeface="Oswald"/>
              </a:rPr>
              <a:t>Стрелковое оружие и ручные гранаты ВС РФ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1880" y="1902460"/>
            <a:ext cx="34015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1880" y="2212340"/>
            <a:ext cx="34015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Пистолеты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1880" y="2543810"/>
            <a:ext cx="28600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Личное оружие для ближнего боя. Калибр 9 мм. Пример: ПМ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8680" y="1902460"/>
            <a:ext cx="34015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8680" y="2212340"/>
            <a:ext cx="34015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Автоматы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8680" y="2543810"/>
            <a:ext cx="28600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Основное оружие мотострелков. Калибр 5,45 мм. Пример: АК-74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5480" y="1902460"/>
            <a:ext cx="34015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5480" y="2212340"/>
            <a:ext cx="34015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Пулемёты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285480" y="2543810"/>
            <a:ext cx="28600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Оружие поддержки. Калибр 7,62 мм. Пример: ПКМ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1880" y="3843734"/>
            <a:ext cx="34015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1880" y="4153614"/>
            <a:ext cx="34015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Снайперские винтовки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71880" y="4485084"/>
            <a:ext cx="28600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Высокоточная стрельба. Калибр 7,62 мм. Пример: СВД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8680" y="3843734"/>
            <a:ext cx="34015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05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8680" y="4153614"/>
            <a:ext cx="34015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Ручные гранаты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78680" y="4485084"/>
            <a:ext cx="28600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Поражение живой силы в ближнем бою. Пример: Ф-1, РГД-5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27000" y="645668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Учебные материалы по огневой подготовке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281748"/>
            <a:ext cx="942499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355533"/>
            <a:ext cx="10668000" cy="2870200"/>
          </a:xfrm>
          <a:prstGeom prst="roundRect">
            <a:avLst>
              <a:gd name="adj" fmla="val 663"/>
            </a:avLst>
          </a:prstGeom>
          <a:noFill/>
          <a:ln w="1016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5504418" y="2365693"/>
            <a:ext cx="2957671" cy="61468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418" y="298037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418" y="353917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418" y="409797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418" y="465677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1321118"/>
            <a:ext cx="95218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Пистолеты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5382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chemeClr val="tx1"/>
                </a:solidFill>
                <a:latin typeface="Oswald"/>
              </a:rPr>
              <a:t>Сравнение пистолетов ПМ и ПЯ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2660" y="253079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Характеристика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37251" y="253079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accent1"/>
                </a:solidFill>
                <a:latin typeface="Oswald"/>
              </a:rPr>
              <a:t>ПМ (9×18 мм)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94915" y="253079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ПЯ (9×19 мм)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2660" y="314547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Масса с магазином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437251" y="314547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0,81 кг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94915" y="314547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0,95 кг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2660" y="370427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Ёмкость магазина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437251" y="370427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8 патронов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94915" y="370427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18 патронов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2660" y="426307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Прицельная дальность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437251" y="426307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50 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94915" y="426307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50 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2660" y="482187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Боевая скорострельность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37251" y="482187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30 выстр/мин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394915" y="482187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35 выстр/мин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2000" y="53781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ПЯ превосходит ПМ по ёмкости магазина и скорострельности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27000" y="645668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Тактико-технические характеристики, справочные данные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68985"/>
            <a:ext cx="869791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309495"/>
            <a:ext cx="10668000" cy="3429000"/>
          </a:xfrm>
          <a:prstGeom prst="roundRect">
            <a:avLst>
              <a:gd name="adj" fmla="val 555"/>
            </a:avLst>
          </a:prstGeom>
          <a:noFill/>
          <a:ln w="1016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5504418" y="2319655"/>
            <a:ext cx="2957671" cy="61468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418" y="2934335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418" y="3493135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418" y="4051935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418" y="4610735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5504418" y="5169535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63600" y="808355"/>
            <a:ext cx="86493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Автоматы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0255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chemeClr val="tx1"/>
                </a:solidFill>
                <a:latin typeface="Oswald"/>
              </a:rPr>
              <a:t>Сравнение тактико-технических характеристик АК-74 и АК-12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2660" y="248475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Характеристика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437251" y="248475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accent1"/>
                </a:solidFill>
                <a:latin typeface="Oswald"/>
              </a:rPr>
              <a:t>АК-74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394915" y="248475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АК-12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2660" y="309943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Калибр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437251" y="309943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5,45×39 мм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394915" y="309943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5,45×39 мм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2660" y="365823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Масса со снаряжённым магазином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437251" y="365823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3,6 кг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394915" y="365823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3,7 кг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2660" y="421703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Темп стрельбы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437251" y="421703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600 выстр/мин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394915" y="421703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700 выстр/мин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2660" y="477583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Прицельная дальность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437251" y="477583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1000 м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394915" y="477583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1000 м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2660" y="5334635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Ёмкость магазина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437251" y="5334635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30 патронов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394915" y="5334635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30 патронов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62000" y="589089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АК-12 отличается более высоким темпом стрельбы и улучшенной эргономикой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27000" y="645668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Тактико-технические характеристики,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02348"/>
            <a:ext cx="864314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76133"/>
            <a:ext cx="10668000" cy="3429000"/>
          </a:xfrm>
          <a:prstGeom prst="roundRect">
            <a:avLst>
              <a:gd name="adj" fmla="val 555"/>
            </a:avLst>
          </a:prstGeom>
          <a:noFill/>
          <a:ln w="1016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4475639" y="2086293"/>
            <a:ext cx="2314734" cy="61468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5639" y="2700973"/>
            <a:ext cx="2314734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5639" y="3259773"/>
            <a:ext cx="2314734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5639" y="3818573"/>
            <a:ext cx="2314734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5639" y="4377373"/>
            <a:ext cx="2314734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475639" y="4936173"/>
            <a:ext cx="2314734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63600" y="1041718"/>
            <a:ext cx="85836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Пулемёты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2588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chemeClr val="tx1"/>
                </a:solidFill>
                <a:latin typeface="Oswald"/>
              </a:rPr>
              <a:t>Сравнение характеристик пулемётов ВС РФ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2660" y="225139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Характеристика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72765" y="225139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accent1"/>
                </a:solidFill>
                <a:latin typeface="Oswald"/>
              </a:rPr>
              <a:t>РПК-74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787499" y="225139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ПКМ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102233" y="225139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ПКП «Печенег»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2660" y="286607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Калибр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472765" y="28660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5,45 мм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87499" y="28660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7,62 мм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102233" y="28660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7,62 мм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2660" y="342487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Масса (с лентой)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472765" y="34248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5,5 кг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87499" y="34248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7,5 кг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102233" y="34248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8,7 кг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2660" y="398367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Прицельная дальность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472765" y="39836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1000 м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787499" y="39836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1500 м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102233" y="39836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1500 м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62660" y="454247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Темп стрельбы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472765" y="45424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600 в/мин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787499" y="45424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650 в/мин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102233" y="45424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650 в/мин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2660" y="5101273"/>
            <a:ext cx="395747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Тип питания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4472765" y="51012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Магазин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6787499" y="51012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Лента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102233" y="5101273"/>
            <a:ext cx="23204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Лента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2000" y="56575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ПКП «Печенег» — лучший баланс массы и точности для мотострелковых подразделений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127000" y="645668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Тактико-технические характеристики, справочники МО РФ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182688"/>
            <a:ext cx="1953419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256473"/>
            <a:ext cx="10668000" cy="2870200"/>
          </a:xfrm>
          <a:prstGeom prst="roundRect">
            <a:avLst>
              <a:gd name="adj" fmla="val 663"/>
            </a:avLst>
          </a:prstGeom>
          <a:noFill/>
          <a:ln w="1016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5504418" y="2266633"/>
            <a:ext cx="2957671" cy="61468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418" y="288131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418" y="344011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418" y="399891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418" y="4557713"/>
            <a:ext cx="2957671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1222057"/>
            <a:ext cx="2165287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Снайперское вооружение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43922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chemeClr val="tx1"/>
                </a:solidFill>
                <a:latin typeface="Oswald"/>
              </a:rPr>
              <a:t>Сравнение снайперских винтовок СВД и АСВК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2660" y="243173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Характеристика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37251" y="243173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accent1"/>
                </a:solidFill>
                <a:latin typeface="Oswald"/>
              </a:rPr>
              <a:t>СВД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94915" y="243173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АСВК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2660" y="304641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Калибр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437251" y="304641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7,62×54R мм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94915" y="304641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12,7×108 мм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2660" y="360521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Прицельная дальность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437251" y="360521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1300 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94915" y="360521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1500 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2660" y="416401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Масса (без патронов)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437251" y="416401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4,3 кг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94915" y="416401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12,5 кг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2660" y="4722813"/>
            <a:ext cx="498625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Ёмкость магазина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37251" y="4722813"/>
            <a:ext cx="309200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10 патронов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394915" y="4722813"/>
            <a:ext cx="30921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 патронов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2000" y="5279073"/>
            <a:ext cx="7645400" cy="408939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СВД — классика мотострелковых подразделений, АСВК — крупнокалиберная винтовка для поражения целей на больших дистанциях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27000" y="645668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Тактико-технические характеристики, наставления по стрелковому делу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276985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7980"/>
            <a:ext cx="5257800" cy="2099310"/>
          </a:xfrm>
          <a:prstGeom prst="roundRect">
            <a:avLst>
              <a:gd name="adj" fmla="val 907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17980"/>
            <a:ext cx="5257800" cy="2099310"/>
          </a:xfrm>
          <a:prstGeom prst="roundRect">
            <a:avLst>
              <a:gd name="adj" fmla="val 907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69690"/>
            <a:ext cx="5257800" cy="2099310"/>
          </a:xfrm>
          <a:prstGeom prst="roundRect">
            <a:avLst>
              <a:gd name="adj" fmla="val 907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69690"/>
            <a:ext cx="5257800" cy="2099310"/>
          </a:xfrm>
          <a:prstGeom prst="roundRect">
            <a:avLst>
              <a:gd name="adj" fmla="val 907"/>
            </a:avLst>
          </a:prstGeom>
          <a:noFill/>
          <a:ln w="5080" cap="flat">
            <a:solidFill>
              <a:srgbClr val="C4C7C9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674370"/>
            <a:ext cx="135356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Ручные гранаты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4930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chemeClr val="tx1"/>
                </a:solidFill>
                <a:latin typeface="Oswald"/>
              </a:rPr>
              <a:t>Виды и назначение ручных гранат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1880" y="1902460"/>
            <a:ext cx="527304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1880" y="2212340"/>
            <a:ext cx="52730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Осколочные наступательные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1880" y="2543810"/>
            <a:ext cx="46634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РГД-5, РГН — поражение живой силы осколками в наступлении, дальность броска до 40–50 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2080" y="1902460"/>
            <a:ext cx="527304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2080" y="2212340"/>
            <a:ext cx="52730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Осколочные оборонительные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2080" y="2543810"/>
            <a:ext cx="46634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Ф-1, РГО — больший радиус поражения, метаются из укрытия, дальность броска до 35–45 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1880" y="4154170"/>
            <a:ext cx="527304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1880" y="4464050"/>
            <a:ext cx="52730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Противотанковые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1880" y="4795520"/>
            <a:ext cx="46634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РКГ-3 — кумулятивное действие, поражение бронетехники, бронепробиваемость до 200 мм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2080" y="4154170"/>
            <a:ext cx="527304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JetBrains Mono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2080" y="4464050"/>
            <a:ext cx="52730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Назначение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2080" y="4795520"/>
            <a:ext cx="4663440" cy="485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Уничтожение живой силы и техники противника в ближнем бою, в окопах, укрытиях и зданиях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34085"/>
            <a:ext cx="1276985" cy="200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474595"/>
            <a:ext cx="10668000" cy="3098800"/>
          </a:xfrm>
          <a:prstGeom prst="roundRect">
            <a:avLst>
              <a:gd name="adj" fmla="val 614"/>
            </a:avLst>
          </a:prstGeom>
          <a:noFill/>
          <a:ln w="1016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3814286" y="2484755"/>
            <a:ext cx="1901428" cy="61468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4286" y="3099435"/>
            <a:ext cx="1901428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4286" y="3658235"/>
            <a:ext cx="1901428" cy="7874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4286" y="4445635"/>
            <a:ext cx="1901428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814286" y="5004435"/>
            <a:ext cx="1901428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973455"/>
            <a:ext cx="135356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Ручные гранаты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1906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chemeClr val="tx1"/>
                </a:solidFill>
                <a:latin typeface="Oswald"/>
              </a:rPr>
              <a:t>Тактико-технические характеристики ручных гранат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2660" y="2649855"/>
            <a:ext cx="31933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Характеристика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52743" y="2649855"/>
            <a:ext cx="18245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accent1"/>
                </a:solidFill>
                <a:latin typeface="Oswald"/>
              </a:rPr>
              <a:t>РГД-5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754179" y="264985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Ф-1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55528" y="264985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РГО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556877" y="264985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Oswald"/>
              </a:rPr>
              <a:t>РГН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2660" y="3264535"/>
            <a:ext cx="31933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Масса, кг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52743" y="3264535"/>
            <a:ext cx="18245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0,6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754179" y="3264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0,6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55528" y="3264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0,53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556877" y="3264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0,31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2660" y="3823335"/>
            <a:ext cx="268652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Радиус поражения осколков, 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3852743" y="3937635"/>
            <a:ext cx="18245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25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754179" y="39376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200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55528" y="39376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50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556877" y="39376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25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2660" y="4610735"/>
            <a:ext cx="31933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Время замедления, с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3852743" y="4610735"/>
            <a:ext cx="18245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3,2–4,2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754179" y="46107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3,2–4,2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55528" y="46107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3,2–4,2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556877" y="46107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3,2–4,2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62660" y="5169535"/>
            <a:ext cx="31933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Дальность броска, м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3852743" y="5169535"/>
            <a:ext cx="18245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40–50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5754179" y="5169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35–45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7655528" y="5169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35–45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556877" y="5169535"/>
            <a:ext cx="182441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chemeClr val="tx1"/>
                </a:solidFill>
                <a:latin typeface="Golos Text"/>
              </a:rPr>
              <a:t>30–40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2000" y="572579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Ф-1 — самая мощная по радиусу поражения, РГН — самая лёгкая и компактная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chemeClr val="bg2"/>
          </a:solidFill>
          <a:ln w="10160" cap="flat">
            <a:solidFill>
              <a:srgbClr val="BCBEC1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3933828"/>
            <a:ext cx="125724" cy="125724"/>
          </a:xfrm>
          <a:prstGeom prst="roundRect">
            <a:avLst>
              <a:gd name="adj" fmla="val 22728"/>
            </a:avLst>
          </a:prstGeom>
          <a:solidFill>
            <a:schemeClr val="accent1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0" t="0" r="0" b="12332"/>
          <a:stretch>
            <a:fillRect/>
          </a:stretch>
        </p:blipFill>
        <p:spPr>
          <a:xfrm>
            <a:off x="10160" y="10160"/>
            <a:ext cx="5186680" cy="683768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JetBrains Mono"/>
              </a:rPr>
              <a:t>Устройство АК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894080"/>
            <a:ext cx="62230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chemeClr val="tx1"/>
                </a:solidFill>
                <a:latin typeface="Oswald"/>
              </a:rPr>
              <a:t>Устройство автомата Калашникова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1617980"/>
            <a:ext cx="5613400" cy="2004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66A6E"/>
                </a:solidFill>
                <a:latin typeface="Golos Text"/>
              </a:rPr>
              <a:t>Автомат Калашникова состоит из ствола со ствольной коробкой, прицельных приспособлений, крышки ствольной коробки, затворной рамы с газовым поршнем, затвора, возвратного механизма, газовой трубки со ствольной накладкой, ударно-спускового механизма, цевья, магазина и штык-ножа. Механизмы обеспечивают автоматическую перезарядку и огонь очередями и одиночными.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86175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chemeClr val="tx1"/>
                </a:solidFill>
                <a:latin typeface="Golos Text"/>
              </a:rPr>
              <a:t>Автоматика АК работает за счёт отвода пороховых газов через боковое отверстие в стволе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23272B"/>
      </a:dk1>
      <a:lt1>
        <a:srgbClr val="E7E9EB"/>
      </a:lt1>
      <a:dk2>
        <a:srgbClr val="23272B"/>
      </a:dk2>
      <a:lt2>
        <a:srgbClr val="FFFFFF"/>
      </a:lt2>
      <a:accent1>
        <a:srgbClr val="C8102E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Oswald"/>
        <a:ea typeface=""/>
        <a:cs typeface=""/>
      </a:majorFont>
      <a:minorFont>
        <a:latin typeface="Golos Tex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23272B"/>
      </a:dk1>
      <a:lt1>
        <a:srgbClr val="E7E9EB"/>
      </a:lt1>
      <a:dk2>
        <a:srgbClr val="23272B"/>
      </a:dk2>
      <a:lt2>
        <a:srgbClr val="FFFFFF"/>
      </a:lt2>
      <a:accent1>
        <a:srgbClr val="C8102E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Oswald"/>
        <a:ea typeface=""/>
        <a:cs typeface=""/>
      </a:majorFont>
      <a:minorFont>
        <a:latin typeface="Golos Tex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Виды, назначение и тактико
технические характеристики 
стрелкового оружия и ручных гранат 
Вооруженных Сил Российской 
Федерации (огневая подготовка)</dc:title>
  <dc:creator>Слайда</dc:creator>
</cp:coreProperties>
</file>