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8"/>
  </p:notesMasterIdLst>
  <p:sldIdLst>
    <p:sldId id="257" r:id="rId2"/>
    <p:sldId id="258" r:id="rId3"/>
    <p:sldId id="261" r:id="rId4"/>
    <p:sldId id="262" r:id="rId5"/>
    <p:sldId id="263" r:id="rId6"/>
    <p:sldId id="264" r:id="rId7"/>
    <p:sldId id="266" r:id="rId8"/>
    <p:sldId id="265" r:id="rId9"/>
    <p:sldId id="267" r:id="rId10"/>
    <p:sldId id="268" r:id="rId11"/>
    <p:sldId id="269" r:id="rId12"/>
    <p:sldId id="270" r:id="rId13"/>
    <p:sldId id="274" r:id="rId14"/>
    <p:sldId id="271" r:id="rId15"/>
    <p:sldId id="272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C6CC8D-171A-4D79-B49E-00761F55D25D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F312D6-CD1C-493A-8D1D-2EB5995410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13153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F312D6-CD1C-493A-8D1D-2EB59954108F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074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DEDC6-A053-4FEC-91DB-CCB1259D2970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C544C-87A1-4F16-8E5B-675A350937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DEDC6-A053-4FEC-91DB-CCB1259D2970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C544C-87A1-4F16-8E5B-675A350937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DEDC6-A053-4FEC-91DB-CCB1259D2970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C544C-87A1-4F16-8E5B-675A350937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DEDC6-A053-4FEC-91DB-CCB1259D2970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C544C-87A1-4F16-8E5B-675A350937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DEDC6-A053-4FEC-91DB-CCB1259D2970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C544C-87A1-4F16-8E5B-675A350937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DEDC6-A053-4FEC-91DB-CCB1259D2970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C544C-87A1-4F16-8E5B-675A350937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DEDC6-A053-4FEC-91DB-CCB1259D2970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C544C-87A1-4F16-8E5B-675A350937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DEDC6-A053-4FEC-91DB-CCB1259D2970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C544C-87A1-4F16-8E5B-675A350937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DEDC6-A053-4FEC-91DB-CCB1259D2970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C544C-87A1-4F16-8E5B-675A350937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DEDC6-A053-4FEC-91DB-CCB1259D2970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C544C-87A1-4F16-8E5B-675A350937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DEDC6-A053-4FEC-91DB-CCB1259D2970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C544C-87A1-4F16-8E5B-675A350937D1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  <p:transition spd="slow"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28DEDC6-A053-4FEC-91DB-CCB1259D2970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DAC544C-87A1-4F16-8E5B-675A350937D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circle/>
  </p:transition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6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12" Type="http://schemas.openxmlformats.org/officeDocument/2006/relationships/image" Target="../media/image35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11" Type="http://schemas.openxmlformats.org/officeDocument/2006/relationships/image" Target="../media/image34.jpeg"/><Relationship Id="rId5" Type="http://schemas.openxmlformats.org/officeDocument/2006/relationships/image" Target="../media/image28.jpeg"/><Relationship Id="rId10" Type="http://schemas.openxmlformats.org/officeDocument/2006/relationships/image" Target="../media/image33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83568" y="908720"/>
            <a:ext cx="7772400" cy="1828800"/>
          </a:xfrm>
        </p:spPr>
        <p:txBody>
          <a:bodyPr>
            <a:noAutofit/>
          </a:bodyPr>
          <a:lstStyle/>
          <a:p>
            <a:pPr algn="ctr"/>
            <a:r>
              <a:rPr lang="ru-RU" sz="5400" i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Постоянные магниты </a:t>
            </a:r>
            <a:endParaRPr lang="ru-RU" sz="5400" dirty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371600" y="3068960"/>
            <a:ext cx="7772400" cy="1976660"/>
          </a:xfrm>
        </p:spPr>
        <p:txBody>
          <a:bodyPr>
            <a:noAutofit/>
          </a:bodyPr>
          <a:lstStyle/>
          <a:p>
            <a:pPr algn="l">
              <a:buNone/>
            </a:pPr>
            <a:r>
              <a:rPr lang="ru-RU" sz="2000" b="1" i="1" kern="10" dirty="0" smtClean="0">
                <a:ln w="9525">
                  <a:noFill/>
                  <a:round/>
                  <a:headEnd/>
                  <a:tailEnd/>
                </a:ln>
                <a:latin typeface="Times New Roman"/>
                <a:cs typeface="Times New Roman"/>
              </a:rPr>
              <a:t>Автор:</a:t>
            </a:r>
          </a:p>
          <a:p>
            <a:pPr algn="l">
              <a:buNone/>
            </a:pPr>
            <a:r>
              <a:rPr lang="ru-RU" sz="2000" b="1" i="1" kern="10" dirty="0" err="1" smtClean="0">
                <a:ln w="9525">
                  <a:noFill/>
                  <a:round/>
                  <a:headEnd/>
                  <a:tailEnd/>
                </a:ln>
                <a:latin typeface="Times New Roman"/>
                <a:cs typeface="Times New Roman"/>
              </a:rPr>
              <a:t>Чубаева</a:t>
            </a:r>
            <a:r>
              <a:rPr lang="ru-RU" sz="2000" b="1" i="1" kern="10" dirty="0" smtClean="0">
                <a:ln w="9525">
                  <a:noFill/>
                  <a:round/>
                  <a:headEnd/>
                  <a:tailEnd/>
                </a:ln>
                <a:latin typeface="Times New Roman"/>
                <a:cs typeface="Times New Roman"/>
              </a:rPr>
              <a:t> Светлана Викторовна,</a:t>
            </a:r>
            <a:endParaRPr lang="ru-RU" sz="2000" b="1" i="1" kern="10" dirty="0" smtClean="0">
              <a:ln w="9525">
                <a:noFill/>
                <a:round/>
                <a:headEnd/>
                <a:tailEnd/>
              </a:ln>
              <a:latin typeface="Times New Roman"/>
              <a:cs typeface="Times New Roman"/>
            </a:endParaRPr>
          </a:p>
          <a:p>
            <a:pPr algn="l">
              <a:buNone/>
            </a:pPr>
            <a:r>
              <a:rPr lang="ru-RU" sz="2000" b="1" i="1" kern="10" dirty="0" smtClean="0">
                <a:ln w="9525">
                  <a:noFill/>
                  <a:round/>
                  <a:headEnd/>
                  <a:tailEnd/>
                </a:ln>
                <a:latin typeface="Times New Roman"/>
                <a:cs typeface="Times New Roman"/>
              </a:rPr>
              <a:t>г. Челябинск, МАОУ СОШ  № </a:t>
            </a:r>
            <a:r>
              <a:rPr lang="ru-RU" sz="2000" b="1" i="1" kern="10" dirty="0" smtClean="0">
                <a:ln w="9525">
                  <a:noFill/>
                  <a:round/>
                  <a:headEnd/>
                  <a:tailEnd/>
                </a:ln>
                <a:latin typeface="Times New Roman"/>
                <a:cs typeface="Times New Roman"/>
              </a:rPr>
              <a:t>73</a:t>
            </a:r>
            <a:endParaRPr lang="ru-RU" sz="2000" i="1" dirty="0"/>
          </a:p>
        </p:txBody>
      </p:sp>
      <p:pic>
        <p:nvPicPr>
          <p:cNvPr id="4" name="Picture 8" descr="http://au-site-logos.s3.amazonaws.com/976442f74316a170fd594e38363c156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2707363"/>
            <a:ext cx="1905000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l="36113" t="67019" r="19961" b="13298"/>
          <a:stretch>
            <a:fillRect/>
          </a:stretch>
        </p:blipFill>
        <p:spPr bwMode="auto">
          <a:xfrm>
            <a:off x="323528" y="1988840"/>
            <a:ext cx="8352928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1331640" y="670719"/>
            <a:ext cx="604867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Почему же простой кусок железа становится магнитом?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latin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7584" y="5013176"/>
            <a:ext cx="33843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До взаимодействия с магнитом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27984" y="5013176"/>
            <a:ext cx="43204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После  взаимодействия с магнитом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0"/>
          <p:cNvPicPr>
            <a:picLocks noChangeAspect="1" noChangeArrowheads="1"/>
          </p:cNvPicPr>
          <p:nvPr/>
        </p:nvPicPr>
        <p:blipFill>
          <a:blip r:embed="rId2" cstate="print"/>
          <a:srcRect l="3307" r="2197"/>
          <a:stretch>
            <a:fillRect/>
          </a:stretch>
        </p:blipFill>
        <p:spPr bwMode="auto">
          <a:xfrm>
            <a:off x="2268538" y="692150"/>
            <a:ext cx="4895850" cy="3059113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899592" y="4437112"/>
            <a:ext cx="734481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C00000"/>
                </a:solidFill>
              </a:rPr>
              <a:t>Одноименные</a:t>
            </a:r>
            <a:r>
              <a:rPr lang="ru-RU" sz="2800" b="1" dirty="0"/>
              <a:t> полюсы магнита отталкиваются,</a:t>
            </a:r>
          </a:p>
          <a:p>
            <a:pPr algn="ctr">
              <a:defRPr/>
            </a:pPr>
            <a:r>
              <a:rPr lang="ru-RU" sz="2800" b="1" dirty="0"/>
              <a:t> </a:t>
            </a:r>
            <a:r>
              <a:rPr lang="ru-RU" sz="2800" b="1" dirty="0">
                <a:solidFill>
                  <a:srgbClr val="C00000"/>
                </a:solidFill>
              </a:rPr>
              <a:t>разноименные</a:t>
            </a:r>
            <a:r>
              <a:rPr lang="ru-RU" sz="2800" b="1" dirty="0"/>
              <a:t> — притягиваются.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404664"/>
            <a:ext cx="77048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Представление о виде магнитного поля можно получить с помощью железных опилок.</a:t>
            </a:r>
          </a:p>
        </p:txBody>
      </p:sp>
      <p:pic>
        <p:nvPicPr>
          <p:cNvPr id="25602" name="Picture 2" descr="C:\Documents and Settings\ПользовательПК\Рабочий стол\увлекательная физика\фото новое\фото для НОУ\P8160040.JPG"/>
          <p:cNvPicPr>
            <a:picLocks noChangeAspect="1" noChangeArrowheads="1"/>
          </p:cNvPicPr>
          <p:nvPr/>
        </p:nvPicPr>
        <p:blipFill>
          <a:blip r:embed="rId2" cstate="print"/>
          <a:srcRect l="60107" t="66811" r="16279" b="18700"/>
          <a:stretch>
            <a:fillRect/>
          </a:stretch>
        </p:blipFill>
        <p:spPr bwMode="auto">
          <a:xfrm>
            <a:off x="2123728" y="2060848"/>
            <a:ext cx="4176464" cy="341710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остоянные магниты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204864"/>
            <a:ext cx="6048672" cy="2664296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467544" y="557481"/>
            <a:ext cx="813690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 действием магнитно  поля постоянного магнита опилки  располагаются вдоль линий, которые называют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силовыми линиями магнитного поля.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683567" y="980728"/>
          <a:ext cx="7920880" cy="4522204"/>
        </p:xfrm>
        <a:graphic>
          <a:graphicData uri="http://schemas.openxmlformats.org/drawingml/2006/table">
            <a:tbl>
              <a:tblPr/>
              <a:tblGrid>
                <a:gridCol w="6436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10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39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22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72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800" b="1" dirty="0">
                        <a:solidFill>
                          <a:schemeClr val="accent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Название предмета</a:t>
                      </a:r>
                      <a:endParaRPr lang="ru-RU" sz="1800" b="1" dirty="0">
                        <a:solidFill>
                          <a:schemeClr val="accent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Притягивается </a:t>
                      </a:r>
                      <a:endParaRPr lang="ru-RU" sz="1800" b="1" dirty="0">
                        <a:solidFill>
                          <a:schemeClr val="accent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Не притягивается</a:t>
                      </a:r>
                      <a:endParaRPr lang="ru-RU" sz="1800" b="1" dirty="0">
                        <a:solidFill>
                          <a:schemeClr val="accent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08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1.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Ручка на дверце холодильника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accent2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600" b="1" dirty="0">
                        <a:solidFill>
                          <a:schemeClr val="accent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8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2.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Дверца холодильника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600" b="1" dirty="0">
                        <a:solidFill>
                          <a:schemeClr val="accent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accent2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08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3.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Раковина 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600" b="1" dirty="0">
                        <a:solidFill>
                          <a:schemeClr val="accent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accent2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8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4.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Ложка 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600" b="1" dirty="0">
                        <a:solidFill>
                          <a:schemeClr val="accent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accent2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08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5.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accent2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600" b="1" dirty="0">
                        <a:solidFill>
                          <a:schemeClr val="accent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08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6.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Плита электрическая (корпус)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600" b="1" dirty="0">
                        <a:solidFill>
                          <a:schemeClr val="accent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accent2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08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7.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Сковорода 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600" b="1" dirty="0">
                        <a:solidFill>
                          <a:schemeClr val="accent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accent2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08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8.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Скалка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accent2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600" b="1" dirty="0">
                        <a:solidFill>
                          <a:schemeClr val="accent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08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9.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Консервная банка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accent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600" b="1">
                        <a:solidFill>
                          <a:schemeClr val="accent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accent2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08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10.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Дверная ручка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>
                        <a:solidFill>
                          <a:schemeClr val="accent2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600" b="1" dirty="0">
                        <a:solidFill>
                          <a:schemeClr val="accent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08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11.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Труба отопления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accent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600" b="1">
                        <a:solidFill>
                          <a:schemeClr val="accent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accent2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034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12.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Пластиковая упаковка (контейнер)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>
                        <a:solidFill>
                          <a:schemeClr val="accent2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600" b="1" dirty="0">
                        <a:solidFill>
                          <a:schemeClr val="accent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08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Кусочки алюминиевой фольги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>
                        <a:solidFill>
                          <a:schemeClr val="accent2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600" b="1" dirty="0">
                        <a:solidFill>
                          <a:schemeClr val="accent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08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Противень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accent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600" b="1">
                        <a:solidFill>
                          <a:schemeClr val="accent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accent2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395536" y="404664"/>
            <a:ext cx="835292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Способность предмета притягиваться к магниту зависит от состава материала.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043608" y="1988840"/>
          <a:ext cx="6869673" cy="2453640"/>
        </p:xfrm>
        <a:graphic>
          <a:graphicData uri="http://schemas.openxmlformats.org/drawingml/2006/table">
            <a:tbl>
              <a:tblPr/>
              <a:tblGrid>
                <a:gridCol w="3832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960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03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64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Резина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accent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800" b="1" dirty="0">
                        <a:solidFill>
                          <a:schemeClr val="accent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64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Дерево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accent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800" b="1" dirty="0">
                        <a:solidFill>
                          <a:schemeClr val="accent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64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Железо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accent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2800" b="1" dirty="0">
                        <a:solidFill>
                          <a:schemeClr val="accent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64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Пластмасса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accent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800" b="1" dirty="0">
                        <a:solidFill>
                          <a:schemeClr val="accent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64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Бумага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accent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800" b="1" dirty="0">
                        <a:solidFill>
                          <a:schemeClr val="accent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1259632" y="476672"/>
            <a:ext cx="55446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Применение магнита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Arial" pitchFamily="34" charset="0"/>
            </a:endParaRPr>
          </a:p>
        </p:txBody>
      </p:sp>
      <p:pic>
        <p:nvPicPr>
          <p:cNvPr id="29699" name="Picture 3" descr="http://im7-tub-ru.yandex.net/i?id=447878372-59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124744"/>
            <a:ext cx="2038350" cy="1428750"/>
          </a:xfrm>
          <a:prstGeom prst="rect">
            <a:avLst/>
          </a:prstGeom>
          <a:noFill/>
        </p:spPr>
      </p:pic>
      <p:pic>
        <p:nvPicPr>
          <p:cNvPr id="29701" name="Picture 5" descr="http://im6-tub-ru.yandex.net/i?id=261377261-40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2852936"/>
            <a:ext cx="2143125" cy="1428750"/>
          </a:xfrm>
          <a:prstGeom prst="rect">
            <a:avLst/>
          </a:prstGeom>
          <a:noFill/>
        </p:spPr>
      </p:pic>
      <p:pic>
        <p:nvPicPr>
          <p:cNvPr id="29703" name="Picture 7" descr="http://im2-tub-ru.yandex.net/i?id=369189610-29-72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1268760"/>
            <a:ext cx="1952625" cy="1428750"/>
          </a:xfrm>
          <a:prstGeom prst="rect">
            <a:avLst/>
          </a:prstGeom>
          <a:noFill/>
        </p:spPr>
      </p:pic>
      <p:pic>
        <p:nvPicPr>
          <p:cNvPr id="29705" name="Picture 9" descr="http://im4-tub-ru.yandex.net/i?id=151604777-58-72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1412776"/>
            <a:ext cx="1371600" cy="1428750"/>
          </a:xfrm>
          <a:prstGeom prst="rect">
            <a:avLst/>
          </a:prstGeom>
          <a:noFill/>
        </p:spPr>
      </p:pic>
      <p:pic>
        <p:nvPicPr>
          <p:cNvPr id="29707" name="Picture 11" descr="http://im4-tub-ru.yandex.net/i?id=459909422-53-72&amp;n=2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59832" y="3068960"/>
            <a:ext cx="1676400" cy="1428750"/>
          </a:xfrm>
          <a:prstGeom prst="rect">
            <a:avLst/>
          </a:prstGeom>
          <a:noFill/>
        </p:spPr>
      </p:pic>
      <p:pic>
        <p:nvPicPr>
          <p:cNvPr id="29709" name="Picture 13" descr="http://im2-tub-ru.yandex.net/i?id=90993880-49-72&amp;n=2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44008" y="3068960"/>
            <a:ext cx="1428750" cy="1428750"/>
          </a:xfrm>
          <a:prstGeom prst="rect">
            <a:avLst/>
          </a:prstGeom>
          <a:noFill/>
        </p:spPr>
      </p:pic>
      <p:pic>
        <p:nvPicPr>
          <p:cNvPr id="29711" name="Picture 15" descr="http://im6-tub-ru.yandex.net/i?id=566974608-20-72&amp;n=2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339752" y="5229200"/>
            <a:ext cx="1008112" cy="1008112"/>
          </a:xfrm>
          <a:prstGeom prst="rect">
            <a:avLst/>
          </a:prstGeom>
          <a:noFill/>
        </p:spPr>
      </p:pic>
      <p:pic>
        <p:nvPicPr>
          <p:cNvPr id="29713" name="Picture 17" descr="http://im8-tub-ru.yandex.net/i?id=311692300-50-72&amp;n=2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5536" y="4509120"/>
            <a:ext cx="1800200" cy="1800200"/>
          </a:xfrm>
          <a:prstGeom prst="rect">
            <a:avLst/>
          </a:prstGeom>
          <a:noFill/>
        </p:spPr>
      </p:pic>
      <p:pic>
        <p:nvPicPr>
          <p:cNvPr id="29715" name="Picture 19" descr="http://im3-tub-ru.yandex.net/i?id=87883020-30-72&amp;n=2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419872" y="4797152"/>
            <a:ext cx="1943100" cy="1428750"/>
          </a:xfrm>
          <a:prstGeom prst="rect">
            <a:avLst/>
          </a:prstGeom>
          <a:noFill/>
        </p:spPr>
      </p:pic>
      <p:pic>
        <p:nvPicPr>
          <p:cNvPr id="29717" name="Picture 21" descr="http://im0-tub-ru.yandex.net/i?id=374352835-56-72&amp;n=2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444208" y="1196752"/>
            <a:ext cx="2152650" cy="1428750"/>
          </a:xfrm>
          <a:prstGeom prst="rect">
            <a:avLst/>
          </a:prstGeom>
          <a:noFill/>
        </p:spPr>
      </p:pic>
      <p:pic>
        <p:nvPicPr>
          <p:cNvPr id="29719" name="Picture 23" descr="http://im7-tub-ru.yandex.net/i?id=402550378-34-72&amp;n=2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660232" y="2996952"/>
            <a:ext cx="1428750" cy="1428750"/>
          </a:xfrm>
          <a:prstGeom prst="rect">
            <a:avLst/>
          </a:prstGeom>
          <a:noFill/>
        </p:spPr>
      </p:pic>
      <p:pic>
        <p:nvPicPr>
          <p:cNvPr id="29721" name="Picture 25" descr="http://im8-tub-ru.yandex.net/i?id=329696936-02-72&amp;n=2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796136" y="4653136"/>
            <a:ext cx="2790825" cy="14287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ПользовательПК\Рабочий стол\DCIM\100PHOTO\SAM_6959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272441" y="832699"/>
            <a:ext cx="3358545" cy="2517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1" name="Picture 7" descr="http://www.bambinos.ru/upload/iblock/20d/20d4bbde155e9389f9ac8148f098dce3.jpg"/>
          <p:cNvPicPr>
            <a:picLocks noChangeAspect="1" noChangeArrowheads="1"/>
          </p:cNvPicPr>
          <p:nvPr/>
        </p:nvPicPr>
        <p:blipFill>
          <a:blip r:embed="rId3" cstate="print"/>
          <a:srcRect b="6761"/>
          <a:stretch>
            <a:fillRect/>
          </a:stretch>
        </p:blipFill>
        <p:spPr bwMode="auto">
          <a:xfrm>
            <a:off x="3825474" y="377558"/>
            <a:ext cx="4674368" cy="32687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208" y="3933056"/>
            <a:ext cx="2265013" cy="21922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491880" y="3853944"/>
            <a:ext cx="534155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Нас окружает великое множество предметов, иногда мы привыкаем к ним и не замечаем тайн, связанных с ними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 Одним из таких удивительный предметов, </a:t>
            </a:r>
            <a:r>
              <a:rPr lang="ru-RU" b="1" dirty="0"/>
              <a:t>о котором  </a:t>
            </a:r>
            <a:r>
              <a:rPr lang="ru-RU" b="1" dirty="0" smtClean="0"/>
              <a:t>пойдет </a:t>
            </a:r>
            <a:r>
              <a:rPr lang="ru-RU" b="1" dirty="0"/>
              <a:t>речь – это магнит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neodimmagnet.ru/data/uploads/proishojdenie_magnita_postuh_magnus.jpg"/>
          <p:cNvPicPr>
            <a:picLocks noChangeAspect="1" noChangeArrowheads="1"/>
          </p:cNvPicPr>
          <p:nvPr/>
        </p:nvPicPr>
        <p:blipFill>
          <a:blip r:embed="rId3" cstate="print"/>
          <a:srcRect b="8617"/>
          <a:stretch>
            <a:fillRect/>
          </a:stretch>
        </p:blipFill>
        <p:spPr bwMode="auto">
          <a:xfrm>
            <a:off x="1403648" y="476672"/>
            <a:ext cx="6769030" cy="315876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03687" y="1124744"/>
            <a:ext cx="8244777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ru-RU" b="1" dirty="0" smtClean="0"/>
          </a:p>
          <a:p>
            <a:pPr>
              <a:lnSpc>
                <a:spcPct val="150000"/>
              </a:lnSpc>
            </a:pPr>
            <a:endParaRPr lang="ru-RU" b="1" dirty="0"/>
          </a:p>
          <a:p>
            <a:pPr>
              <a:lnSpc>
                <a:spcPct val="150000"/>
              </a:lnSpc>
            </a:pPr>
            <a:endParaRPr lang="ru-RU" b="1" dirty="0" smtClean="0"/>
          </a:p>
          <a:p>
            <a:pPr>
              <a:lnSpc>
                <a:spcPct val="150000"/>
              </a:lnSpc>
            </a:pPr>
            <a:r>
              <a:rPr lang="ru-RU" b="1" dirty="0" smtClean="0"/>
              <a:t>                                                                               </a:t>
            </a:r>
          </a:p>
          <a:p>
            <a:pPr>
              <a:lnSpc>
                <a:spcPct val="150000"/>
              </a:lnSpc>
            </a:pPr>
            <a:endParaRPr lang="ru-RU" b="1" dirty="0" smtClean="0"/>
          </a:p>
          <a:p>
            <a:pPr>
              <a:lnSpc>
                <a:spcPct val="150000"/>
              </a:lnSpc>
            </a:pPr>
            <a:endParaRPr lang="ru-RU" b="1" dirty="0"/>
          </a:p>
          <a:p>
            <a:pPr algn="just">
              <a:lnSpc>
                <a:spcPct val="150000"/>
              </a:lnSpc>
            </a:pPr>
            <a:r>
              <a:rPr lang="ru-RU" b="1" dirty="0" smtClean="0"/>
              <a:t>Первое историческое </a:t>
            </a:r>
            <a:r>
              <a:rPr lang="ru-RU" b="1" dirty="0"/>
              <a:t>упоминание о магните оставил нам </a:t>
            </a:r>
            <a:r>
              <a:rPr lang="ru-RU" b="1" dirty="0" smtClean="0"/>
              <a:t>Плиний. </a:t>
            </a:r>
            <a:r>
              <a:rPr lang="ru-RU" b="1" dirty="0"/>
              <a:t>Он рассказал, как некий пастух с острова Крит, сандалии которого были подкованы железом, обратил внимание, что к его обуви пристают какие-то мелкие черные камушки, в изобилии валявшиеся на склонах горы Идо. Пастуха звали </a:t>
            </a:r>
            <a:r>
              <a:rPr lang="ru-RU" b="1" dirty="0" err="1"/>
              <a:t>Магнис</a:t>
            </a:r>
            <a:r>
              <a:rPr lang="ru-RU" b="1" dirty="0"/>
              <a:t>, отсюда природные магниты получили свое название.</a:t>
            </a:r>
            <a:endParaRPr lang="ru-RU" b="1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&amp;Scy;&amp;mcy;&amp;icy;&amp;rcy;&amp;ncy;&amp;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548679"/>
            <a:ext cx="5976664" cy="386590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899592" y="4725144"/>
            <a:ext cx="7560840" cy="1282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dirty="0"/>
              <a:t>Римский поэт Лукреций Кар считал, что магнит обязан своим названием местности, где его нашли</a:t>
            </a:r>
            <a:r>
              <a:rPr lang="ru-RU" b="1" dirty="0" smtClean="0"/>
              <a:t>.</a:t>
            </a:r>
          </a:p>
          <a:p>
            <a:pPr algn="ctr">
              <a:lnSpc>
                <a:spcPct val="150000"/>
              </a:lnSpc>
            </a:pPr>
            <a:r>
              <a:rPr lang="ru-RU" b="1" dirty="0" smtClean="0"/>
              <a:t> </a:t>
            </a:r>
            <a:r>
              <a:rPr lang="ru-RU" b="1" dirty="0"/>
              <a:t>Эта местность в Малой Азии называлась Магнезия. 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71600" y="4437112"/>
            <a:ext cx="7416824" cy="1282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b="1" dirty="0" smtClean="0"/>
              <a:t>Китайцы называли природные магниты, представлявшие собой черные камешки, «</a:t>
            </a:r>
            <a:r>
              <a:rPr lang="ru-RU" b="1" dirty="0" err="1" smtClean="0"/>
              <a:t>чу-ши</a:t>
            </a:r>
            <a:r>
              <a:rPr lang="ru-RU" b="1" dirty="0" smtClean="0"/>
              <a:t>», что в переводе означает «любящий камень». </a:t>
            </a:r>
            <a:endParaRPr lang="ru-RU" b="1" dirty="0"/>
          </a:p>
        </p:txBody>
      </p:sp>
      <p:pic>
        <p:nvPicPr>
          <p:cNvPr id="19460" name="Picture 4" descr="http://ferrite.ru/uploads/images/publications/mm-history/magneti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8988" y="483096"/>
            <a:ext cx="3810000" cy="3810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683568" y="558552"/>
            <a:ext cx="8136904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i="0" u="none" strike="noStrike" normalizeH="0" baseline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Как же называли магнит разные народы</a:t>
            </a:r>
            <a:r>
              <a:rPr kumimoji="0" lang="ru-RU" sz="3200" i="0" u="none" strike="noStrike" normalizeH="0" baseline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sz="3200" b="1" i="0" u="none" strike="noStrike" normalizeH="0" baseline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Китайцы называли его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чу-ши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греки -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адамас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каламита, геркулесов камень;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французы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айман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индусы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тхумбака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египтяне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кость Орла;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испанцы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пьедрамант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немцы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магнесс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зигельштейн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англичане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лоудстоун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Почти половина этих названий переводится как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любящий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именно так описывалось основное свойство магнитов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притягивать,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любить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железо.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55776" y="620688"/>
            <a:ext cx="3312368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магниты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568" y="1628800"/>
            <a:ext cx="3312368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естественные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32040" y="1628800"/>
            <a:ext cx="3312368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искусственные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2843808" y="1196752"/>
            <a:ext cx="504056" cy="43204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5004048" y="1196752"/>
            <a:ext cx="432048" cy="43204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1509" name="Picture 5" descr="http://im7-tub-ru.yandex.net/i?id=552390962-42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365104"/>
            <a:ext cx="1847850" cy="1428750"/>
          </a:xfrm>
          <a:prstGeom prst="rect">
            <a:avLst/>
          </a:prstGeom>
          <a:noFill/>
        </p:spPr>
      </p:pic>
      <p:pic>
        <p:nvPicPr>
          <p:cNvPr id="21511" name="Picture 7" descr="http://im0-tub-ru.yandex.net/i?id=523024274-64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2636912"/>
            <a:ext cx="1641223" cy="1212726"/>
          </a:xfrm>
          <a:prstGeom prst="rect">
            <a:avLst/>
          </a:prstGeom>
          <a:noFill/>
        </p:spPr>
      </p:pic>
      <p:pic>
        <p:nvPicPr>
          <p:cNvPr id="21513" name="Picture 9" descr="http://im2-tub-ru.yandex.net/i?id=341008713-00-72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2636912"/>
            <a:ext cx="1661589" cy="1284734"/>
          </a:xfrm>
          <a:prstGeom prst="rect">
            <a:avLst/>
          </a:prstGeom>
          <a:noFill/>
        </p:spPr>
      </p:pic>
      <p:pic>
        <p:nvPicPr>
          <p:cNvPr id="21515" name="Picture 11" descr="http://im0-tub-ru.yandex.net/i?id=420110035-31-72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83768" y="4293096"/>
            <a:ext cx="1219200" cy="1428750"/>
          </a:xfrm>
          <a:prstGeom prst="rect">
            <a:avLst/>
          </a:prstGeom>
          <a:noFill/>
        </p:spPr>
      </p:pic>
      <p:pic>
        <p:nvPicPr>
          <p:cNvPr id="21519" name="Picture 15" descr="http://riksa.at.ua/12345sdj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32040" y="2276872"/>
            <a:ext cx="2658713" cy="3386361"/>
          </a:xfrm>
          <a:prstGeom prst="rect">
            <a:avLst/>
          </a:prstGeom>
          <a:noFill/>
        </p:spPr>
      </p:pic>
      <p:pic>
        <p:nvPicPr>
          <p:cNvPr id="21517" name="Picture 13" descr="http://im3-tub-ru.yandex.net/i?id=243467944-07-72&amp;n=2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32240" y="5157192"/>
            <a:ext cx="1712979" cy="1284734"/>
          </a:xfrm>
          <a:prstGeom prst="rect">
            <a:avLst/>
          </a:prstGeom>
          <a:noFill/>
        </p:spPr>
      </p:pic>
      <p:pic>
        <p:nvPicPr>
          <p:cNvPr id="21521" name="Picture 17" descr="http://promportal.su/foto/message_fotos/4/40958/neodimovie_redkozemelnie_magniti_ndfeb_foto_large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36296" y="2564904"/>
            <a:ext cx="1428750" cy="149542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2492896"/>
            <a:ext cx="698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467544" y="764704"/>
            <a:ext cx="5112568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Магнит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тело, обладающее собственным магнитным полем.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Магнитное поле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представляет собой особый вид материи, отличающийся от вещества и существующий  вокруг намагниченных тел.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Тела, длительное время сохраняющие магнитные свойства, называют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постоянными магнитами или просто магнитами.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Arial" pitchFamily="34" charset="0"/>
            </a:endParaRPr>
          </a:p>
        </p:txBody>
      </p:sp>
      <p:pic>
        <p:nvPicPr>
          <p:cNvPr id="4" name="Picture 13" descr="http://im0-tub-ru.yandex.net/i?id=281525216-31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1556792"/>
            <a:ext cx="3168650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03052"/>
          <p:cNvPicPr>
            <a:picLocks noChangeAspect="1" noChangeArrowheads="1"/>
          </p:cNvPicPr>
          <p:nvPr/>
        </p:nvPicPr>
        <p:blipFill>
          <a:blip r:embed="rId2" cstate="print"/>
          <a:srcRect l="-385" t="7874" r="-351" b="21260"/>
          <a:stretch>
            <a:fillRect/>
          </a:stretch>
        </p:blipFill>
        <p:spPr bwMode="auto">
          <a:xfrm>
            <a:off x="3347864" y="620688"/>
            <a:ext cx="2160587" cy="144145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" name="Text Box 14"/>
          <p:cNvSpPr txBox="1">
            <a:spLocks noChangeArrowheads="1"/>
          </p:cNvSpPr>
          <p:nvPr/>
        </p:nvSpPr>
        <p:spPr bwMode="auto">
          <a:xfrm>
            <a:off x="611560" y="2564904"/>
            <a:ext cx="8064896" cy="133882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b="1" dirty="0"/>
              <a:t>Те места магнита, где обнаруживаются наиболее сильные магнитные действия, называются полюсами магнита. </a:t>
            </a:r>
          </a:p>
          <a:p>
            <a:pPr>
              <a:spcBef>
                <a:spcPct val="50000"/>
              </a:spcBef>
              <a:defRPr/>
            </a:pPr>
            <a:r>
              <a:rPr lang="ru-RU" b="1" dirty="0"/>
              <a:t>У всякого магнита обязательно есть два полюса: </a:t>
            </a:r>
            <a:r>
              <a:rPr lang="ru-RU" b="1" dirty="0">
                <a:solidFill>
                  <a:schemeClr val="bg1"/>
                </a:solidFill>
              </a:rPr>
              <a:t>северный </a:t>
            </a:r>
            <a:r>
              <a:rPr lang="en-US" b="1" dirty="0">
                <a:solidFill>
                  <a:schemeClr val="bg1"/>
                </a:solidFill>
              </a:rPr>
              <a:t>N </a:t>
            </a:r>
            <a:r>
              <a:rPr lang="ru-RU" b="1" dirty="0">
                <a:solidFill>
                  <a:schemeClr val="bg1"/>
                </a:solidFill>
              </a:rPr>
              <a:t>и южный </a:t>
            </a:r>
            <a:r>
              <a:rPr lang="en-US" b="1" dirty="0">
                <a:solidFill>
                  <a:schemeClr val="bg1"/>
                </a:solidFill>
              </a:rPr>
              <a:t>S</a:t>
            </a:r>
            <a:r>
              <a:rPr lang="ru-RU" b="1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6" name="Picture 17" descr="http://www.labbox.ru/webasyst_setup/published/publicdata/DB36368M/attachments/SC/products_pictures/IMG_4311-1_en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4077072"/>
            <a:ext cx="5832475" cy="235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9" descr="http://im4-tub-ru.yandex.net/i?id=44722484-43-72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404664"/>
            <a:ext cx="1584325" cy="203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4" descr="{1CBEE9DC-6A42-46AE-B319-37462FDBECF5}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620688"/>
            <a:ext cx="1990725" cy="161925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266</TotalTime>
  <Words>460</Words>
  <Application>Microsoft Office PowerPoint</Application>
  <PresentationFormat>Экран (4:3)</PresentationFormat>
  <Paragraphs>108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Times New Roman</vt:lpstr>
      <vt:lpstr>Verdana</vt:lpstr>
      <vt:lpstr>Wingdings 2</vt:lpstr>
      <vt:lpstr>Аспект</vt:lpstr>
      <vt:lpstr>Постоянные магниты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DG Win&amp;Soft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ПользовательПК</dc:creator>
  <cp:lastModifiedBy>ege2018</cp:lastModifiedBy>
  <cp:revision>26</cp:revision>
  <dcterms:created xsi:type="dcterms:W3CDTF">2012-10-10T15:51:01Z</dcterms:created>
  <dcterms:modified xsi:type="dcterms:W3CDTF">2026-08-17T09:47:08Z</dcterms:modified>
</cp:coreProperties>
</file>